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36" r:id="rId2"/>
    <p:sldId id="337" r:id="rId3"/>
    <p:sldId id="338" r:id="rId4"/>
    <p:sldId id="339" r:id="rId5"/>
    <p:sldId id="340" r:id="rId6"/>
    <p:sldId id="341" r:id="rId7"/>
    <p:sldId id="342" r:id="rId8"/>
    <p:sldId id="343" r:id="rId9"/>
    <p:sldId id="344" r:id="rId10"/>
    <p:sldId id="345" r:id="rId11"/>
    <p:sldId id="294" r:id="rId12"/>
    <p:sldId id="295" r:id="rId13"/>
    <p:sldId id="296" r:id="rId14"/>
    <p:sldId id="297" r:id="rId15"/>
    <p:sldId id="298" r:id="rId16"/>
    <p:sldId id="299" r:id="rId17"/>
    <p:sldId id="300" r:id="rId18"/>
    <p:sldId id="321" r:id="rId19"/>
    <p:sldId id="347" r:id="rId20"/>
    <p:sldId id="322" r:id="rId21"/>
    <p:sldId id="323" r:id="rId22"/>
    <p:sldId id="324" r:id="rId23"/>
    <p:sldId id="356" r:id="rId24"/>
    <p:sldId id="348" r:id="rId25"/>
    <p:sldId id="325" r:id="rId26"/>
    <p:sldId id="326" r:id="rId27"/>
    <p:sldId id="327" r:id="rId28"/>
    <p:sldId id="357" r:id="rId29"/>
    <p:sldId id="358" r:id="rId30"/>
    <p:sldId id="359" r:id="rId31"/>
    <p:sldId id="360" r:id="rId32"/>
    <p:sldId id="361" r:id="rId33"/>
    <p:sldId id="362" r:id="rId34"/>
    <p:sldId id="363"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CC"/>
    <a:srgbClr val="FF99FF"/>
    <a:srgbClr val="006600"/>
    <a:srgbClr val="DADCFD"/>
    <a:srgbClr val="FFE1D3"/>
    <a:srgbClr val="FF5050"/>
    <a:srgbClr val="FF6600"/>
    <a:srgbClr val="FF00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91554" autoAdjust="0"/>
  </p:normalViewPr>
  <p:slideViewPr>
    <p:cSldViewPr snapToGrid="0">
      <p:cViewPr varScale="1">
        <p:scale>
          <a:sx n="44" d="100"/>
          <a:sy n="44" d="100"/>
        </p:scale>
        <p:origin x="594"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14D1D-8CF6-4526-B92B-47056382E425}" type="datetimeFigureOut">
              <a:rPr lang="zh-CN" altLang="en-US" smtClean="0"/>
              <a:t>2023/11/21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2C5DA-2517-4037-9400-617915414503}" type="slidenum">
              <a:rPr lang="zh-CN" altLang="en-US" smtClean="0"/>
              <a:t>‹#›</a:t>
            </a:fld>
            <a:endParaRPr lang="zh-CN" altLang="en-US"/>
          </a:p>
        </p:txBody>
      </p:sp>
    </p:spTree>
    <p:extLst>
      <p:ext uri="{BB962C8B-B14F-4D97-AF65-F5344CB8AC3E}">
        <p14:creationId xmlns:p14="http://schemas.microsoft.com/office/powerpoint/2010/main" val="4020307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fld id="{1409DE28-0134-AA4A-B719-5AC663A9E32C}" type="slidenum">
              <a:rPr lang="en-US" altLang="zh-CN" sz="1200"/>
              <a:pPr eaLnBrk="1" hangingPunct="1"/>
              <a:t>2</a:t>
            </a:fld>
            <a:endParaRPr lang="en-US" altLang="zh-CN"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endParaRPr lang="zh-CN" altLang="zh-CN">
              <a:latin typeface="Times New Roman" charset="0"/>
              <a:ea typeface="宋体" charset="-122"/>
            </a:endParaRPr>
          </a:p>
        </p:txBody>
      </p:sp>
    </p:spTree>
    <p:extLst>
      <p:ext uri="{BB962C8B-B14F-4D97-AF65-F5344CB8AC3E}">
        <p14:creationId xmlns:p14="http://schemas.microsoft.com/office/powerpoint/2010/main" val="1180066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黑体辐射中对应的是振幅的量子化，波长还可以认为是连续分布</a:t>
            </a:r>
          </a:p>
        </p:txBody>
      </p:sp>
      <p:sp>
        <p:nvSpPr>
          <p:cNvPr id="4" name="幻灯片编号占位符 3"/>
          <p:cNvSpPr>
            <a:spLocks noGrp="1"/>
          </p:cNvSpPr>
          <p:nvPr>
            <p:ph type="sldNum" sz="quarter" idx="10"/>
          </p:nvPr>
        </p:nvSpPr>
        <p:spPr/>
        <p:txBody>
          <a:bodyPr/>
          <a:lstStyle/>
          <a:p>
            <a:fld id="{45E2C5DA-2517-4037-9400-617915414503}" type="slidenum">
              <a:rPr lang="zh-CN" altLang="en-US" smtClean="0"/>
              <a:t>9</a:t>
            </a:fld>
            <a:endParaRPr lang="zh-CN" altLang="en-US"/>
          </a:p>
        </p:txBody>
      </p:sp>
    </p:spTree>
    <p:extLst>
      <p:ext uri="{BB962C8B-B14F-4D97-AF65-F5344CB8AC3E}">
        <p14:creationId xmlns:p14="http://schemas.microsoft.com/office/powerpoint/2010/main" val="28990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光电效应和康普顿散射的差别</a:t>
            </a:r>
          </a:p>
        </p:txBody>
      </p:sp>
      <p:sp>
        <p:nvSpPr>
          <p:cNvPr id="4" name="幻灯片编号占位符 3"/>
          <p:cNvSpPr>
            <a:spLocks noGrp="1"/>
          </p:cNvSpPr>
          <p:nvPr>
            <p:ph type="sldNum" sz="quarter" idx="10"/>
          </p:nvPr>
        </p:nvSpPr>
        <p:spPr/>
        <p:txBody>
          <a:bodyPr/>
          <a:lstStyle/>
          <a:p>
            <a:fld id="{45E2C5DA-2517-4037-9400-617915414503}" type="slidenum">
              <a:rPr lang="zh-CN" altLang="en-US" smtClean="0"/>
              <a:t>18</a:t>
            </a:fld>
            <a:endParaRPr lang="zh-CN" altLang="en-US"/>
          </a:p>
        </p:txBody>
      </p:sp>
    </p:spTree>
    <p:extLst>
      <p:ext uri="{BB962C8B-B14F-4D97-AF65-F5344CB8AC3E}">
        <p14:creationId xmlns:p14="http://schemas.microsoft.com/office/powerpoint/2010/main" val="14386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反康普顿散射，高能电子把能量传递给低能光子导致光子的波长变短，频率变高，可在天文现象中被观测到</a:t>
            </a:r>
          </a:p>
        </p:txBody>
      </p:sp>
      <p:sp>
        <p:nvSpPr>
          <p:cNvPr id="4" name="幻灯片编号占位符 3"/>
          <p:cNvSpPr>
            <a:spLocks noGrp="1"/>
          </p:cNvSpPr>
          <p:nvPr>
            <p:ph type="sldNum" sz="quarter" idx="10"/>
          </p:nvPr>
        </p:nvSpPr>
        <p:spPr/>
        <p:txBody>
          <a:bodyPr/>
          <a:lstStyle/>
          <a:p>
            <a:fld id="{45E2C5DA-2517-4037-9400-617915414503}" type="slidenum">
              <a:rPr lang="zh-CN" altLang="en-US" smtClean="0"/>
              <a:t>19</a:t>
            </a:fld>
            <a:endParaRPr lang="zh-CN" altLang="en-US"/>
          </a:p>
        </p:txBody>
      </p:sp>
    </p:spTree>
    <p:extLst>
      <p:ext uri="{BB962C8B-B14F-4D97-AF65-F5344CB8AC3E}">
        <p14:creationId xmlns:p14="http://schemas.microsoft.com/office/powerpoint/2010/main" val="137140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说明光电效应中的完全非弹性散射只能发生于内层的束缚电子和光子之间，</a:t>
            </a:r>
          </a:p>
        </p:txBody>
      </p:sp>
      <p:sp>
        <p:nvSpPr>
          <p:cNvPr id="4" name="幻灯片编号占位符 3"/>
          <p:cNvSpPr>
            <a:spLocks noGrp="1"/>
          </p:cNvSpPr>
          <p:nvPr>
            <p:ph type="sldNum" sz="quarter" idx="10"/>
          </p:nvPr>
        </p:nvSpPr>
        <p:spPr/>
        <p:txBody>
          <a:bodyPr/>
          <a:lstStyle/>
          <a:p>
            <a:fld id="{45E2C5DA-2517-4037-9400-617915414503}" type="slidenum">
              <a:rPr lang="zh-CN" altLang="en-US" smtClean="0"/>
              <a:t>21</a:t>
            </a:fld>
            <a:endParaRPr lang="zh-CN" altLang="en-US"/>
          </a:p>
        </p:txBody>
      </p:sp>
    </p:spTree>
    <p:extLst>
      <p:ext uri="{BB962C8B-B14F-4D97-AF65-F5344CB8AC3E}">
        <p14:creationId xmlns:p14="http://schemas.microsoft.com/office/powerpoint/2010/main" val="1403332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5E2C5DA-2517-4037-9400-617915414503}" type="slidenum">
              <a:rPr lang="zh-CN" altLang="en-US" smtClean="0"/>
              <a:t>24</a:t>
            </a:fld>
            <a:endParaRPr lang="zh-CN" altLang="en-US"/>
          </a:p>
        </p:txBody>
      </p:sp>
    </p:spTree>
    <p:extLst>
      <p:ext uri="{BB962C8B-B14F-4D97-AF65-F5344CB8AC3E}">
        <p14:creationId xmlns:p14="http://schemas.microsoft.com/office/powerpoint/2010/main" val="15404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103785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1298194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597012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407985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771728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3584243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1212807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853172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85619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2795886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EB81EB6-304F-4AD1-9596-2810A5B33CFB}" type="datetimeFigureOut">
              <a:rPr lang="zh-CN" altLang="en-US" smtClean="0"/>
              <a:t>2023/11/21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418258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1EB6-304F-4AD1-9596-2810A5B33CFB}" type="datetimeFigureOut">
              <a:rPr lang="zh-CN" altLang="en-US" smtClean="0"/>
              <a:t>2023/11/21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F7352-8CE2-4B76-9137-A66ADA8F3BB5}" type="slidenum">
              <a:rPr lang="zh-CN" altLang="en-US" smtClean="0"/>
              <a:t>‹#›</a:t>
            </a:fld>
            <a:endParaRPr lang="zh-CN" altLang="en-US"/>
          </a:p>
        </p:txBody>
      </p:sp>
    </p:spTree>
    <p:extLst>
      <p:ext uri="{BB962C8B-B14F-4D97-AF65-F5344CB8AC3E}">
        <p14:creationId xmlns:p14="http://schemas.microsoft.com/office/powerpoint/2010/main" val="4105929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270.png"/><Relationship Id="rId7" Type="http://schemas.openxmlformats.org/officeDocument/2006/relationships/image" Target="../media/image31.png"/><Relationship Id="rId2" Type="http://schemas.openxmlformats.org/officeDocument/2006/relationships/image" Target="../media/image260.png"/><Relationship Id="rId1" Type="http://schemas.openxmlformats.org/officeDocument/2006/relationships/slideLayout" Target="../slideLayouts/slideLayout1.xml"/><Relationship Id="rId6" Type="http://schemas.openxmlformats.org/officeDocument/2006/relationships/image" Target="../media/image1010.png"/><Relationship Id="rId5" Type="http://schemas.openxmlformats.org/officeDocument/2006/relationships/image" Target="../media/image290.png"/><Relationship Id="rId4" Type="http://schemas.openxmlformats.org/officeDocument/2006/relationships/image" Target="../media/image28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462.png"/><Relationship Id="rId18" Type="http://schemas.openxmlformats.org/officeDocument/2006/relationships/image" Target="../media/image76.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48.png"/><Relationship Id="rId22"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hyperlink" Target="homework.pp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71.png"/><Relationship Id="rId7"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72.png"/><Relationship Id="rId9" Type="http://schemas.openxmlformats.org/officeDocument/2006/relationships/image" Target="../media/image102.png"/></Relationships>
</file>

<file path=ppt/slides/_rels/slide2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23.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37.jpeg"/><Relationship Id="rId3" Type="http://schemas.openxmlformats.org/officeDocument/2006/relationships/image" Target="../media/image46.png"/><Relationship Id="rId7" Type="http://schemas.openxmlformats.org/officeDocument/2006/relationships/oleObject" Target="../embeddings/oleObject4.bin"/><Relationship Id="rId12" Type="http://schemas.openxmlformats.org/officeDocument/2006/relationships/image" Target="../media/image36.wmf"/><Relationship Id="rId1" Type="http://schemas.openxmlformats.org/officeDocument/2006/relationships/slideLayout" Target="../slideLayouts/slideLayout1.xml"/><Relationship Id="rId6" Type="http://schemas.openxmlformats.org/officeDocument/2006/relationships/image" Target="../media/image33.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35.wmf"/><Relationship Id="rId4" Type="http://schemas.openxmlformats.org/officeDocument/2006/relationships/image" Target="../media/image32.jpeg"/><Relationship Id="rId9"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2.png"/><Relationship Id="rId7" Type="http://schemas.openxmlformats.org/officeDocument/2006/relationships/image" Target="../media/image113.png"/><Relationship Id="rId2" Type="http://schemas.openxmlformats.org/officeDocument/2006/relationships/oleObject" Target="../embeddings/oleObject7.bin"/><Relationship Id="rId1" Type="http://schemas.openxmlformats.org/officeDocument/2006/relationships/slideLayout" Target="../slideLayouts/slideLayout1.xml"/><Relationship Id="rId6" Type="http://schemas.openxmlformats.org/officeDocument/2006/relationships/image" Target="../media/image1121.png"/><Relationship Id="rId5" Type="http://schemas.openxmlformats.org/officeDocument/2006/relationships/image" Target="../media/image1111.png"/><Relationship Id="rId9" Type="http://schemas.openxmlformats.org/officeDocument/2006/relationships/image" Target="../media/image115.png"/></Relationships>
</file>

<file path=ppt/slides/_rels/slide26.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1050.png"/><Relationship Id="rId7" Type="http://schemas.openxmlformats.org/officeDocument/2006/relationships/image" Target="../media/image1090.png"/><Relationship Id="rId12" Type="http://schemas.openxmlformats.org/officeDocument/2006/relationships/image" Target="../media/image1140.png"/><Relationship Id="rId2" Type="http://schemas.openxmlformats.org/officeDocument/2006/relationships/image" Target="../media/image113.tiff"/><Relationship Id="rId1" Type="http://schemas.openxmlformats.org/officeDocument/2006/relationships/slideLayout" Target="../slideLayouts/slideLayout1.xml"/><Relationship Id="rId6" Type="http://schemas.openxmlformats.org/officeDocument/2006/relationships/image" Target="../media/image1080.png"/><Relationship Id="rId11" Type="http://schemas.openxmlformats.org/officeDocument/2006/relationships/image" Target="../media/image1130.png"/><Relationship Id="rId5" Type="http://schemas.openxmlformats.org/officeDocument/2006/relationships/image" Target="../media/image1070.png"/><Relationship Id="rId10" Type="http://schemas.openxmlformats.org/officeDocument/2006/relationships/image" Target="../media/image1120.png"/><Relationship Id="rId4" Type="http://schemas.openxmlformats.org/officeDocument/2006/relationships/image" Target="../media/image1060.png"/><Relationship Id="rId9" Type="http://schemas.openxmlformats.org/officeDocument/2006/relationships/image" Target="../media/image11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0.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2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041.png"/><Relationship Id="rId2" Type="http://schemas.openxmlformats.org/officeDocument/2006/relationships/image" Target="../media/image114.jpg"/><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2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39.png"/><Relationship Id="rId11" Type="http://schemas.openxmlformats.org/officeDocument/2006/relationships/image" Target="../media/image140.png"/><Relationship Id="rId5" Type="http://schemas.openxmlformats.org/officeDocument/2006/relationships/image" Target="../media/image127.png"/><Relationship Id="rId10"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360.png"/><Relationship Id="rId7" Type="http://schemas.openxmlformats.org/officeDocument/2006/relationships/image" Target="../media/image144.png"/><Relationship Id="rId2" Type="http://schemas.openxmlformats.org/officeDocument/2006/relationships/image" Target="../media/image340.png"/><Relationship Id="rId1" Type="http://schemas.openxmlformats.org/officeDocument/2006/relationships/slideLayout" Target="../slideLayouts/slideLayout1.xml"/><Relationship Id="rId6" Type="http://schemas.openxmlformats.org/officeDocument/2006/relationships/image" Target="../media/image1270.png"/><Relationship Id="rId5" Type="http://schemas.openxmlformats.org/officeDocument/2006/relationships/image" Target="../media/image1040.png"/><Relationship Id="rId4" Type="http://schemas.openxmlformats.org/officeDocument/2006/relationships/image" Target="../media/image461.png"/><Relationship Id="rId9" Type="http://schemas.openxmlformats.org/officeDocument/2006/relationships/image" Target="../media/image146.png"/></Relationships>
</file>

<file path=ppt/slides/_rels/slide3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142.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3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19.wmf"/><Relationship Id="rId18" Type="http://schemas.openxmlformats.org/officeDocument/2006/relationships/oleObject" Target="../embeddings/oleObject15.bin"/><Relationship Id="rId26" Type="http://schemas.openxmlformats.org/officeDocument/2006/relationships/image" Target="../media/image176.png"/><Relationship Id="rId3" Type="http://schemas.openxmlformats.org/officeDocument/2006/relationships/image" Target="../media/image173.png"/><Relationship Id="rId21" Type="http://schemas.openxmlformats.org/officeDocument/2006/relationships/image" Target="../media/image123.wmf"/><Relationship Id="rId7" Type="http://schemas.openxmlformats.org/officeDocument/2006/relationships/image" Target="../media/image116.wmf"/><Relationship Id="rId12" Type="http://schemas.openxmlformats.org/officeDocument/2006/relationships/oleObject" Target="../embeddings/oleObject12.bin"/><Relationship Id="rId17" Type="http://schemas.openxmlformats.org/officeDocument/2006/relationships/image" Target="../media/image121.wmf"/><Relationship Id="rId25" Type="http://schemas.openxmlformats.org/officeDocument/2006/relationships/image" Target="../media/image175.png"/><Relationship Id="rId16" Type="http://schemas.openxmlformats.org/officeDocument/2006/relationships/oleObject" Target="../embeddings/oleObject14.bin"/><Relationship Id="rId20" Type="http://schemas.openxmlformats.org/officeDocument/2006/relationships/oleObject" Target="../embeddings/oleObject16.bin"/><Relationship Id="rId29"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oleObject" Target="../embeddings/oleObject9.bin"/><Relationship Id="rId11" Type="http://schemas.openxmlformats.org/officeDocument/2006/relationships/image" Target="../media/image118.wmf"/><Relationship Id="rId24" Type="http://schemas.openxmlformats.org/officeDocument/2006/relationships/image" Target="../media/image174.png"/><Relationship Id="rId5" Type="http://schemas.openxmlformats.org/officeDocument/2006/relationships/image" Target="../media/image115.wmf"/><Relationship Id="rId15" Type="http://schemas.openxmlformats.org/officeDocument/2006/relationships/image" Target="../media/image120.wmf"/><Relationship Id="rId23" Type="http://schemas.openxmlformats.org/officeDocument/2006/relationships/image" Target="../media/image124.wmf"/><Relationship Id="rId28" Type="http://schemas.openxmlformats.org/officeDocument/2006/relationships/image" Target="../media/image178.png"/><Relationship Id="rId10" Type="http://schemas.openxmlformats.org/officeDocument/2006/relationships/oleObject" Target="../embeddings/oleObject11.bin"/><Relationship Id="rId19" Type="http://schemas.openxmlformats.org/officeDocument/2006/relationships/image" Target="../media/image122.wmf"/><Relationship Id="rId4" Type="http://schemas.openxmlformats.org/officeDocument/2006/relationships/oleObject" Target="../embeddings/oleObject8.bin"/><Relationship Id="rId9" Type="http://schemas.openxmlformats.org/officeDocument/2006/relationships/image" Target="../media/image117.wmf"/><Relationship Id="rId14" Type="http://schemas.openxmlformats.org/officeDocument/2006/relationships/oleObject" Target="../embeddings/oleObject13.bin"/><Relationship Id="rId22" Type="http://schemas.openxmlformats.org/officeDocument/2006/relationships/oleObject" Target="../embeddings/oleObject17.bin"/><Relationship Id="rId27" Type="http://schemas.openxmlformats.org/officeDocument/2006/relationships/image" Target="../media/image177.png"/></Relationships>
</file>

<file path=ppt/slides/_rels/slide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71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wmf"/><Relationship Id="rId7" Type="http://schemas.openxmlformats.org/officeDocument/2006/relationships/image" Target="../media/image11.png"/><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7.wmf"/><Relationship Id="rId10" Type="http://schemas.openxmlformats.org/officeDocument/2006/relationships/image" Target="../media/image14.png"/><Relationship Id="rId4" Type="http://schemas.openxmlformats.org/officeDocument/2006/relationships/oleObject" Target="../embeddings/oleObject2.bin"/><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10.png"/><Relationship Id="rId11" Type="http://schemas.openxmlformats.org/officeDocument/2006/relationships/image" Target="../media/image8.jpeg"/><Relationship Id="rId10" Type="http://schemas.openxmlformats.org/officeDocument/2006/relationships/image" Target="../media/image195.png"/><Relationship Id="rId4" Type="http://schemas.openxmlformats.org/officeDocument/2006/relationships/image" Target="../media/image10.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4.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41120" y="1122362"/>
            <a:ext cx="9144000" cy="3658643"/>
          </a:xfrm>
        </p:spPr>
        <p:txBody>
          <a:bodyPr>
            <a:noAutofit/>
          </a:bodyPr>
          <a:lstStyle/>
          <a:p>
            <a:r>
              <a:rPr lang="zh-CN" altLang="en-US" sz="11500" dirty="0">
                <a:solidFill>
                  <a:srgbClr val="7030A0"/>
                </a:solidFill>
                <a:latin typeface="华文行楷" panose="02010800040101010101" pitchFamily="2" charset="-122"/>
                <a:ea typeface="华文行楷" panose="02010800040101010101" pitchFamily="2" charset="-122"/>
              </a:rPr>
              <a:t>第十四章</a:t>
            </a:r>
            <a:br>
              <a:rPr lang="en-US" altLang="zh-CN" sz="11500" dirty="0">
                <a:solidFill>
                  <a:srgbClr val="7030A0"/>
                </a:solidFill>
                <a:latin typeface="华文行楷" panose="02010800040101010101" pitchFamily="2" charset="-122"/>
                <a:ea typeface="华文行楷" panose="02010800040101010101" pitchFamily="2" charset="-122"/>
              </a:rPr>
            </a:br>
            <a:r>
              <a:rPr lang="zh-CN" altLang="en-US" sz="11500" dirty="0">
                <a:solidFill>
                  <a:srgbClr val="7030A0"/>
                </a:solidFill>
                <a:latin typeface="华文行楷" panose="02010800040101010101" pitchFamily="2" charset="-122"/>
                <a:ea typeface="华文行楷" panose="02010800040101010101" pitchFamily="2" charset="-122"/>
              </a:rPr>
              <a:t>早期量子论</a:t>
            </a:r>
          </a:p>
        </p:txBody>
      </p:sp>
    </p:spTree>
    <p:extLst>
      <p:ext uri="{BB962C8B-B14F-4D97-AF65-F5344CB8AC3E}">
        <p14:creationId xmlns:p14="http://schemas.microsoft.com/office/powerpoint/2010/main" val="80912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58954"/>
            <a:ext cx="2646878"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普朗克能量子</a:t>
            </a:r>
          </a:p>
        </p:txBody>
      </p:sp>
      <mc:AlternateContent xmlns:mc="http://schemas.openxmlformats.org/markup-compatibility/2006" xmlns:a14="http://schemas.microsoft.com/office/drawing/2010/main">
        <mc:Choice Requires="a14">
          <p:sp>
            <p:nvSpPr>
              <p:cNvPr id="3" name="文本框 2"/>
              <p:cNvSpPr txBox="1"/>
              <p:nvPr/>
            </p:nvSpPr>
            <p:spPr>
              <a:xfrm>
                <a:off x="4043555" y="380946"/>
                <a:ext cx="146501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solidFill>
                                <a:schemeClr val="tx1"/>
                              </a:solidFill>
                              <a:latin typeface="Cambria Math" panose="02040503050406030204" pitchFamily="18" charset="0"/>
                            </a:rPr>
                          </m:ctrlPr>
                        </m:sSubPr>
                        <m:e>
                          <m:r>
                            <a:rPr kumimoji="1" lang="en-US" altLang="zh-CN" sz="3200" b="0" i="1">
                              <a:solidFill>
                                <a:schemeClr val="tx1"/>
                              </a:solidFill>
                              <a:latin typeface="Cambria Math" charset="0"/>
                              <a:ea typeface="Cambria Math" charset="0"/>
                              <a:cs typeface="Cambria Math" charset="0"/>
                            </a:rPr>
                            <m:t>𝜀</m:t>
                          </m:r>
                        </m:e>
                        <m:sub>
                          <m:r>
                            <a:rPr kumimoji="1" lang="en-US" altLang="zh-CN" sz="3200" b="0" i="1">
                              <a:solidFill>
                                <a:schemeClr val="tx1"/>
                              </a:solidFill>
                              <a:latin typeface="Cambria Math" charset="0"/>
                            </a:rPr>
                            <m:t>0</m:t>
                          </m:r>
                        </m:sub>
                      </m:sSub>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h</m:t>
                      </m:r>
                      <m:r>
                        <a:rPr kumimoji="1" lang="en-US" altLang="zh-CN" sz="3200" b="0" i="1" smtClean="0">
                          <a:solidFill>
                            <a:schemeClr val="tx1"/>
                          </a:solidFill>
                          <a:latin typeface="Cambria Math" charset="0"/>
                          <a:ea typeface="Cambria Math" charset="0"/>
                          <a:cs typeface="Cambria Math" charset="0"/>
                        </a:rPr>
                        <m:t>𝜈</m:t>
                      </m:r>
                    </m:oMath>
                  </m:oMathPara>
                </a14:m>
                <a:endParaRPr kumimoji="1" lang="zh-CN" altLang="en-US" sz="32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043555" y="380946"/>
                <a:ext cx="1465016" cy="492443"/>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151554" y="380945"/>
                <a:ext cx="363920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rPr>
                        <m:t>h</m:t>
                      </m:r>
                      <m:r>
                        <a:rPr kumimoji="1" lang="en-US" altLang="zh-CN" sz="3200" b="0" i="1" smtClean="0">
                          <a:solidFill>
                            <a:schemeClr val="tx1"/>
                          </a:solidFill>
                          <a:latin typeface="Cambria Math" charset="0"/>
                        </a:rPr>
                        <m:t>=6.63×</m:t>
                      </m:r>
                      <m:sSup>
                        <m:sSupPr>
                          <m:ctrlPr>
                            <a:rPr kumimoji="1" lang="en-US" altLang="zh-CN" sz="320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10</m:t>
                          </m:r>
                        </m:e>
                        <m:sup>
                          <m:r>
                            <a:rPr kumimoji="1" lang="en-US" altLang="zh-CN" sz="3200" b="0" i="1" smtClean="0">
                              <a:solidFill>
                                <a:schemeClr val="tx1"/>
                              </a:solidFill>
                              <a:latin typeface="Cambria Math" charset="0"/>
                              <a:ea typeface="Cambria Math" charset="0"/>
                              <a:cs typeface="Cambria Math" charset="0"/>
                            </a:rPr>
                            <m:t>−34</m:t>
                          </m:r>
                        </m:sup>
                      </m:sSup>
                      <m:r>
                        <a:rPr kumimoji="1" lang="en-US" altLang="zh-CN" sz="3200" b="0" i="1" smtClean="0">
                          <a:solidFill>
                            <a:schemeClr val="tx1"/>
                          </a:solidFill>
                          <a:latin typeface="Cambria Math" charset="0"/>
                          <a:ea typeface="Cambria Math" charset="0"/>
                          <a:cs typeface="Cambria Math" charset="0"/>
                        </a:rPr>
                        <m:t>𝐽</m:t>
                      </m:r>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𝑠</m:t>
                      </m:r>
                    </m:oMath>
                  </m:oMathPara>
                </a14:m>
                <a:endParaRPr kumimoji="1" lang="zh-CN" altLang="en-US" sz="3200"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151554" y="380945"/>
                <a:ext cx="3639201" cy="492443"/>
              </a:xfrm>
              <a:prstGeom prst="rect">
                <a:avLst/>
              </a:prstGeom>
              <a:blipFill rotWithShape="0">
                <a:blip r:embed="rId3"/>
                <a:stretch>
                  <a:fillRect/>
                </a:stretch>
              </a:blipFill>
            </p:spPr>
            <p:txBody>
              <a:bodyPr/>
              <a:lstStyle/>
              <a:p>
                <a:r>
                  <a:rPr lang="zh-CN" altLang="en-US">
                    <a:noFill/>
                  </a:rPr>
                  <a:t> </a:t>
                </a:r>
              </a:p>
            </p:txBody>
          </p:sp>
        </mc:Fallback>
      </mc:AlternateContent>
      <p:sp>
        <p:nvSpPr>
          <p:cNvPr id="5" name="文本框 4"/>
          <p:cNvSpPr txBox="1"/>
          <p:nvPr/>
        </p:nvSpPr>
        <p:spPr>
          <a:xfrm>
            <a:off x="468188" y="1044998"/>
            <a:ext cx="8186857" cy="584775"/>
          </a:xfrm>
          <a:prstGeom prst="rect">
            <a:avLst/>
          </a:prstGeom>
          <a:noFill/>
        </p:spPr>
        <p:txBody>
          <a:bodyPr wrap="none" rtlCol="0">
            <a:spAutoFit/>
          </a:bodyPr>
          <a:lstStyle/>
          <a:p>
            <a:r>
              <a:rPr lang="en-US" altLang="zh-CN" sz="3200" b="1" dirty="0">
                <a:latin typeface="SimHei" charset="-122"/>
                <a:ea typeface="SimHei" charset="-122"/>
                <a:cs typeface="SimHei" charset="-122"/>
              </a:rPr>
              <a:t>1).</a:t>
            </a:r>
            <a:r>
              <a:rPr lang="zh-CN" altLang="en-US" sz="3200" b="1" dirty="0">
                <a:latin typeface="SimHei" charset="-122"/>
                <a:ea typeface="SimHei" charset="-122"/>
                <a:cs typeface="SimHei" charset="-122"/>
              </a:rPr>
              <a:t>能量子假设与经典理论有着本质的区别；</a:t>
            </a:r>
          </a:p>
        </p:txBody>
      </p:sp>
      <mc:AlternateContent xmlns:mc="http://schemas.openxmlformats.org/markup-compatibility/2006" xmlns:a14="http://schemas.microsoft.com/office/drawing/2010/main">
        <mc:Choice Requires="a14">
          <p:sp>
            <p:nvSpPr>
              <p:cNvPr id="6" name="文本框 5"/>
              <p:cNvSpPr txBox="1"/>
              <p:nvPr/>
            </p:nvSpPr>
            <p:spPr>
              <a:xfrm>
                <a:off x="468188" y="1742317"/>
                <a:ext cx="8036174" cy="1077218"/>
              </a:xfrm>
              <a:prstGeom prst="rect">
                <a:avLst/>
              </a:prstGeom>
              <a:noFill/>
            </p:spPr>
            <p:txBody>
              <a:bodyPr wrap="none" rtlCol="0">
                <a:spAutoFit/>
              </a:bodyPr>
              <a:lstStyle/>
              <a:p>
                <a:r>
                  <a:rPr lang="en-US" altLang="zh-CN" sz="3200" b="1" dirty="0">
                    <a:latin typeface="SimHei" charset="-122"/>
                    <a:ea typeface="SimHei" charset="-122"/>
                    <a:cs typeface="SimHei" charset="-122"/>
                  </a:rPr>
                  <a:t>2).</a:t>
                </a:r>
                <a:r>
                  <a:rPr lang="zh-CN" altLang="en-US" sz="3200" b="1" dirty="0">
                    <a:latin typeface="SimHei" charset="-122"/>
                    <a:ea typeface="SimHei" charset="-122"/>
                    <a:cs typeface="SimHei" charset="-122"/>
                  </a:rPr>
                  <a:t>“</a:t>
                </a:r>
                <a14:m>
                  <m:oMath xmlns:m="http://schemas.openxmlformats.org/officeDocument/2006/math">
                    <m:r>
                      <a:rPr lang="en-US" altLang="zh-CN" sz="3200" b="1" i="1" smtClean="0">
                        <a:solidFill>
                          <a:srgbClr val="C00000"/>
                        </a:solidFill>
                        <a:latin typeface="Cambria Math" charset="0"/>
                        <a:ea typeface="SimHei" charset="-122"/>
                        <a:cs typeface="SimHei" charset="-122"/>
                      </a:rPr>
                      <m:t>𝒉</m:t>
                    </m:r>
                  </m:oMath>
                </a14:m>
                <a:r>
                  <a:rPr lang="zh-CN" altLang="en-US" sz="3200" b="1" dirty="0">
                    <a:latin typeface="SimHei" charset="-122"/>
                    <a:ea typeface="SimHei" charset="-122"/>
                    <a:cs typeface="SimHei" charset="-122"/>
                  </a:rPr>
                  <a:t>”是区别经典物理与量子物理的一个</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   明显标志。</a:t>
                </a:r>
              </a:p>
            </p:txBody>
          </p:sp>
        </mc:Choice>
        <mc:Fallback xmlns="">
          <p:sp>
            <p:nvSpPr>
              <p:cNvPr id="6" name="文本框 5"/>
              <p:cNvSpPr txBox="1">
                <a:spLocks noRot="1" noChangeAspect="1" noMove="1" noResize="1" noEditPoints="1" noAdjustHandles="1" noChangeArrowheads="1" noChangeShapeType="1" noTextEdit="1"/>
              </p:cNvSpPr>
              <p:nvPr/>
            </p:nvSpPr>
            <p:spPr>
              <a:xfrm>
                <a:off x="468188" y="1742317"/>
                <a:ext cx="8036174" cy="1077218"/>
              </a:xfrm>
              <a:prstGeom prst="rect">
                <a:avLst/>
              </a:prstGeom>
              <a:blipFill rotWithShape="0">
                <a:blip r:embed="rId4"/>
                <a:stretch>
                  <a:fillRect l="-1973" t="-9040" r="-1138" b="-17514"/>
                </a:stretch>
              </a:blipFill>
            </p:spPr>
            <p:txBody>
              <a:bodyPr/>
              <a:lstStyle/>
              <a:p>
                <a:r>
                  <a:rPr lang="zh-CN" altLang="en-US">
                    <a:noFill/>
                  </a:rPr>
                  <a:t> </a:t>
                </a:r>
              </a:p>
            </p:txBody>
          </p:sp>
        </mc:Fallback>
      </mc:AlternateContent>
      <p:sp>
        <p:nvSpPr>
          <p:cNvPr id="7" name="矩形 6"/>
          <p:cNvSpPr/>
          <p:nvPr/>
        </p:nvSpPr>
        <p:spPr>
          <a:xfrm>
            <a:off x="9115865" y="1321521"/>
            <a:ext cx="829635" cy="1152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p:cNvCxnSpPr/>
          <p:nvPr/>
        </p:nvCxnSpPr>
        <p:spPr>
          <a:xfrm>
            <a:off x="10621106" y="1364564"/>
            <a:ext cx="792000" cy="0"/>
          </a:xfrm>
          <a:prstGeom prst="line">
            <a:avLst/>
          </a:prstGeom>
          <a:ln w="635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10614660" y="1514432"/>
            <a:ext cx="792000" cy="0"/>
          </a:xfrm>
          <a:prstGeom prst="line">
            <a:avLst/>
          </a:prstGeom>
          <a:ln w="635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0627552" y="1671708"/>
            <a:ext cx="792000" cy="0"/>
          </a:xfrm>
          <a:prstGeom prst="line">
            <a:avLst/>
          </a:prstGeom>
          <a:ln w="635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10621106" y="1821576"/>
            <a:ext cx="792000" cy="0"/>
          </a:xfrm>
          <a:prstGeom prst="line">
            <a:avLst/>
          </a:prstGeom>
          <a:ln w="635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10620864" y="1967130"/>
            <a:ext cx="792000" cy="0"/>
          </a:xfrm>
          <a:prstGeom prst="line">
            <a:avLst/>
          </a:prstGeom>
          <a:ln w="635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0614418" y="2116998"/>
            <a:ext cx="792000" cy="0"/>
          </a:xfrm>
          <a:prstGeom prst="line">
            <a:avLst/>
          </a:prstGeom>
          <a:ln w="635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10627310" y="2274274"/>
            <a:ext cx="792000" cy="0"/>
          </a:xfrm>
          <a:prstGeom prst="line">
            <a:avLst/>
          </a:prstGeom>
          <a:ln w="635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10620864" y="2424142"/>
            <a:ext cx="792000" cy="0"/>
          </a:xfrm>
          <a:prstGeom prst="line">
            <a:avLst/>
          </a:prstGeom>
          <a:ln w="63500">
            <a:solidFill>
              <a:srgbClr val="0000FF"/>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115865" y="2461841"/>
            <a:ext cx="902811" cy="523220"/>
          </a:xfrm>
          <a:prstGeom prst="rect">
            <a:avLst/>
          </a:prstGeom>
          <a:noFill/>
        </p:spPr>
        <p:txBody>
          <a:bodyPr wrap="none" rtlCol="0">
            <a:spAutoFit/>
          </a:bodyPr>
          <a:lstStyle/>
          <a:p>
            <a:r>
              <a:rPr lang="zh-CN" altLang="en-US" sz="2800" b="1">
                <a:latin typeface="SimHei" charset="-122"/>
                <a:ea typeface="SimHei" charset="-122"/>
                <a:cs typeface="SimHei" charset="-122"/>
              </a:rPr>
              <a:t>经典</a:t>
            </a:r>
            <a:endParaRPr lang="zh-CN" altLang="en-US" sz="2800" b="1" dirty="0">
              <a:latin typeface="SimHei" charset="-122"/>
              <a:ea typeface="SimHei" charset="-122"/>
              <a:cs typeface="SimHei" charset="-122"/>
            </a:endParaRPr>
          </a:p>
        </p:txBody>
      </p:sp>
      <p:sp>
        <p:nvSpPr>
          <p:cNvPr id="18" name="文本框 17"/>
          <p:cNvSpPr txBox="1"/>
          <p:nvPr/>
        </p:nvSpPr>
        <p:spPr>
          <a:xfrm>
            <a:off x="10551632" y="2461841"/>
            <a:ext cx="902811" cy="523220"/>
          </a:xfrm>
          <a:prstGeom prst="rect">
            <a:avLst/>
          </a:prstGeom>
          <a:noFill/>
        </p:spPr>
        <p:txBody>
          <a:bodyPr wrap="none" rtlCol="0">
            <a:spAutoFit/>
          </a:bodyPr>
          <a:lstStyle/>
          <a:p>
            <a:r>
              <a:rPr lang="zh-CN" altLang="en-US" sz="2800" b="1" dirty="0">
                <a:latin typeface="SimHei" charset="-122"/>
                <a:ea typeface="SimHei" charset="-122"/>
                <a:cs typeface="SimHei" charset="-122"/>
              </a:rPr>
              <a:t>量子</a:t>
            </a:r>
          </a:p>
        </p:txBody>
      </p:sp>
      <p:sp>
        <p:nvSpPr>
          <p:cNvPr id="19" name="文本框 18"/>
          <p:cNvSpPr txBox="1"/>
          <p:nvPr/>
        </p:nvSpPr>
        <p:spPr>
          <a:xfrm>
            <a:off x="9776687" y="812030"/>
            <a:ext cx="902811" cy="523220"/>
          </a:xfrm>
          <a:prstGeom prst="rect">
            <a:avLst/>
          </a:prstGeom>
          <a:noFill/>
        </p:spPr>
        <p:txBody>
          <a:bodyPr wrap="none" rtlCol="0">
            <a:spAutoFit/>
          </a:bodyPr>
          <a:lstStyle/>
          <a:p>
            <a:r>
              <a:rPr lang="zh-CN" altLang="en-US" sz="2800" b="1" dirty="0">
                <a:latin typeface="SimHei" charset="-122"/>
                <a:ea typeface="SimHei" charset="-122"/>
                <a:cs typeface="SimHei" charset="-122"/>
              </a:rPr>
              <a:t>能量</a:t>
            </a:r>
          </a:p>
        </p:txBody>
      </p:sp>
      <mc:AlternateContent xmlns:mc="http://schemas.openxmlformats.org/markup-compatibility/2006" xmlns:a14="http://schemas.microsoft.com/office/drawing/2010/main">
        <mc:Choice Requires="a14">
          <p:sp>
            <p:nvSpPr>
              <p:cNvPr id="20" name="文本框 19"/>
              <p:cNvSpPr txBox="1"/>
              <p:nvPr/>
            </p:nvSpPr>
            <p:spPr>
              <a:xfrm>
                <a:off x="468188" y="2985061"/>
                <a:ext cx="11401006" cy="954107"/>
              </a:xfrm>
              <a:prstGeom prst="rect">
                <a:avLst/>
              </a:prstGeom>
              <a:noFill/>
            </p:spPr>
            <p:txBody>
              <a:bodyPr wrap="none" rtlCol="0">
                <a:spAutoFit/>
              </a:bodyPr>
              <a:lstStyle/>
              <a:p>
                <a:r>
                  <a:rPr lang="zh-CN" altLang="en-US" sz="2800" b="1" dirty="0">
                    <a:solidFill>
                      <a:srgbClr val="7030A0"/>
                    </a:solidFill>
                    <a:latin typeface="SimHei" charset="-122"/>
                    <a:ea typeface="SimHei" charset="-122"/>
                    <a:cs typeface="SimHei" charset="-122"/>
                  </a:rPr>
                  <a:t>例：</a:t>
                </a:r>
                <a14:m>
                  <m:oMath xmlns:m="http://schemas.openxmlformats.org/officeDocument/2006/math">
                    <m:r>
                      <a:rPr lang="en-US" altLang="zh-CN" sz="2800" b="1" i="1" smtClean="0">
                        <a:solidFill>
                          <a:srgbClr val="7030A0"/>
                        </a:solidFill>
                        <a:latin typeface="Cambria Math" charset="0"/>
                        <a:ea typeface="SimHei" charset="-122"/>
                        <a:cs typeface="SimHei" charset="-122"/>
                      </a:rPr>
                      <m:t>𝒎</m:t>
                    </m:r>
                    <m:r>
                      <a:rPr lang="en-US" altLang="zh-CN" sz="2800" b="1" i="1" smtClean="0">
                        <a:solidFill>
                          <a:srgbClr val="7030A0"/>
                        </a:solidFill>
                        <a:latin typeface="Cambria Math" charset="0"/>
                        <a:ea typeface="SimHei" charset="-122"/>
                        <a:cs typeface="SimHei" charset="-122"/>
                      </a:rPr>
                      <m:t>=</m:t>
                    </m:r>
                    <m:r>
                      <a:rPr lang="en-US" altLang="zh-CN" sz="2800" b="1" i="1" smtClean="0">
                        <a:solidFill>
                          <a:srgbClr val="7030A0"/>
                        </a:solidFill>
                        <a:latin typeface="Cambria Math" charset="0"/>
                        <a:ea typeface="SimHei" charset="-122"/>
                        <a:cs typeface="SimHei" charset="-122"/>
                      </a:rPr>
                      <m:t>𝟎</m:t>
                    </m:r>
                    <m:r>
                      <a:rPr lang="en-US" altLang="zh-CN" sz="2800" b="1" i="1" smtClean="0">
                        <a:solidFill>
                          <a:srgbClr val="7030A0"/>
                        </a:solidFill>
                        <a:latin typeface="Cambria Math" charset="0"/>
                        <a:ea typeface="SimHei" charset="-122"/>
                        <a:cs typeface="SimHei" charset="-122"/>
                      </a:rPr>
                      <m:t>.</m:t>
                    </m:r>
                    <m:r>
                      <a:rPr lang="en-US" altLang="zh-CN" sz="2800" b="1" i="1" smtClean="0">
                        <a:solidFill>
                          <a:srgbClr val="7030A0"/>
                        </a:solidFill>
                        <a:latin typeface="Cambria Math" charset="0"/>
                        <a:ea typeface="SimHei" charset="-122"/>
                        <a:cs typeface="SimHei" charset="-122"/>
                      </a:rPr>
                      <m:t>𝟑</m:t>
                    </m:r>
                    <m:r>
                      <a:rPr lang="en-US" altLang="zh-CN" sz="2800" b="1" i="1" smtClean="0">
                        <a:solidFill>
                          <a:srgbClr val="7030A0"/>
                        </a:solidFill>
                        <a:latin typeface="Cambria Math" charset="0"/>
                        <a:ea typeface="SimHei" charset="-122"/>
                        <a:cs typeface="SimHei" charset="-122"/>
                      </a:rPr>
                      <m:t>𝒌𝒈</m:t>
                    </m:r>
                  </m:oMath>
                </a14:m>
                <a:r>
                  <a:rPr lang="zh-CN" altLang="en-US" sz="2800" b="1" dirty="0">
                    <a:solidFill>
                      <a:srgbClr val="7030A0"/>
                    </a:solidFill>
                    <a:latin typeface="SimHei" charset="-122"/>
                    <a:ea typeface="SimHei" charset="-122"/>
                    <a:cs typeface="SimHei" charset="-122"/>
                  </a:rPr>
                  <a:t>，</a:t>
                </a:r>
                <a14:m>
                  <m:oMath xmlns:m="http://schemas.openxmlformats.org/officeDocument/2006/math">
                    <m:r>
                      <a:rPr lang="en-US" altLang="zh-CN" sz="2800" b="1" i="1" smtClean="0">
                        <a:solidFill>
                          <a:srgbClr val="7030A0"/>
                        </a:solidFill>
                        <a:latin typeface="Cambria Math" charset="0"/>
                        <a:ea typeface="SimHei" charset="-122"/>
                        <a:cs typeface="SimHei" charset="-122"/>
                      </a:rPr>
                      <m:t>𝒌</m:t>
                    </m:r>
                    <m:r>
                      <a:rPr lang="en-US" altLang="zh-CN" sz="2800" b="1" i="1">
                        <a:solidFill>
                          <a:srgbClr val="7030A0"/>
                        </a:solidFill>
                        <a:latin typeface="Cambria Math" charset="0"/>
                        <a:ea typeface="SimHei" charset="-122"/>
                        <a:cs typeface="SimHei" charset="-122"/>
                      </a:rPr>
                      <m:t>=</m:t>
                    </m:r>
                    <m:r>
                      <a:rPr lang="en-US" altLang="zh-CN" sz="2800" b="1" i="1" smtClean="0">
                        <a:solidFill>
                          <a:srgbClr val="7030A0"/>
                        </a:solidFill>
                        <a:latin typeface="Cambria Math" charset="0"/>
                        <a:ea typeface="SimHei" charset="-122"/>
                        <a:cs typeface="SimHei" charset="-122"/>
                      </a:rPr>
                      <m:t>𝟑</m:t>
                    </m:r>
                    <m:r>
                      <a:rPr lang="en-US" altLang="zh-CN" sz="2800" b="1" i="1" smtClean="0">
                        <a:solidFill>
                          <a:srgbClr val="7030A0"/>
                        </a:solidFill>
                        <a:latin typeface="Cambria Math" charset="0"/>
                        <a:ea typeface="SimHei" charset="-122"/>
                        <a:cs typeface="SimHei" charset="-122"/>
                      </a:rPr>
                      <m:t>𝑵</m:t>
                    </m:r>
                    <m:r>
                      <a:rPr lang="en-US" altLang="zh-CN" sz="2800" b="1" i="1" smtClean="0">
                        <a:solidFill>
                          <a:srgbClr val="7030A0"/>
                        </a:solidFill>
                        <a:latin typeface="Cambria Math" charset="0"/>
                        <a:ea typeface="SimHei" charset="-122"/>
                        <a:cs typeface="SimHei" charset="-122"/>
                      </a:rPr>
                      <m:t>/</m:t>
                    </m:r>
                    <m:r>
                      <a:rPr lang="en-US" altLang="zh-CN" sz="2800" b="1" i="1" smtClean="0">
                        <a:solidFill>
                          <a:srgbClr val="7030A0"/>
                        </a:solidFill>
                        <a:latin typeface="Cambria Math" charset="0"/>
                        <a:ea typeface="SimHei" charset="-122"/>
                        <a:cs typeface="SimHei" charset="-122"/>
                      </a:rPr>
                      <m:t>𝒎</m:t>
                    </m:r>
                  </m:oMath>
                </a14:m>
                <a:r>
                  <a:rPr lang="zh-CN" altLang="en-US" sz="2800" b="1" dirty="0">
                    <a:solidFill>
                      <a:srgbClr val="7030A0"/>
                    </a:solidFill>
                    <a:latin typeface="SimHei" charset="-122"/>
                    <a:ea typeface="SimHei" charset="-122"/>
                    <a:cs typeface="SimHei" charset="-122"/>
                  </a:rPr>
                  <a:t>的弹簧振子，振幅为</a:t>
                </a:r>
                <a14:m>
                  <m:oMath xmlns:m="http://schemas.openxmlformats.org/officeDocument/2006/math">
                    <m:r>
                      <a:rPr lang="en-US" altLang="zh-CN" sz="2800" b="1" i="1" smtClean="0">
                        <a:solidFill>
                          <a:srgbClr val="7030A0"/>
                        </a:solidFill>
                        <a:latin typeface="Cambria Math" charset="0"/>
                        <a:ea typeface="SimHei" charset="-122"/>
                        <a:cs typeface="SimHei" charset="-122"/>
                      </a:rPr>
                      <m:t>𝑨</m:t>
                    </m:r>
                    <m:r>
                      <a:rPr lang="en-US" altLang="zh-CN" sz="2800" b="1" i="1">
                        <a:solidFill>
                          <a:srgbClr val="7030A0"/>
                        </a:solidFill>
                        <a:latin typeface="Cambria Math" charset="0"/>
                        <a:ea typeface="SimHei" charset="-122"/>
                        <a:cs typeface="SimHei" charset="-122"/>
                      </a:rPr>
                      <m:t>=</m:t>
                    </m:r>
                    <m:r>
                      <a:rPr lang="en-US" altLang="zh-CN" sz="2800" b="1" i="1">
                        <a:solidFill>
                          <a:srgbClr val="7030A0"/>
                        </a:solidFill>
                        <a:latin typeface="Cambria Math" charset="0"/>
                        <a:ea typeface="SimHei" charset="-122"/>
                        <a:cs typeface="SimHei" charset="-122"/>
                      </a:rPr>
                      <m:t>𝟎</m:t>
                    </m:r>
                    <m:r>
                      <a:rPr lang="en-US" altLang="zh-CN" sz="2800" b="1" i="1">
                        <a:solidFill>
                          <a:srgbClr val="7030A0"/>
                        </a:solidFill>
                        <a:latin typeface="Cambria Math" charset="0"/>
                        <a:ea typeface="SimHei" charset="-122"/>
                        <a:cs typeface="SimHei" charset="-122"/>
                      </a:rPr>
                      <m:t>.</m:t>
                    </m:r>
                    <m:r>
                      <a:rPr lang="en-US" altLang="zh-CN" sz="2800" b="1" i="1" smtClean="0">
                        <a:solidFill>
                          <a:srgbClr val="7030A0"/>
                        </a:solidFill>
                        <a:latin typeface="Cambria Math" charset="0"/>
                        <a:ea typeface="SimHei" charset="-122"/>
                        <a:cs typeface="SimHei" charset="-122"/>
                      </a:rPr>
                      <m:t>𝟏</m:t>
                    </m:r>
                    <m:r>
                      <a:rPr lang="en-US" altLang="zh-CN" sz="2800" b="1" i="1" smtClean="0">
                        <a:solidFill>
                          <a:srgbClr val="7030A0"/>
                        </a:solidFill>
                        <a:latin typeface="Cambria Math" charset="0"/>
                        <a:ea typeface="SimHei" charset="-122"/>
                        <a:cs typeface="SimHei" charset="-122"/>
                      </a:rPr>
                      <m:t>𝒎</m:t>
                    </m:r>
                  </m:oMath>
                </a14:m>
                <a:r>
                  <a:rPr lang="zh-CN" altLang="en-US" sz="2800" b="1" dirty="0">
                    <a:solidFill>
                      <a:srgbClr val="7030A0"/>
                    </a:solidFill>
                    <a:latin typeface="SimHei" charset="-122"/>
                    <a:ea typeface="SimHei" charset="-122"/>
                    <a:cs typeface="SimHei" charset="-122"/>
                  </a:rPr>
                  <a:t>。由于摩擦</a:t>
                </a:r>
                <a:endParaRPr lang="en-US" altLang="zh-CN" sz="2800" b="1" dirty="0">
                  <a:solidFill>
                    <a:srgbClr val="7030A0"/>
                  </a:solidFill>
                  <a:latin typeface="SimHei" charset="-122"/>
                  <a:ea typeface="SimHei" charset="-122"/>
                  <a:cs typeface="SimHei" charset="-122"/>
                </a:endParaRPr>
              </a:p>
              <a:p>
                <a:r>
                  <a:rPr lang="zh-CN" altLang="en-US" sz="2800" b="1" dirty="0">
                    <a:solidFill>
                      <a:srgbClr val="7030A0"/>
                    </a:solidFill>
                    <a:latin typeface="SimHei" charset="-122"/>
                    <a:ea typeface="SimHei" charset="-122"/>
                    <a:cs typeface="SimHei" charset="-122"/>
                  </a:rPr>
                  <a:t>系统的能量逐渐耗散。问能量减小是否连续？</a:t>
                </a:r>
              </a:p>
            </p:txBody>
          </p:sp>
        </mc:Choice>
        <mc:Fallback xmlns="">
          <p:sp>
            <p:nvSpPr>
              <p:cNvPr id="20" name="文本框 19"/>
              <p:cNvSpPr txBox="1">
                <a:spLocks noRot="1" noChangeAspect="1" noMove="1" noResize="1" noEditPoints="1" noAdjustHandles="1" noChangeArrowheads="1" noChangeShapeType="1" noTextEdit="1"/>
              </p:cNvSpPr>
              <p:nvPr/>
            </p:nvSpPr>
            <p:spPr>
              <a:xfrm>
                <a:off x="468188" y="2985061"/>
                <a:ext cx="11401006" cy="954107"/>
              </a:xfrm>
              <a:prstGeom prst="rect">
                <a:avLst/>
              </a:prstGeom>
              <a:blipFill rotWithShape="0">
                <a:blip r:embed="rId5"/>
                <a:stretch>
                  <a:fillRect l="-1123" t="-8333" b="-17308"/>
                </a:stretch>
              </a:blipFill>
            </p:spPr>
            <p:txBody>
              <a:bodyPr/>
              <a:lstStyle/>
              <a:p>
                <a:r>
                  <a:rPr lang="zh-CN" altLang="en-US">
                    <a:noFill/>
                  </a:rPr>
                  <a:t> </a:t>
                </a:r>
              </a:p>
            </p:txBody>
          </p:sp>
        </mc:Fallback>
      </mc:AlternateContent>
      <p:sp>
        <p:nvSpPr>
          <p:cNvPr id="21" name="文本框 20"/>
          <p:cNvSpPr txBox="1"/>
          <p:nvPr/>
        </p:nvSpPr>
        <p:spPr>
          <a:xfrm>
            <a:off x="468188" y="3939168"/>
            <a:ext cx="902811" cy="523220"/>
          </a:xfrm>
          <a:prstGeom prst="rect">
            <a:avLst/>
          </a:prstGeom>
          <a:noFill/>
        </p:spPr>
        <p:txBody>
          <a:bodyPr wrap="none" rtlCol="0">
            <a:spAutoFit/>
          </a:bodyPr>
          <a:lstStyle/>
          <a:p>
            <a:r>
              <a:rPr lang="zh-CN" altLang="en-US" sz="2800" b="1">
                <a:solidFill>
                  <a:srgbClr val="FF0000"/>
                </a:solidFill>
                <a:latin typeface="SimHei" charset="-122"/>
                <a:ea typeface="SimHei" charset="-122"/>
                <a:cs typeface="SimHei" charset="-122"/>
              </a:rPr>
              <a:t>解：</a:t>
            </a:r>
            <a:endParaRPr lang="zh-CN" altLang="en-US" sz="2800" b="1" dirty="0">
              <a:solidFill>
                <a:srgbClr val="FF0000"/>
              </a:solidFill>
              <a:latin typeface="SimHei" charset="-122"/>
              <a:ea typeface="SimHei" charset="-122"/>
              <a:cs typeface="SimHei" charset="-122"/>
            </a:endParaRPr>
          </a:p>
        </p:txBody>
      </p:sp>
      <p:sp>
        <p:nvSpPr>
          <p:cNvPr id="22" name="文本框 21"/>
          <p:cNvSpPr txBox="1"/>
          <p:nvPr/>
        </p:nvSpPr>
        <p:spPr>
          <a:xfrm>
            <a:off x="1229704" y="3939168"/>
            <a:ext cx="3416320" cy="523220"/>
          </a:xfrm>
          <a:prstGeom prst="rect">
            <a:avLst/>
          </a:prstGeom>
          <a:noFill/>
        </p:spPr>
        <p:txBody>
          <a:bodyPr wrap="none" rtlCol="0">
            <a:spAutoFit/>
          </a:bodyPr>
          <a:lstStyle/>
          <a:p>
            <a:r>
              <a:rPr lang="zh-CN" altLang="en-US" sz="2800" b="1" dirty="0">
                <a:latin typeface="SimHei" charset="-122"/>
                <a:ea typeface="SimHei" charset="-122"/>
                <a:cs typeface="SimHei" charset="-122"/>
              </a:rPr>
              <a:t>弹簧振子的振动频率</a:t>
            </a:r>
          </a:p>
        </p:txBody>
      </p:sp>
      <mc:AlternateContent xmlns:mc="http://schemas.openxmlformats.org/markup-compatibility/2006" xmlns:a14="http://schemas.microsoft.com/office/drawing/2010/main">
        <mc:Choice Requires="a14">
          <p:sp>
            <p:nvSpPr>
              <p:cNvPr id="23" name="文本框 22"/>
              <p:cNvSpPr txBox="1"/>
              <p:nvPr/>
            </p:nvSpPr>
            <p:spPr>
              <a:xfrm>
                <a:off x="4921706" y="3950792"/>
                <a:ext cx="4463594"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charset="0"/>
                          <a:ea typeface="Cambria Math" charset="0"/>
                          <a:cs typeface="Cambria Math" charset="0"/>
                        </a:rPr>
                        <m:t>𝜈</m:t>
                      </m:r>
                      <m:r>
                        <a:rPr kumimoji="1" lang="en-US" altLang="zh-CN" sz="2800" b="0" i="1" smtClean="0">
                          <a:latin typeface="Cambria Math" charset="0"/>
                          <a:ea typeface="Cambria Math" charset="0"/>
                          <a:cs typeface="Cambria Math" charset="0"/>
                        </a:rPr>
                        <m:t>=</m:t>
                      </m:r>
                      <m:f>
                        <m:fPr>
                          <m:ctrlPr>
                            <a:rPr kumimoji="1" lang="en-US" altLang="zh-CN" sz="2800" b="0" i="1" smtClean="0">
                              <a:latin typeface="Cambria Math" panose="02040503050406030204" pitchFamily="18" charset="0"/>
                              <a:ea typeface="Cambria Math" charset="0"/>
                              <a:cs typeface="Cambria Math" charset="0"/>
                            </a:rPr>
                          </m:ctrlPr>
                        </m:fPr>
                        <m:num>
                          <m:r>
                            <a:rPr kumimoji="1" lang="en-US" altLang="zh-CN" sz="2800" b="0" i="1" smtClean="0">
                              <a:latin typeface="Cambria Math" charset="0"/>
                              <a:ea typeface="Cambria Math" charset="0"/>
                              <a:cs typeface="Cambria Math" charset="0"/>
                            </a:rPr>
                            <m:t>𝜔</m:t>
                          </m:r>
                        </m:num>
                        <m:den>
                          <m:r>
                            <a:rPr kumimoji="1" lang="en-US" altLang="zh-CN" sz="2800" b="0" i="1" smtClean="0">
                              <a:latin typeface="Cambria Math" charset="0"/>
                              <a:ea typeface="Cambria Math" charset="0"/>
                              <a:cs typeface="Cambria Math" charset="0"/>
                            </a:rPr>
                            <m:t>2</m:t>
                          </m:r>
                          <m:r>
                            <a:rPr kumimoji="1" lang="en-US" altLang="zh-CN" sz="2800" b="0" i="1" smtClean="0">
                              <a:latin typeface="Cambria Math" charset="0"/>
                              <a:ea typeface="Cambria Math" charset="0"/>
                              <a:cs typeface="Cambria Math" charset="0"/>
                            </a:rPr>
                            <m:t>𝜋</m:t>
                          </m:r>
                        </m:den>
                      </m:f>
                      <m:r>
                        <a:rPr kumimoji="1" lang="en-US" altLang="zh-CN" sz="2800" b="0" i="1" smtClean="0">
                          <a:latin typeface="Cambria Math" charset="0"/>
                          <a:ea typeface="Cambria Math" charset="0"/>
                          <a:cs typeface="Cambria Math" charset="0"/>
                        </a:rPr>
                        <m:t>=</m:t>
                      </m:r>
                      <m:f>
                        <m:fPr>
                          <m:ctrlPr>
                            <a:rPr kumimoji="1" lang="en-US" altLang="zh-CN" sz="2800" b="0" i="1" smtClean="0">
                              <a:latin typeface="Cambria Math" panose="02040503050406030204" pitchFamily="18" charset="0"/>
                              <a:ea typeface="Cambria Math" charset="0"/>
                              <a:cs typeface="Cambria Math" charset="0"/>
                            </a:rPr>
                          </m:ctrlPr>
                        </m:fPr>
                        <m:num>
                          <m:r>
                            <a:rPr kumimoji="1" lang="en-US" altLang="zh-CN" sz="2800" b="0" i="1" smtClean="0">
                              <a:latin typeface="Cambria Math" charset="0"/>
                              <a:ea typeface="Cambria Math" charset="0"/>
                              <a:cs typeface="Cambria Math" charset="0"/>
                            </a:rPr>
                            <m:t>1</m:t>
                          </m:r>
                        </m:num>
                        <m:den>
                          <m:r>
                            <a:rPr kumimoji="1" lang="en-US" altLang="zh-CN" sz="2800" b="0" i="1" smtClean="0">
                              <a:latin typeface="Cambria Math" charset="0"/>
                              <a:ea typeface="Cambria Math" charset="0"/>
                              <a:cs typeface="Cambria Math" charset="0"/>
                            </a:rPr>
                            <m:t>2</m:t>
                          </m:r>
                          <m:r>
                            <a:rPr kumimoji="1" lang="en-US" altLang="zh-CN" sz="2800" b="0" i="1" smtClean="0">
                              <a:latin typeface="Cambria Math" charset="0"/>
                              <a:ea typeface="Cambria Math" charset="0"/>
                              <a:cs typeface="Cambria Math" charset="0"/>
                            </a:rPr>
                            <m:t>𝜋</m:t>
                          </m:r>
                        </m:den>
                      </m:f>
                      <m:rad>
                        <m:radPr>
                          <m:degHide m:val="on"/>
                          <m:ctrlPr>
                            <a:rPr kumimoji="1" lang="en-US" altLang="zh-CN" sz="2800" b="0" i="1" smtClean="0">
                              <a:latin typeface="Cambria Math" panose="02040503050406030204" pitchFamily="18" charset="0"/>
                              <a:ea typeface="Cambria Math" charset="0"/>
                              <a:cs typeface="Cambria Math" charset="0"/>
                            </a:rPr>
                          </m:ctrlPr>
                        </m:radPr>
                        <m:deg/>
                        <m:e>
                          <m:r>
                            <a:rPr kumimoji="1" lang="en-US" altLang="zh-CN" sz="2800" b="0" i="1" smtClean="0">
                              <a:latin typeface="Cambria Math" charset="0"/>
                              <a:ea typeface="Cambria Math" charset="0"/>
                              <a:cs typeface="Cambria Math" charset="0"/>
                            </a:rPr>
                            <m:t>𝑘</m:t>
                          </m:r>
                          <m:r>
                            <a:rPr kumimoji="1" lang="en-US" altLang="zh-CN" sz="2800" b="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𝑚</m:t>
                          </m:r>
                        </m:e>
                      </m:rad>
                      <m:r>
                        <a:rPr kumimoji="1" lang="en-US" altLang="zh-CN" sz="2800" b="0" i="1" smtClean="0">
                          <a:latin typeface="Cambria Math" charset="0"/>
                          <a:ea typeface="Cambria Math" charset="0"/>
                          <a:cs typeface="Cambria Math" charset="0"/>
                        </a:rPr>
                        <m:t>=0.5</m:t>
                      </m:r>
                      <m:r>
                        <m:rPr>
                          <m:sty m:val="p"/>
                        </m:rPr>
                        <a:rPr kumimoji="1" lang="en-US" altLang="zh-CN" sz="2800" b="0" i="0" smtClean="0">
                          <a:latin typeface="Cambria Math" charset="0"/>
                          <a:ea typeface="Cambria Math" charset="0"/>
                          <a:cs typeface="Cambria Math" charset="0"/>
                        </a:rPr>
                        <m:t>Hz</m:t>
                      </m:r>
                    </m:oMath>
                  </m:oMathPara>
                </a14:m>
                <a:endParaRPr kumimoji="1"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4921706" y="3950792"/>
                <a:ext cx="4463594" cy="809452"/>
              </a:xfrm>
              <a:prstGeom prst="rect">
                <a:avLst/>
              </a:prstGeom>
              <a:blipFill rotWithShape="0">
                <a:blip r:embed="rId6"/>
                <a:stretch>
                  <a:fillRect/>
                </a:stretch>
              </a:blipFill>
            </p:spPr>
            <p:txBody>
              <a:bodyPr/>
              <a:lstStyle/>
              <a:p>
                <a:r>
                  <a:rPr lang="zh-CN" altLang="en-US">
                    <a:noFill/>
                  </a:rPr>
                  <a:t> </a:t>
                </a:r>
              </a:p>
            </p:txBody>
          </p:sp>
        </mc:Fallback>
      </mc:AlternateContent>
      <p:sp>
        <p:nvSpPr>
          <p:cNvPr id="24" name="文本框 23"/>
          <p:cNvSpPr txBox="1"/>
          <p:nvPr/>
        </p:nvSpPr>
        <p:spPr>
          <a:xfrm>
            <a:off x="849873" y="4889004"/>
            <a:ext cx="2698175" cy="523220"/>
          </a:xfrm>
          <a:prstGeom prst="rect">
            <a:avLst/>
          </a:prstGeom>
          <a:noFill/>
        </p:spPr>
        <p:txBody>
          <a:bodyPr wrap="none" rtlCol="0">
            <a:spAutoFit/>
          </a:bodyPr>
          <a:lstStyle/>
          <a:p>
            <a:r>
              <a:rPr lang="zh-CN" altLang="en-US" sz="2800" b="1" dirty="0">
                <a:latin typeface="SimHei" charset="-122"/>
                <a:ea typeface="SimHei" charset="-122"/>
                <a:cs typeface="SimHei" charset="-122"/>
              </a:rPr>
              <a:t>系统的总能量：</a:t>
            </a:r>
          </a:p>
        </p:txBody>
      </p:sp>
      <mc:AlternateContent xmlns:mc="http://schemas.openxmlformats.org/markup-compatibility/2006" xmlns:a14="http://schemas.microsoft.com/office/drawing/2010/main">
        <mc:Choice Requires="a14">
          <p:sp>
            <p:nvSpPr>
              <p:cNvPr id="25" name="文本框 24"/>
              <p:cNvSpPr txBox="1"/>
              <p:nvPr/>
            </p:nvSpPr>
            <p:spPr>
              <a:xfrm>
                <a:off x="3511790" y="4739623"/>
                <a:ext cx="3758016"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ea typeface="Cambria Math" charset="0"/>
                          <a:cs typeface="Cambria Math" charset="0"/>
                        </a:rPr>
                        <m:t>𝐸</m:t>
                      </m:r>
                      <m:r>
                        <a:rPr kumimoji="1" lang="en-US" altLang="zh-CN" sz="2800" b="0" i="1" smtClean="0">
                          <a:latin typeface="Cambria Math" charset="0"/>
                          <a:ea typeface="Cambria Math" charset="0"/>
                          <a:cs typeface="Cambria Math" charset="0"/>
                        </a:rPr>
                        <m:t>=</m:t>
                      </m:r>
                      <m:f>
                        <m:fPr>
                          <m:ctrlPr>
                            <a:rPr kumimoji="1" lang="en-US" altLang="zh-CN" sz="2800" b="0" i="1" smtClean="0">
                              <a:latin typeface="Cambria Math" panose="02040503050406030204" pitchFamily="18" charset="0"/>
                              <a:ea typeface="Cambria Math" charset="0"/>
                              <a:cs typeface="Cambria Math" charset="0"/>
                            </a:rPr>
                          </m:ctrlPr>
                        </m:fPr>
                        <m:num>
                          <m:r>
                            <a:rPr kumimoji="1" lang="en-US" altLang="zh-CN" sz="2800" b="0" i="1" smtClean="0">
                              <a:latin typeface="Cambria Math" charset="0"/>
                              <a:ea typeface="Cambria Math" charset="0"/>
                              <a:cs typeface="Cambria Math" charset="0"/>
                            </a:rPr>
                            <m:t>1</m:t>
                          </m:r>
                        </m:num>
                        <m:den>
                          <m:r>
                            <a:rPr kumimoji="1" lang="en-US" altLang="zh-CN" sz="2800" b="0" i="1" smtClean="0">
                              <a:latin typeface="Cambria Math" charset="0"/>
                              <a:ea typeface="Cambria Math" charset="0"/>
                              <a:cs typeface="Cambria Math" charset="0"/>
                            </a:rPr>
                            <m:t>2</m:t>
                          </m:r>
                        </m:den>
                      </m:f>
                      <m:r>
                        <a:rPr kumimoji="1" lang="en-US" altLang="zh-CN" sz="2800" b="0" i="1" smtClean="0">
                          <a:latin typeface="Cambria Math" charset="0"/>
                          <a:ea typeface="Cambria Math" charset="0"/>
                          <a:cs typeface="Cambria Math" charset="0"/>
                        </a:rPr>
                        <m:t>𝑘</m:t>
                      </m:r>
                      <m:sSup>
                        <m:sSupPr>
                          <m:ctrlPr>
                            <a:rPr kumimoji="1" lang="en-US" altLang="zh-CN" sz="2800" b="0" i="1" smtClean="0">
                              <a:latin typeface="Cambria Math" panose="02040503050406030204" pitchFamily="18" charset="0"/>
                              <a:ea typeface="Cambria Math" charset="0"/>
                              <a:cs typeface="Cambria Math" charset="0"/>
                            </a:rPr>
                          </m:ctrlPr>
                        </m:sSupPr>
                        <m:e>
                          <m:r>
                            <a:rPr kumimoji="1" lang="en-US" altLang="zh-CN" sz="2800" b="0" i="1" smtClean="0">
                              <a:latin typeface="Cambria Math" charset="0"/>
                              <a:ea typeface="Cambria Math" charset="0"/>
                              <a:cs typeface="Cambria Math" charset="0"/>
                            </a:rPr>
                            <m:t>𝐴</m:t>
                          </m:r>
                        </m:e>
                        <m:sup>
                          <m:r>
                            <a:rPr kumimoji="1" lang="en-US" altLang="zh-CN" sz="2800" b="0" i="1" smtClean="0">
                              <a:latin typeface="Cambria Math" charset="0"/>
                              <a:ea typeface="Cambria Math" charset="0"/>
                              <a:cs typeface="Cambria Math" charset="0"/>
                            </a:rPr>
                            <m:t>2</m:t>
                          </m:r>
                        </m:sup>
                      </m:sSup>
                      <m:r>
                        <a:rPr kumimoji="1" lang="en-US" altLang="zh-CN" sz="2800" b="0" i="1" smtClean="0">
                          <a:latin typeface="Cambria Math" charset="0"/>
                          <a:ea typeface="Cambria Math" charset="0"/>
                          <a:cs typeface="Cambria Math" charset="0"/>
                        </a:rPr>
                        <m:t>=1.5×</m:t>
                      </m:r>
                      <m:sSup>
                        <m:sSupPr>
                          <m:ctrlPr>
                            <a:rPr kumimoji="1" lang="en-US" altLang="zh-CN" sz="2800" b="0" i="1" smtClean="0">
                              <a:latin typeface="Cambria Math" panose="02040503050406030204" pitchFamily="18" charset="0"/>
                              <a:ea typeface="Cambria Math" charset="0"/>
                              <a:cs typeface="Cambria Math" charset="0"/>
                            </a:rPr>
                          </m:ctrlPr>
                        </m:sSupPr>
                        <m:e>
                          <m:r>
                            <a:rPr kumimoji="1" lang="en-US" altLang="zh-CN" sz="2800" b="0" i="1" smtClean="0">
                              <a:latin typeface="Cambria Math" charset="0"/>
                              <a:ea typeface="Cambria Math" charset="0"/>
                              <a:cs typeface="Cambria Math" charset="0"/>
                            </a:rPr>
                            <m:t>10</m:t>
                          </m:r>
                        </m:e>
                        <m:sup>
                          <m:r>
                            <a:rPr kumimoji="1" lang="en-US" altLang="zh-CN" sz="2800" b="0" i="1" smtClean="0">
                              <a:latin typeface="Cambria Math" charset="0"/>
                              <a:ea typeface="Cambria Math" charset="0"/>
                              <a:cs typeface="Cambria Math" charset="0"/>
                            </a:rPr>
                            <m:t>−2</m:t>
                          </m:r>
                        </m:sup>
                      </m:sSup>
                      <m:r>
                        <a:rPr kumimoji="1" lang="en-US" altLang="zh-CN" sz="2800" b="0" i="1" smtClean="0">
                          <a:latin typeface="Cambria Math" charset="0"/>
                          <a:ea typeface="Cambria Math" charset="0"/>
                          <a:cs typeface="Cambria Math" charset="0"/>
                        </a:rPr>
                        <m:t>𝐽</m:t>
                      </m:r>
                    </m:oMath>
                  </m:oMathPara>
                </a14:m>
                <a:endParaRPr kumimoji="1"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511790" y="4739623"/>
                <a:ext cx="3758016" cy="806631"/>
              </a:xfrm>
              <a:prstGeom prst="rect">
                <a:avLst/>
              </a:prstGeom>
              <a:blipFill rotWithShape="0">
                <a:blip r:embed="rId7"/>
                <a:stretch>
                  <a:fillRect/>
                </a:stretch>
              </a:blipFill>
            </p:spPr>
            <p:txBody>
              <a:bodyPr/>
              <a:lstStyle/>
              <a:p>
                <a:r>
                  <a:rPr lang="zh-CN" altLang="en-US">
                    <a:noFill/>
                  </a:rPr>
                  <a:t> </a:t>
                </a:r>
              </a:p>
            </p:txBody>
          </p:sp>
        </mc:Fallback>
      </mc:AlternateContent>
      <p:sp>
        <p:nvSpPr>
          <p:cNvPr id="26" name="文本框 25"/>
          <p:cNvSpPr txBox="1"/>
          <p:nvPr/>
        </p:nvSpPr>
        <p:spPr>
          <a:xfrm>
            <a:off x="1187496" y="5485417"/>
            <a:ext cx="1980029" cy="523220"/>
          </a:xfrm>
          <a:prstGeom prst="rect">
            <a:avLst/>
          </a:prstGeom>
          <a:noFill/>
        </p:spPr>
        <p:txBody>
          <a:bodyPr wrap="none" rtlCol="0">
            <a:spAutoFit/>
          </a:bodyPr>
          <a:lstStyle/>
          <a:p>
            <a:r>
              <a:rPr lang="zh-CN" altLang="en-US" sz="2800" b="1" dirty="0">
                <a:latin typeface="SimHei" charset="-122"/>
                <a:ea typeface="SimHei" charset="-122"/>
                <a:cs typeface="SimHei" charset="-122"/>
              </a:rPr>
              <a:t>能量跳变：</a:t>
            </a:r>
          </a:p>
        </p:txBody>
      </p:sp>
      <mc:AlternateContent xmlns:mc="http://schemas.openxmlformats.org/markup-compatibility/2006" xmlns:a14="http://schemas.microsoft.com/office/drawing/2010/main">
        <mc:Choice Requires="a14">
          <p:sp>
            <p:nvSpPr>
              <p:cNvPr id="27" name="文本框 26"/>
              <p:cNvSpPr txBox="1"/>
              <p:nvPr/>
            </p:nvSpPr>
            <p:spPr>
              <a:xfrm>
                <a:off x="3399376" y="5560843"/>
                <a:ext cx="3624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𝐸</m:t>
                      </m:r>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h</m:t>
                      </m:r>
                      <m:r>
                        <a:rPr kumimoji="1" lang="en-US" altLang="zh-CN" sz="2800" i="1">
                          <a:latin typeface="Cambria Math" charset="0"/>
                          <a:ea typeface="Cambria Math" charset="0"/>
                          <a:cs typeface="Cambria Math" charset="0"/>
                        </a:rPr>
                        <m:t>𝜈</m:t>
                      </m:r>
                      <m:r>
                        <a:rPr kumimoji="1" lang="en-US" altLang="zh-CN" sz="2800" b="0" i="1" smtClean="0">
                          <a:latin typeface="Cambria Math" charset="0"/>
                          <a:ea typeface="Cambria Math" charset="0"/>
                          <a:cs typeface="Cambria Math" charset="0"/>
                        </a:rPr>
                        <m:t>=3.3×</m:t>
                      </m:r>
                      <m:sSup>
                        <m:sSupPr>
                          <m:ctrlPr>
                            <a:rPr kumimoji="1" lang="en-US" altLang="zh-CN" sz="2800" b="0" i="1" smtClean="0">
                              <a:latin typeface="Cambria Math" panose="02040503050406030204" pitchFamily="18" charset="0"/>
                              <a:ea typeface="Cambria Math" charset="0"/>
                              <a:cs typeface="Cambria Math" charset="0"/>
                            </a:rPr>
                          </m:ctrlPr>
                        </m:sSupPr>
                        <m:e>
                          <m:r>
                            <a:rPr kumimoji="1" lang="en-US" altLang="zh-CN" sz="2800" b="0" i="1" smtClean="0">
                              <a:latin typeface="Cambria Math" charset="0"/>
                              <a:ea typeface="Cambria Math" charset="0"/>
                              <a:cs typeface="Cambria Math" charset="0"/>
                            </a:rPr>
                            <m:t>10</m:t>
                          </m:r>
                        </m:e>
                        <m:sup>
                          <m:r>
                            <a:rPr kumimoji="1" lang="en-US" altLang="zh-CN" sz="2800" b="0" i="1" smtClean="0">
                              <a:latin typeface="Cambria Math" charset="0"/>
                              <a:ea typeface="Cambria Math" charset="0"/>
                              <a:cs typeface="Cambria Math" charset="0"/>
                            </a:rPr>
                            <m:t>−34</m:t>
                          </m:r>
                        </m:sup>
                      </m:sSup>
                      <m:r>
                        <a:rPr kumimoji="1" lang="en-US" altLang="zh-CN" sz="2800" b="0" i="1" smtClean="0">
                          <a:latin typeface="Cambria Math" charset="0"/>
                          <a:ea typeface="Cambria Math" charset="0"/>
                          <a:cs typeface="Cambria Math" charset="0"/>
                        </a:rPr>
                        <m:t>𝐽</m:t>
                      </m:r>
                    </m:oMath>
                  </m:oMathPara>
                </a14:m>
                <a:endParaRPr kumimoji="1"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399376" y="5560843"/>
                <a:ext cx="3624647" cy="430887"/>
              </a:xfrm>
              <a:prstGeom prst="rect">
                <a:avLst/>
              </a:prstGeom>
              <a:blipFill rotWithShape="0">
                <a:blip r:embed="rId8"/>
                <a:stretch>
                  <a:fillRect/>
                </a:stretch>
              </a:blipFill>
            </p:spPr>
            <p:txBody>
              <a:bodyPr/>
              <a:lstStyle/>
              <a:p>
                <a:r>
                  <a:rPr lang="zh-CN" altLang="en-US">
                    <a:noFill/>
                  </a:rPr>
                  <a:t> </a:t>
                </a:r>
              </a:p>
            </p:txBody>
          </p:sp>
        </mc:Fallback>
      </mc:AlternateContent>
      <p:sp>
        <p:nvSpPr>
          <p:cNvPr id="28" name="文本框 27"/>
          <p:cNvSpPr txBox="1"/>
          <p:nvPr/>
        </p:nvSpPr>
        <p:spPr>
          <a:xfrm>
            <a:off x="813615" y="6085099"/>
            <a:ext cx="2698175" cy="523220"/>
          </a:xfrm>
          <a:prstGeom prst="rect">
            <a:avLst/>
          </a:prstGeom>
          <a:noFill/>
        </p:spPr>
        <p:txBody>
          <a:bodyPr wrap="none" rtlCol="0">
            <a:spAutoFit/>
          </a:bodyPr>
          <a:lstStyle/>
          <a:p>
            <a:r>
              <a:rPr lang="zh-CN" altLang="en-US" sz="2800" b="1" dirty="0">
                <a:latin typeface="SimHei" charset="-122"/>
                <a:ea typeface="SimHei" charset="-122"/>
                <a:cs typeface="SimHei" charset="-122"/>
              </a:rPr>
              <a:t>相对能量间隔：</a:t>
            </a:r>
          </a:p>
        </p:txBody>
      </p:sp>
      <mc:AlternateContent xmlns:mc="http://schemas.openxmlformats.org/markup-compatibility/2006" xmlns:a14="http://schemas.microsoft.com/office/drawing/2010/main">
        <mc:Choice Requires="a14">
          <p:sp>
            <p:nvSpPr>
              <p:cNvPr id="29" name="文本框 28"/>
              <p:cNvSpPr txBox="1"/>
              <p:nvPr/>
            </p:nvSpPr>
            <p:spPr>
              <a:xfrm>
                <a:off x="3548048" y="6140349"/>
                <a:ext cx="306699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𝐸</m:t>
                      </m:r>
                      <m:r>
                        <a:rPr kumimoji="1" lang="en-US" altLang="zh-CN" sz="2800" b="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𝐸</m:t>
                      </m:r>
                      <m:r>
                        <a:rPr kumimoji="1" lang="en-US" altLang="zh-CN" sz="2800" b="0" i="1" smtClean="0">
                          <a:latin typeface="Cambria Math" charset="0"/>
                          <a:ea typeface="Cambria Math" charset="0"/>
                          <a:cs typeface="Cambria Math" charset="0"/>
                        </a:rPr>
                        <m:t>=2.2×</m:t>
                      </m:r>
                      <m:sSup>
                        <m:sSupPr>
                          <m:ctrlPr>
                            <a:rPr kumimoji="1" lang="en-US" altLang="zh-CN" sz="2800" b="0" i="1" smtClean="0">
                              <a:latin typeface="Cambria Math" panose="02040503050406030204" pitchFamily="18" charset="0"/>
                              <a:ea typeface="Cambria Math" charset="0"/>
                              <a:cs typeface="Cambria Math" charset="0"/>
                            </a:rPr>
                          </m:ctrlPr>
                        </m:sSupPr>
                        <m:e>
                          <m:r>
                            <a:rPr kumimoji="1" lang="en-US" altLang="zh-CN" sz="2800" b="0" i="1" smtClean="0">
                              <a:latin typeface="Cambria Math" charset="0"/>
                              <a:ea typeface="Cambria Math" charset="0"/>
                              <a:cs typeface="Cambria Math" charset="0"/>
                            </a:rPr>
                            <m:t>10</m:t>
                          </m:r>
                        </m:e>
                        <m:sup>
                          <m:r>
                            <a:rPr kumimoji="1" lang="en-US" altLang="zh-CN" sz="2800" b="0" i="1" smtClean="0">
                              <a:latin typeface="Cambria Math" charset="0"/>
                              <a:ea typeface="Cambria Math" charset="0"/>
                              <a:cs typeface="Cambria Math" charset="0"/>
                            </a:rPr>
                            <m:t>−32</m:t>
                          </m:r>
                        </m:sup>
                      </m:sSup>
                    </m:oMath>
                  </m:oMathPara>
                </a14:m>
                <a:endParaRPr kumimoji="1"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3548048" y="6140349"/>
                <a:ext cx="3066993" cy="430887"/>
              </a:xfrm>
              <a:prstGeom prst="rect">
                <a:avLst/>
              </a:prstGeom>
              <a:blipFill rotWithShape="0">
                <a:blip r:embed="rId9"/>
                <a:stretch>
                  <a:fillRect/>
                </a:stretch>
              </a:blipFill>
            </p:spPr>
            <p:txBody>
              <a:bodyPr/>
              <a:lstStyle/>
              <a:p>
                <a:r>
                  <a:rPr lang="zh-CN" altLang="en-US">
                    <a:noFill/>
                  </a:rPr>
                  <a:t> </a:t>
                </a:r>
              </a:p>
            </p:txBody>
          </p:sp>
        </mc:Fallback>
      </mc:AlternateContent>
      <p:sp>
        <p:nvSpPr>
          <p:cNvPr id="30" name="文本框 29"/>
          <p:cNvSpPr txBox="1"/>
          <p:nvPr/>
        </p:nvSpPr>
        <p:spPr>
          <a:xfrm>
            <a:off x="8184036" y="4661901"/>
            <a:ext cx="2339102" cy="954107"/>
          </a:xfrm>
          <a:prstGeom prst="rect">
            <a:avLst/>
          </a:prstGeom>
          <a:noFill/>
        </p:spPr>
        <p:txBody>
          <a:bodyPr wrap="none" rtlCol="0">
            <a:spAutoFit/>
          </a:bodyPr>
          <a:lstStyle/>
          <a:p>
            <a:r>
              <a:rPr lang="zh-CN" altLang="en-US" sz="2800" b="1" dirty="0">
                <a:latin typeface="SimHei" charset="-122"/>
                <a:ea typeface="SimHei" charset="-122"/>
                <a:cs typeface="SimHei" charset="-122"/>
              </a:rPr>
              <a:t>能量减小可以</a:t>
            </a:r>
            <a:endParaRPr lang="en-US" altLang="zh-CN" sz="2800" b="1" dirty="0">
              <a:latin typeface="SimHei" charset="-122"/>
              <a:ea typeface="SimHei" charset="-122"/>
              <a:cs typeface="SimHei" charset="-122"/>
            </a:endParaRPr>
          </a:p>
          <a:p>
            <a:r>
              <a:rPr lang="zh-CN" altLang="en-US" sz="2800" b="1" dirty="0">
                <a:latin typeface="SimHei" charset="-122"/>
                <a:ea typeface="SimHei" charset="-122"/>
                <a:cs typeface="SimHei" charset="-122"/>
              </a:rPr>
              <a:t>看成连续变化</a:t>
            </a:r>
          </a:p>
        </p:txBody>
      </p:sp>
      <p:sp>
        <p:nvSpPr>
          <p:cNvPr id="31" name="文本框 30"/>
          <p:cNvSpPr txBox="1"/>
          <p:nvPr/>
        </p:nvSpPr>
        <p:spPr>
          <a:xfrm>
            <a:off x="7677140" y="5654212"/>
            <a:ext cx="3416320" cy="954107"/>
          </a:xfrm>
          <a:prstGeom prst="rect">
            <a:avLst/>
          </a:prstGeom>
          <a:noFill/>
        </p:spPr>
        <p:txBody>
          <a:bodyPr wrap="none" rtlCol="0">
            <a:spAutoFit/>
          </a:bodyPr>
          <a:lstStyle/>
          <a:p>
            <a:r>
              <a:rPr lang="zh-CN" altLang="en-US" sz="2800" b="1" dirty="0">
                <a:solidFill>
                  <a:srgbClr val="C00000"/>
                </a:solidFill>
                <a:latin typeface="SimHei" charset="-122"/>
                <a:ea typeface="SimHei" charset="-122"/>
                <a:cs typeface="SimHei" charset="-122"/>
              </a:rPr>
              <a:t>宏观经典物理是量子</a:t>
            </a:r>
            <a:endParaRPr lang="en-US" altLang="zh-CN" sz="2800" b="1" dirty="0">
              <a:solidFill>
                <a:srgbClr val="C00000"/>
              </a:solidFill>
              <a:latin typeface="SimHei" charset="-122"/>
              <a:ea typeface="SimHei" charset="-122"/>
              <a:cs typeface="SimHei" charset="-122"/>
            </a:endParaRPr>
          </a:p>
          <a:p>
            <a:r>
              <a:rPr lang="zh-CN" altLang="en-US" sz="2800" b="1" dirty="0">
                <a:solidFill>
                  <a:srgbClr val="C00000"/>
                </a:solidFill>
                <a:latin typeface="SimHei" charset="-122"/>
                <a:ea typeface="SimHei" charset="-122"/>
                <a:cs typeface="SimHei" charset="-122"/>
              </a:rPr>
              <a:t>物理的极限形式。</a:t>
            </a:r>
          </a:p>
        </p:txBody>
      </p:sp>
    </p:spTree>
    <p:extLst>
      <p:ext uri="{BB962C8B-B14F-4D97-AF65-F5344CB8AC3E}">
        <p14:creationId xmlns:p14="http://schemas.microsoft.com/office/powerpoint/2010/main" val="109721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500"/>
                                        <p:tgtEl>
                                          <p:spTgt spid="24"/>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left)">
                                      <p:cBhvr>
                                        <p:cTn id="81" dur="500"/>
                                        <p:tgtEl>
                                          <p:spTgt spid="2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left)">
                                      <p:cBhvr>
                                        <p:cTn id="86" dur="500"/>
                                        <p:tgtEl>
                                          <p:spTgt spid="26"/>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wipe(left)">
                                      <p:cBhvr>
                                        <p:cTn id="99" dur="500"/>
                                        <p:tgtEl>
                                          <p:spTgt spid="2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31"/>
                                        </p:tgtEl>
                                        <p:attrNameLst>
                                          <p:attrName>style.visibility</p:attrName>
                                        </p:attrNameLst>
                                      </p:cBhvr>
                                      <p:to>
                                        <p:strVal val="visible"/>
                                      </p:to>
                                    </p:set>
                                    <p:anim calcmode="lin" valueType="num">
                                      <p:cBhvr>
                                        <p:cTn id="109" dur="500" fill="hold"/>
                                        <p:tgtEl>
                                          <p:spTgt spid="31"/>
                                        </p:tgtEl>
                                        <p:attrNameLst>
                                          <p:attrName>ppt_w</p:attrName>
                                        </p:attrNameLst>
                                      </p:cBhvr>
                                      <p:tavLst>
                                        <p:tav tm="0">
                                          <p:val>
                                            <p:fltVal val="0"/>
                                          </p:val>
                                        </p:tav>
                                        <p:tav tm="100000">
                                          <p:val>
                                            <p:strVal val="#ppt_w"/>
                                          </p:val>
                                        </p:tav>
                                      </p:tavLst>
                                    </p:anim>
                                    <p:anim calcmode="lin" valueType="num">
                                      <p:cBhvr>
                                        <p:cTn id="110" dur="500" fill="hold"/>
                                        <p:tgtEl>
                                          <p:spTgt spid="31"/>
                                        </p:tgtEl>
                                        <p:attrNameLst>
                                          <p:attrName>ppt_h</p:attrName>
                                        </p:attrNameLst>
                                      </p:cBhvr>
                                      <p:tavLst>
                                        <p:tav tm="0">
                                          <p:val>
                                            <p:fltVal val="0"/>
                                          </p:val>
                                        </p:tav>
                                        <p:tav tm="100000">
                                          <p:val>
                                            <p:strVal val="#ppt_h"/>
                                          </p:val>
                                        </p:tav>
                                      </p:tavLst>
                                    </p:anim>
                                    <p:animEffect transition="in" filter="fade">
                                      <p:cBhvr>
                                        <p:cTn id="1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3647152" cy="646331"/>
          </a:xfrm>
          <a:prstGeom prst="rect">
            <a:avLst/>
          </a:prstGeom>
          <a:noFill/>
        </p:spPr>
        <p:txBody>
          <a:bodyPr wrap="none" rtlCol="0">
            <a:spAutoFit/>
          </a:bodyPr>
          <a:lstStyle/>
          <a:p>
            <a:r>
              <a:rPr lang="zh-CN" altLang="en-US" sz="3600" b="1" dirty="0">
                <a:solidFill>
                  <a:srgbClr val="7030A0"/>
                </a:solidFill>
                <a:latin typeface="SimHei" charset="-122"/>
                <a:ea typeface="SimHei" charset="-122"/>
                <a:cs typeface="SimHei" charset="-122"/>
              </a:rPr>
              <a:t>第二节 光电效应</a:t>
            </a:r>
          </a:p>
        </p:txBody>
      </p:sp>
      <p:sp>
        <p:nvSpPr>
          <p:cNvPr id="3" name="文本框 2"/>
          <p:cNvSpPr txBox="1"/>
          <p:nvPr/>
        </p:nvSpPr>
        <p:spPr>
          <a:xfrm>
            <a:off x="468188" y="949013"/>
            <a:ext cx="7571303" cy="584775"/>
          </a:xfrm>
          <a:prstGeom prst="rect">
            <a:avLst/>
          </a:prstGeom>
          <a:noFill/>
        </p:spPr>
        <p:txBody>
          <a:bodyPr wrap="none" rtlCol="0">
            <a:spAutoFit/>
          </a:bodyPr>
          <a:lstStyle/>
          <a:p>
            <a:r>
              <a:rPr lang="zh-CN" altLang="en-US" sz="3200" b="1" dirty="0">
                <a:latin typeface="SimHei" charset="-122"/>
                <a:ea typeface="SimHei" charset="-122"/>
                <a:cs typeface="SimHei" charset="-122"/>
              </a:rPr>
              <a:t>光照射金属表面，会有电子逃逸的现象。</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069" y="931910"/>
            <a:ext cx="3610439" cy="446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文本框 4"/>
          <p:cNvSpPr txBox="1"/>
          <p:nvPr/>
        </p:nvSpPr>
        <p:spPr>
          <a:xfrm>
            <a:off x="468188" y="1533788"/>
            <a:ext cx="5929828"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经典理论无法解释的现象包括：</a:t>
            </a:r>
          </a:p>
        </p:txBody>
      </p:sp>
      <p:sp>
        <p:nvSpPr>
          <p:cNvPr id="6" name="文本框 5"/>
          <p:cNvSpPr txBox="1"/>
          <p:nvPr/>
        </p:nvSpPr>
        <p:spPr>
          <a:xfrm>
            <a:off x="468188" y="2118563"/>
            <a:ext cx="7160935" cy="1077218"/>
          </a:xfrm>
          <a:prstGeom prst="rect">
            <a:avLst/>
          </a:prstGeom>
          <a:noFill/>
        </p:spPr>
        <p:txBody>
          <a:bodyPr wrap="none" rtlCol="0">
            <a:spAutoFit/>
          </a:bodyPr>
          <a:lstStyle/>
          <a:p>
            <a:r>
              <a:rPr lang="zh-CN" altLang="en-US" sz="3200" b="1" dirty="0">
                <a:latin typeface="SimHei" charset="-122"/>
                <a:ea typeface="SimHei" charset="-122"/>
                <a:cs typeface="SimHei" charset="-122"/>
              </a:rPr>
              <a:t>临界频率：当频率小于临界频率时无光</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  电子逸出。</a:t>
            </a:r>
          </a:p>
        </p:txBody>
      </p:sp>
      <p:sp>
        <p:nvSpPr>
          <p:cNvPr id="7" name="文本框 6"/>
          <p:cNvSpPr txBox="1"/>
          <p:nvPr/>
        </p:nvSpPr>
        <p:spPr>
          <a:xfrm>
            <a:off x="468188" y="3195781"/>
            <a:ext cx="7160935" cy="1077218"/>
          </a:xfrm>
          <a:prstGeom prst="rect">
            <a:avLst/>
          </a:prstGeom>
          <a:noFill/>
        </p:spPr>
        <p:txBody>
          <a:bodyPr wrap="none" rtlCol="0">
            <a:spAutoFit/>
          </a:bodyPr>
          <a:lstStyle/>
          <a:p>
            <a:r>
              <a:rPr lang="zh-CN" altLang="en-US" sz="3200" b="1" dirty="0">
                <a:latin typeface="SimHei" charset="-122"/>
                <a:ea typeface="SimHei" charset="-122"/>
                <a:cs typeface="SimHei" charset="-122"/>
              </a:rPr>
              <a:t>光电子能量：用反向遏制电压测定。只</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  与频率有关。</a:t>
            </a:r>
          </a:p>
        </p:txBody>
      </p:sp>
      <p:sp>
        <p:nvSpPr>
          <p:cNvPr id="8" name="文本框 7"/>
          <p:cNvSpPr txBox="1"/>
          <p:nvPr/>
        </p:nvSpPr>
        <p:spPr>
          <a:xfrm>
            <a:off x="468188" y="4272999"/>
            <a:ext cx="7160935" cy="1077218"/>
          </a:xfrm>
          <a:prstGeom prst="rect">
            <a:avLst/>
          </a:prstGeom>
          <a:noFill/>
        </p:spPr>
        <p:txBody>
          <a:bodyPr wrap="none" rtlCol="0">
            <a:spAutoFit/>
          </a:bodyPr>
          <a:lstStyle/>
          <a:p>
            <a:r>
              <a:rPr lang="zh-CN" altLang="en-US" sz="3200" b="1" dirty="0">
                <a:latin typeface="SimHei" charset="-122"/>
                <a:ea typeface="SimHei" charset="-122"/>
                <a:cs typeface="SimHei" charset="-122"/>
              </a:rPr>
              <a:t>光强只影响电子数目，必须提高频率才</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能有电子出射。</a:t>
            </a:r>
          </a:p>
        </p:txBody>
      </p:sp>
    </p:spTree>
    <p:extLst>
      <p:ext uri="{BB962C8B-B14F-4D97-AF65-F5344CB8AC3E}">
        <p14:creationId xmlns:p14="http://schemas.microsoft.com/office/powerpoint/2010/main" val="109758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3877985"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爱因斯坦光量子理论</a:t>
            </a:r>
          </a:p>
        </p:txBody>
      </p:sp>
      <mc:AlternateContent xmlns:mc="http://schemas.openxmlformats.org/markup-compatibility/2006" xmlns:a14="http://schemas.microsoft.com/office/drawing/2010/main">
        <mc:Choice Requires="a14">
          <p:sp>
            <p:nvSpPr>
              <p:cNvPr id="3" name="文本框 2"/>
              <p:cNvSpPr txBox="1"/>
              <p:nvPr/>
            </p:nvSpPr>
            <p:spPr>
              <a:xfrm>
                <a:off x="468187" y="887457"/>
                <a:ext cx="7778091" cy="1077218"/>
              </a:xfrm>
              <a:prstGeom prst="rect">
                <a:avLst/>
              </a:prstGeom>
              <a:noFill/>
            </p:spPr>
            <p:txBody>
              <a:bodyPr wrap="none" rtlCol="0">
                <a:spAutoFit/>
              </a:bodyPr>
              <a:lstStyle/>
              <a:p>
                <a:r>
                  <a:rPr lang="en-US" altLang="zh-CN" sz="3200" b="1" dirty="0">
                    <a:latin typeface="SimHei" charset="-122"/>
                    <a:ea typeface="SimHei" charset="-122"/>
                    <a:cs typeface="SimHei" charset="-122"/>
                  </a:rPr>
                  <a:t>1.</a:t>
                </a:r>
                <a:r>
                  <a:rPr lang="zh-CN" altLang="en-US" sz="3200" b="1" dirty="0">
                    <a:solidFill>
                      <a:srgbClr val="FF0000"/>
                    </a:solidFill>
                    <a:latin typeface="SimHei" charset="-122"/>
                    <a:ea typeface="SimHei" charset="-122"/>
                    <a:cs typeface="SimHei" charset="-122"/>
                  </a:rPr>
                  <a:t>光子</a:t>
                </a:r>
                <a:r>
                  <a:rPr lang="zh-CN" altLang="en-US" sz="3200" b="1" dirty="0">
                    <a:latin typeface="SimHei" charset="-122"/>
                    <a:ea typeface="SimHei" charset="-122"/>
                    <a:cs typeface="SimHei" charset="-122"/>
                  </a:rPr>
                  <a:t>：一束光是以光速</a:t>
                </a:r>
                <a14:m>
                  <m:oMath xmlns:m="http://schemas.openxmlformats.org/officeDocument/2006/math">
                    <m:r>
                      <a:rPr lang="en-US" altLang="zh-CN" sz="3200" b="1" i="1" smtClean="0">
                        <a:solidFill>
                          <a:srgbClr val="FF0000"/>
                        </a:solidFill>
                        <a:latin typeface="Cambria Math" charset="0"/>
                        <a:ea typeface="SimHei" charset="-122"/>
                        <a:cs typeface="SimHei" charset="-122"/>
                      </a:rPr>
                      <m:t>𝒄</m:t>
                    </m:r>
                  </m:oMath>
                </a14:m>
                <a:r>
                  <a:rPr lang="zh-CN" altLang="en-US" sz="3200" b="1" dirty="0">
                    <a:latin typeface="SimHei" charset="-122"/>
                    <a:ea typeface="SimHei" charset="-122"/>
                    <a:cs typeface="SimHei" charset="-122"/>
                  </a:rPr>
                  <a:t>运动的</a:t>
                </a:r>
                <a:r>
                  <a:rPr lang="zh-CN" altLang="en-US" sz="3200" b="1" dirty="0">
                    <a:solidFill>
                      <a:srgbClr val="FF0000"/>
                    </a:solidFill>
                    <a:latin typeface="SimHei" charset="-122"/>
                    <a:ea typeface="SimHei" charset="-122"/>
                    <a:cs typeface="SimHei" charset="-122"/>
                  </a:rPr>
                  <a:t>粒子流</a:t>
                </a:r>
                <a:r>
                  <a:rPr lang="zh-CN" altLang="en-US" sz="3200" b="1" dirty="0">
                    <a:latin typeface="SimHei" charset="-122"/>
                    <a:ea typeface="SimHei" charset="-122"/>
                    <a:cs typeface="SimHei" charset="-122"/>
                  </a:rPr>
                  <a:t>，</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  这些粒子称为</a:t>
                </a:r>
                <a:r>
                  <a:rPr lang="zh-CN" altLang="en-US" sz="3200" b="1" dirty="0">
                    <a:solidFill>
                      <a:srgbClr val="FF0000"/>
                    </a:solidFill>
                    <a:latin typeface="SimHei" charset="-122"/>
                    <a:ea typeface="SimHei" charset="-122"/>
                    <a:cs typeface="SimHei" charset="-122"/>
                  </a:rPr>
                  <a:t>光子</a:t>
                </a:r>
                <a:r>
                  <a:rPr lang="en-US" altLang="zh-CN" sz="3200" b="1" dirty="0">
                    <a:latin typeface="SimHei" charset="-122"/>
                    <a:ea typeface="SimHei" charset="-122"/>
                    <a:cs typeface="SimHei" charset="-122"/>
                  </a:rPr>
                  <a:t>(</a:t>
                </a:r>
                <a:r>
                  <a:rPr lang="zh-CN" altLang="en-US" sz="3200" b="1" dirty="0">
                    <a:solidFill>
                      <a:srgbClr val="FF0000"/>
                    </a:solidFill>
                    <a:latin typeface="SimHei" charset="-122"/>
                    <a:ea typeface="SimHei" charset="-122"/>
                    <a:cs typeface="SimHei" charset="-122"/>
                  </a:rPr>
                  <a:t>光量子</a:t>
                </a:r>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468187" y="887457"/>
                <a:ext cx="7778091" cy="1077218"/>
              </a:xfrm>
              <a:prstGeom prst="rect">
                <a:avLst/>
              </a:prstGeom>
              <a:blipFill rotWithShape="0">
                <a:blip r:embed="rId2"/>
                <a:stretch>
                  <a:fillRect l="-2038" t="-9091" r="-1254" b="-18182"/>
                </a:stretch>
              </a:blipFill>
            </p:spPr>
            <p:txBody>
              <a:bodyPr/>
              <a:lstStyle/>
              <a:p>
                <a:r>
                  <a:rPr lang="zh-CN" altLang="en-US">
                    <a:noFill/>
                  </a:rPr>
                  <a:t> </a:t>
                </a:r>
              </a:p>
            </p:txBody>
          </p:sp>
        </mc:Fallback>
      </mc:AlternateContent>
      <p:sp>
        <p:nvSpPr>
          <p:cNvPr id="4" name="文本框 3"/>
          <p:cNvSpPr txBox="1"/>
          <p:nvPr/>
        </p:nvSpPr>
        <p:spPr>
          <a:xfrm>
            <a:off x="468187" y="1964675"/>
            <a:ext cx="4698722" cy="584775"/>
          </a:xfrm>
          <a:prstGeom prst="rect">
            <a:avLst/>
          </a:prstGeom>
          <a:noFill/>
        </p:spPr>
        <p:txBody>
          <a:bodyPr wrap="none" rtlCol="0">
            <a:spAutoFit/>
          </a:bodyPr>
          <a:lstStyle/>
          <a:p>
            <a:r>
              <a:rPr lang="en-US" altLang="zh-CN" sz="3200" b="1" dirty="0">
                <a:latin typeface="SimHei" charset="-122"/>
                <a:ea typeface="SimHei" charset="-122"/>
                <a:cs typeface="SimHei" charset="-122"/>
              </a:rPr>
              <a:t>2.</a:t>
            </a:r>
            <a:r>
              <a:rPr lang="zh-CN" altLang="en-US" sz="3200" b="1" dirty="0">
                <a:latin typeface="SimHei" charset="-122"/>
                <a:ea typeface="SimHei" charset="-122"/>
                <a:cs typeface="SimHei" charset="-122"/>
              </a:rPr>
              <a:t>光子具有</a:t>
            </a:r>
            <a:r>
              <a:rPr lang="zh-CN" altLang="en-US" sz="3200" b="1" dirty="0">
                <a:solidFill>
                  <a:srgbClr val="FF0000"/>
                </a:solidFill>
                <a:latin typeface="SimHei" charset="-122"/>
                <a:ea typeface="SimHei" charset="-122"/>
                <a:cs typeface="SimHei" charset="-122"/>
              </a:rPr>
              <a:t>能量</a:t>
            </a:r>
            <a:r>
              <a:rPr lang="zh-CN" altLang="en-US" sz="3200" b="1" dirty="0">
                <a:latin typeface="SimHei" charset="-122"/>
                <a:ea typeface="SimHei" charset="-122"/>
                <a:cs typeface="SimHei" charset="-122"/>
              </a:rPr>
              <a:t>，</a:t>
            </a:r>
            <a:r>
              <a:rPr lang="zh-CN" altLang="en-US" sz="3200" b="1" dirty="0">
                <a:solidFill>
                  <a:srgbClr val="FF0000"/>
                </a:solidFill>
                <a:latin typeface="SimHei" charset="-122"/>
                <a:ea typeface="SimHei" charset="-122"/>
                <a:cs typeface="SimHei" charset="-122"/>
              </a:rPr>
              <a:t>动量</a:t>
            </a:r>
            <a:r>
              <a:rPr lang="zh-CN" altLang="en-US" sz="3200" b="1" dirty="0">
                <a:latin typeface="SimHei" charset="-122"/>
                <a:ea typeface="SimHei" charset="-122"/>
                <a:cs typeface="SimHei" charset="-122"/>
              </a:rPr>
              <a:t>。</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6420" y="538629"/>
            <a:ext cx="2964679" cy="4382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文本框 5"/>
          <p:cNvSpPr txBox="1"/>
          <p:nvPr/>
        </p:nvSpPr>
        <p:spPr>
          <a:xfrm>
            <a:off x="878556" y="2774538"/>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光子</a:t>
            </a:r>
            <a:r>
              <a:rPr lang="zh-CN" altLang="en-US" sz="3200" b="1" dirty="0">
                <a:solidFill>
                  <a:srgbClr val="FF0000"/>
                </a:solidFill>
                <a:latin typeface="SimHei" charset="-122"/>
                <a:ea typeface="SimHei" charset="-122"/>
                <a:cs typeface="SimHei" charset="-122"/>
              </a:rPr>
              <a:t>能量</a:t>
            </a:r>
            <a:r>
              <a:rPr lang="zh-CN" altLang="en-US" sz="3200" b="1" dirty="0">
                <a:latin typeface="SimHei" charset="-122"/>
                <a:ea typeface="SimHei" charset="-122"/>
                <a:cs typeface="SimHei" charset="-122"/>
              </a:rPr>
              <a:t>：</a:t>
            </a:r>
          </a:p>
        </p:txBody>
      </p:sp>
      <mc:AlternateContent xmlns:mc="http://schemas.openxmlformats.org/markup-compatibility/2006" xmlns:a14="http://schemas.microsoft.com/office/drawing/2010/main">
        <mc:Choice Requires="a14">
          <p:sp>
            <p:nvSpPr>
              <p:cNvPr id="7" name="文本框 6"/>
              <p:cNvSpPr txBox="1"/>
              <p:nvPr/>
            </p:nvSpPr>
            <p:spPr>
              <a:xfrm>
                <a:off x="3105064" y="2820704"/>
                <a:ext cx="146501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solidFill>
                                <a:schemeClr val="tx1"/>
                              </a:solidFill>
                              <a:latin typeface="Cambria Math" panose="02040503050406030204" pitchFamily="18" charset="0"/>
                            </a:rPr>
                          </m:ctrlPr>
                        </m:sSubPr>
                        <m:e>
                          <m:r>
                            <a:rPr kumimoji="1" lang="en-US" altLang="zh-CN" sz="3200" b="0" i="1">
                              <a:solidFill>
                                <a:schemeClr val="tx1"/>
                              </a:solidFill>
                              <a:latin typeface="Cambria Math" charset="0"/>
                              <a:ea typeface="Cambria Math" charset="0"/>
                              <a:cs typeface="Cambria Math" charset="0"/>
                            </a:rPr>
                            <m:t>𝜀</m:t>
                          </m:r>
                        </m:e>
                        <m:sub>
                          <m:r>
                            <a:rPr kumimoji="1" lang="en-US" altLang="zh-CN" sz="3200" b="0" i="1">
                              <a:solidFill>
                                <a:schemeClr val="tx1"/>
                              </a:solidFill>
                              <a:latin typeface="Cambria Math" charset="0"/>
                            </a:rPr>
                            <m:t>0</m:t>
                          </m:r>
                        </m:sub>
                      </m:sSub>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h</m:t>
                      </m:r>
                      <m:r>
                        <a:rPr kumimoji="1" lang="en-US" altLang="zh-CN" sz="3200" b="0" i="1" smtClean="0">
                          <a:solidFill>
                            <a:schemeClr val="tx1"/>
                          </a:solidFill>
                          <a:latin typeface="Cambria Math" charset="0"/>
                          <a:ea typeface="Cambria Math" charset="0"/>
                          <a:cs typeface="Cambria Math" charset="0"/>
                        </a:rPr>
                        <m:t>𝜈</m:t>
                      </m:r>
                    </m:oMath>
                  </m:oMathPara>
                </a14:m>
                <a:endParaRPr kumimoji="1" lang="zh-CN" altLang="en-US" sz="3200" dirty="0">
                  <a:solidFill>
                    <a:schemeClr val="tx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105064" y="2820704"/>
                <a:ext cx="1465016" cy="492443"/>
              </a:xfrm>
              <a:prstGeom prst="rect">
                <a:avLst/>
              </a:prstGeom>
              <a:blipFill rotWithShape="0">
                <a:blip r:embed="rId4"/>
                <a:stretch>
                  <a:fillRect/>
                </a:stretch>
              </a:blipFill>
            </p:spPr>
            <p:txBody>
              <a:bodyPr/>
              <a:lstStyle/>
              <a:p>
                <a:r>
                  <a:rPr lang="zh-CN" altLang="en-US">
                    <a:noFill/>
                  </a:rPr>
                  <a:t> </a:t>
                </a:r>
              </a:p>
            </p:txBody>
          </p:sp>
        </mc:Fallback>
      </mc:AlternateContent>
      <p:sp>
        <p:nvSpPr>
          <p:cNvPr id="8" name="文本框 7"/>
          <p:cNvSpPr txBox="1"/>
          <p:nvPr/>
        </p:nvSpPr>
        <p:spPr>
          <a:xfrm>
            <a:off x="1288925" y="3313147"/>
            <a:ext cx="4493538" cy="523220"/>
          </a:xfrm>
          <a:prstGeom prst="rect">
            <a:avLst/>
          </a:prstGeom>
          <a:noFill/>
        </p:spPr>
        <p:txBody>
          <a:bodyPr wrap="none" rtlCol="0">
            <a:spAutoFit/>
          </a:bodyPr>
          <a:lstStyle/>
          <a:p>
            <a:r>
              <a:rPr lang="zh-CN" altLang="en-US" sz="2800" b="1" dirty="0">
                <a:latin typeface="SimHei" charset="-122"/>
                <a:ea typeface="SimHei" charset="-122"/>
                <a:cs typeface="SimHei" charset="-122"/>
              </a:rPr>
              <a:t>光子能量只与光的频率有关</a:t>
            </a:r>
          </a:p>
        </p:txBody>
      </p:sp>
      <p:sp>
        <p:nvSpPr>
          <p:cNvPr id="9" name="文本框 8"/>
          <p:cNvSpPr txBox="1"/>
          <p:nvPr/>
        </p:nvSpPr>
        <p:spPr>
          <a:xfrm>
            <a:off x="874490" y="4044746"/>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光子</a:t>
            </a:r>
            <a:r>
              <a:rPr lang="zh-CN" altLang="en-US" sz="3200" b="1" dirty="0">
                <a:solidFill>
                  <a:srgbClr val="FF0000"/>
                </a:solidFill>
                <a:latin typeface="SimHei" charset="-122"/>
                <a:ea typeface="SimHei" charset="-122"/>
                <a:cs typeface="SimHei" charset="-122"/>
              </a:rPr>
              <a:t>动量</a:t>
            </a:r>
            <a:r>
              <a:rPr lang="zh-CN" altLang="en-US" sz="3200" b="1" dirty="0">
                <a:latin typeface="SimHei" charset="-122"/>
                <a:ea typeface="SimHei" charset="-122"/>
                <a:cs typeface="SimHei" charset="-122"/>
              </a:rPr>
              <a:t>：</a:t>
            </a:r>
          </a:p>
        </p:txBody>
      </p:sp>
      <mc:AlternateContent xmlns:mc="http://schemas.openxmlformats.org/markup-compatibility/2006" xmlns:a14="http://schemas.microsoft.com/office/drawing/2010/main">
        <mc:Choice Requires="a14">
          <p:sp>
            <p:nvSpPr>
              <p:cNvPr id="10" name="文本框 9"/>
              <p:cNvSpPr txBox="1"/>
              <p:nvPr/>
            </p:nvSpPr>
            <p:spPr>
              <a:xfrm>
                <a:off x="3312014" y="3837688"/>
                <a:ext cx="111524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solidFill>
                            <a:schemeClr val="tx1"/>
                          </a:solidFill>
                          <a:latin typeface="Cambria Math" charset="0"/>
                        </a:rPr>
                        <m:t>𝑝</m:t>
                      </m:r>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h</m:t>
                          </m:r>
                        </m:num>
                        <m:den>
                          <m:r>
                            <a:rPr kumimoji="1" lang="en-US" altLang="zh-CN" sz="3200" b="0" i="1" smtClean="0">
                              <a:solidFill>
                                <a:schemeClr val="tx1"/>
                              </a:solidFill>
                              <a:latin typeface="Cambria Math" charset="0"/>
                              <a:ea typeface="Cambria Math" charset="0"/>
                              <a:cs typeface="Cambria Math" charset="0"/>
                            </a:rPr>
                            <m:t>𝜆</m:t>
                          </m:r>
                        </m:den>
                      </m:f>
                    </m:oMath>
                  </m:oMathPara>
                </a14:m>
                <a:endParaRPr kumimoji="1" lang="zh-CN" altLang="en-US" sz="32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312014" y="3837688"/>
                <a:ext cx="1115242" cy="935000"/>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AutoShape 2"/>
          <p:cNvSpPr>
            <a:spLocks/>
          </p:cNvSpPr>
          <p:nvPr/>
        </p:nvSpPr>
        <p:spPr bwMode="auto">
          <a:xfrm flipH="1">
            <a:off x="5782463" y="2967321"/>
            <a:ext cx="201014" cy="1662200"/>
          </a:xfrm>
          <a:prstGeom prst="leftBrace">
            <a:avLst>
              <a:gd name="adj1" fmla="val 88271"/>
              <a:gd name="adj2" fmla="val 50000"/>
            </a:avLst>
          </a:prstGeom>
          <a:noFill/>
          <a:ln w="38100">
            <a:solidFill>
              <a:srgbClr val="CC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dirty="0">
              <a:solidFill>
                <a:srgbClr val="0000FF"/>
              </a:solidFill>
            </a:endParaRPr>
          </a:p>
        </p:txBody>
      </p:sp>
      <p:sp>
        <p:nvSpPr>
          <p:cNvPr id="12" name="文本框 11"/>
          <p:cNvSpPr txBox="1"/>
          <p:nvPr/>
        </p:nvSpPr>
        <p:spPr>
          <a:xfrm>
            <a:off x="6181582" y="3259915"/>
            <a:ext cx="1826141" cy="1077218"/>
          </a:xfrm>
          <a:prstGeom prst="rect">
            <a:avLst/>
          </a:prstGeom>
          <a:noFill/>
          <a:ln w="38100">
            <a:solidFill>
              <a:srgbClr val="FF0000"/>
            </a:solidFill>
          </a:ln>
        </p:spPr>
        <p:txBody>
          <a:bodyPr wrap="none" rtlCol="0">
            <a:spAutoFit/>
          </a:bodyPr>
          <a:lstStyle/>
          <a:p>
            <a:r>
              <a:rPr lang="zh-CN" altLang="en-US" sz="3200" b="1" dirty="0">
                <a:latin typeface="SimHei" charset="-122"/>
                <a:ea typeface="SimHei" charset="-122"/>
                <a:cs typeface="SimHei" charset="-122"/>
              </a:rPr>
              <a:t>光的波粒</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 二象性</a:t>
            </a:r>
          </a:p>
        </p:txBody>
      </p:sp>
      <p:sp>
        <p:nvSpPr>
          <p:cNvPr id="13" name="文本框 12"/>
          <p:cNvSpPr txBox="1"/>
          <p:nvPr/>
        </p:nvSpPr>
        <p:spPr>
          <a:xfrm>
            <a:off x="468187" y="5091116"/>
            <a:ext cx="6750566"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光量子理论很好的解释了光电效应。</a:t>
            </a:r>
          </a:p>
        </p:txBody>
      </p:sp>
      <p:sp>
        <p:nvSpPr>
          <p:cNvPr id="14" name="文本框 13"/>
          <p:cNvSpPr txBox="1"/>
          <p:nvPr/>
        </p:nvSpPr>
        <p:spPr>
          <a:xfrm>
            <a:off x="8598342" y="5004002"/>
            <a:ext cx="2698175" cy="523220"/>
          </a:xfrm>
          <a:prstGeom prst="rect">
            <a:avLst/>
          </a:prstGeom>
          <a:noFill/>
        </p:spPr>
        <p:txBody>
          <a:bodyPr wrap="none" rtlCol="0">
            <a:spAutoFit/>
          </a:bodyPr>
          <a:lstStyle/>
          <a:p>
            <a:r>
              <a:rPr lang="en-US" altLang="zh-CN" sz="2800" b="1">
                <a:solidFill>
                  <a:srgbClr val="7030A0"/>
                </a:solidFill>
                <a:latin typeface="SimHei" charset="-122"/>
                <a:ea typeface="SimHei" charset="-122"/>
                <a:cs typeface="SimHei" charset="-122"/>
              </a:rPr>
              <a:t>1921</a:t>
            </a:r>
            <a:r>
              <a:rPr lang="zh-CN" altLang="en-US" sz="2800" b="1" dirty="0">
                <a:solidFill>
                  <a:srgbClr val="7030A0"/>
                </a:solidFill>
                <a:latin typeface="SimHei" charset="-122"/>
                <a:ea typeface="SimHei" charset="-122"/>
                <a:cs typeface="SimHei" charset="-122"/>
              </a:rPr>
              <a:t>年诺贝尔奖</a:t>
            </a:r>
          </a:p>
        </p:txBody>
      </p:sp>
      <mc:AlternateContent xmlns:mc="http://schemas.openxmlformats.org/markup-compatibility/2006" xmlns:a14="http://schemas.microsoft.com/office/drawing/2010/main">
        <mc:Choice Requires="a14">
          <p:sp>
            <p:nvSpPr>
              <p:cNvPr id="15" name="文本框 14"/>
              <p:cNvSpPr txBox="1"/>
              <p:nvPr/>
            </p:nvSpPr>
            <p:spPr>
              <a:xfrm>
                <a:off x="4484830" y="3831814"/>
                <a:ext cx="1080617"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h</m:t>
                          </m:r>
                          <m:r>
                            <a:rPr kumimoji="1" lang="en-US" altLang="zh-CN" sz="3200" i="1">
                              <a:latin typeface="Cambria Math" charset="0"/>
                              <a:ea typeface="Cambria Math" charset="0"/>
                              <a:cs typeface="Cambria Math" charset="0"/>
                            </a:rPr>
                            <m:t>𝜈</m:t>
                          </m:r>
                          <m:r>
                            <m:rPr>
                              <m:nor/>
                            </m:rPr>
                            <a:rPr kumimoji="1" lang="zh-CN" altLang="en-US" sz="3200" dirty="0"/>
                            <m:t> </m:t>
                          </m:r>
                        </m:num>
                        <m:den>
                          <m:r>
                            <a:rPr kumimoji="1" lang="en-US" altLang="zh-CN" sz="3200" b="0" i="1" smtClean="0">
                              <a:solidFill>
                                <a:schemeClr val="tx1"/>
                              </a:solidFill>
                              <a:latin typeface="Cambria Math" charset="0"/>
                              <a:ea typeface="Cambria Math" charset="0"/>
                              <a:cs typeface="Cambria Math" charset="0"/>
                            </a:rPr>
                            <m:t>𝑐</m:t>
                          </m:r>
                        </m:den>
                      </m:f>
                    </m:oMath>
                  </m:oMathPara>
                </a14:m>
                <a:endParaRPr kumimoji="1" lang="zh-CN" altLang="en-US" sz="3200" dirty="0">
                  <a:solidFill>
                    <a:schemeClr val="tx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484830" y="3831814"/>
                <a:ext cx="1080617" cy="935000"/>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75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outVertic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par>
                          <p:cTn id="46" fill="hold">
                            <p:stCondLst>
                              <p:cond delay="500"/>
                            </p:stCondLst>
                            <p:childTnLst>
                              <p:par>
                                <p:cTn id="47" presetID="6"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circle(in)">
                                      <p:cBhvr>
                                        <p:cTn id="49" dur="20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P spid="10" grpId="0"/>
      <p:bldP spid="11" grpId="0" animBg="1"/>
      <p:bldP spid="12" grpId="0" animBg="1"/>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5519460"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利用光量子理论解释光电效应</a:t>
            </a:r>
          </a:p>
        </p:txBody>
      </p:sp>
      <mc:AlternateContent xmlns:mc="http://schemas.openxmlformats.org/markup-compatibility/2006" xmlns:a14="http://schemas.microsoft.com/office/drawing/2010/main">
        <mc:Choice Requires="a14">
          <p:sp>
            <p:nvSpPr>
              <p:cNvPr id="3" name="文本框 2"/>
              <p:cNvSpPr txBox="1"/>
              <p:nvPr/>
            </p:nvSpPr>
            <p:spPr>
              <a:xfrm>
                <a:off x="468188" y="887457"/>
                <a:ext cx="11086689" cy="1569660"/>
              </a:xfrm>
              <a:prstGeom prst="rect">
                <a:avLst/>
              </a:prstGeom>
              <a:noFill/>
            </p:spPr>
            <p:txBody>
              <a:bodyPr wrap="none" rtlCol="0">
                <a:spAutoFit/>
              </a:bodyPr>
              <a:lstStyle/>
              <a:p>
                <a:r>
                  <a:rPr lang="zh-CN" altLang="en-US" sz="3200" b="1" dirty="0">
                    <a:latin typeface="SimHei" charset="-122"/>
                    <a:ea typeface="SimHei" charset="-122"/>
                    <a:cs typeface="SimHei" charset="-122"/>
                  </a:rPr>
                  <a:t>当频率为</a:t>
                </a:r>
                <a14:m>
                  <m:oMath xmlns:m="http://schemas.openxmlformats.org/officeDocument/2006/math">
                    <m:r>
                      <a:rPr lang="zh-CN" altLang="en-US" sz="3200" b="1" i="1" smtClean="0">
                        <a:solidFill>
                          <a:srgbClr val="FF0000"/>
                        </a:solidFill>
                        <a:latin typeface="Cambria Math" charset="0"/>
                        <a:ea typeface="Cambria Math" charset="0"/>
                        <a:cs typeface="Cambria Math" charset="0"/>
                      </a:rPr>
                      <m:t>𝝂</m:t>
                    </m:r>
                  </m:oMath>
                </a14:m>
                <a:r>
                  <a:rPr lang="zh-CN" altLang="en-US" sz="3200" b="1" dirty="0">
                    <a:latin typeface="SimHei" charset="-122"/>
                    <a:ea typeface="SimHei" charset="-122"/>
                    <a:cs typeface="SimHei" charset="-122"/>
                  </a:rPr>
                  <a:t>的光照射在金属表面时，电子吸收一个光子，获得</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能量</a:t>
                </a:r>
                <a14:m>
                  <m:oMath xmlns:m="http://schemas.openxmlformats.org/officeDocument/2006/math">
                    <m:r>
                      <a:rPr lang="en-US" altLang="zh-CN" sz="3200" b="1" i="1" smtClean="0">
                        <a:solidFill>
                          <a:srgbClr val="FF0000"/>
                        </a:solidFill>
                        <a:latin typeface="Cambria Math" charset="0"/>
                        <a:ea typeface="Cambria Math" charset="0"/>
                        <a:cs typeface="Cambria Math" charset="0"/>
                      </a:rPr>
                      <m:t>𝒉</m:t>
                    </m:r>
                    <m:r>
                      <a:rPr lang="zh-CN" altLang="en-US" sz="3200" b="1" i="1">
                        <a:solidFill>
                          <a:srgbClr val="FF0000"/>
                        </a:solidFill>
                        <a:latin typeface="Cambria Math" charset="0"/>
                        <a:ea typeface="Cambria Math" charset="0"/>
                        <a:cs typeface="Cambria Math" charset="0"/>
                      </a:rPr>
                      <m:t>𝝂</m:t>
                    </m:r>
                  </m:oMath>
                </a14:m>
                <a:r>
                  <a:rPr lang="zh-CN" altLang="en-US" sz="3200" b="1" dirty="0">
                    <a:latin typeface="SimHei" charset="-122"/>
                    <a:ea typeface="SimHei" charset="-122"/>
                    <a:cs typeface="SimHei" charset="-122"/>
                  </a:rPr>
                  <a:t>。其中一部分用以脱离金属表面，剩余部分转化为光</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电子的初动能：</a:t>
                </a:r>
              </a:p>
            </p:txBody>
          </p:sp>
        </mc:Choice>
        <mc:Fallback xmlns="">
          <p:sp>
            <p:nvSpPr>
              <p:cNvPr id="3" name="文本框 2"/>
              <p:cNvSpPr txBox="1">
                <a:spLocks noRot="1" noChangeAspect="1" noMove="1" noResize="1" noEditPoints="1" noAdjustHandles="1" noChangeArrowheads="1" noChangeShapeType="1" noTextEdit="1"/>
              </p:cNvSpPr>
              <p:nvPr/>
            </p:nvSpPr>
            <p:spPr>
              <a:xfrm>
                <a:off x="468188" y="887457"/>
                <a:ext cx="11086689" cy="1569660"/>
              </a:xfrm>
              <a:prstGeom prst="rect">
                <a:avLst/>
              </a:prstGeom>
              <a:blipFill rotWithShape="0">
                <a:blip r:embed="rId2"/>
                <a:stretch>
                  <a:fillRect l="-1430" t="-6226" r="-605" b="-120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545057" y="2119908"/>
                <a:ext cx="2931508" cy="92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3200" b="0" i="1" smtClean="0">
                              <a:latin typeface="Cambria Math" panose="02040503050406030204" pitchFamily="18" charset="0"/>
                            </a:rPr>
                          </m:ctrlPr>
                        </m:fPr>
                        <m:num>
                          <m:r>
                            <a:rPr kumimoji="1" lang="en-US" altLang="zh-CN" sz="3200" b="0" i="1" smtClean="0">
                              <a:latin typeface="Cambria Math" charset="0"/>
                            </a:rPr>
                            <m:t>1</m:t>
                          </m:r>
                        </m:num>
                        <m:den>
                          <m:r>
                            <a:rPr kumimoji="1" lang="en-US" altLang="zh-CN" sz="3200" b="0" i="1" smtClean="0">
                              <a:latin typeface="Cambria Math" charset="0"/>
                            </a:rPr>
                            <m:t>2</m:t>
                          </m:r>
                        </m:den>
                      </m:f>
                      <m:r>
                        <a:rPr kumimoji="1" lang="en-US" altLang="zh-CN" sz="3200" b="0" i="1" smtClean="0">
                          <a:latin typeface="Cambria Math" charset="0"/>
                        </a:rPr>
                        <m:t>𝑚</m:t>
                      </m:r>
                      <m:sSup>
                        <m:sSupPr>
                          <m:ctrlPr>
                            <a:rPr kumimoji="1" lang="en-US" altLang="zh-CN" sz="3200" b="0" i="1" smtClean="0">
                              <a:latin typeface="Cambria Math" panose="02040503050406030204" pitchFamily="18" charset="0"/>
                            </a:rPr>
                          </m:ctrlPr>
                        </m:sSupPr>
                        <m:e>
                          <m:r>
                            <a:rPr kumimoji="1" lang="en-US" altLang="zh-CN" sz="3200" b="0" i="1" smtClean="0">
                              <a:latin typeface="Cambria Math" charset="0"/>
                            </a:rPr>
                            <m:t>𝑣</m:t>
                          </m:r>
                        </m:e>
                        <m:sup>
                          <m:r>
                            <a:rPr kumimoji="1" lang="en-US" altLang="zh-CN" sz="3200" b="0" i="1" smtClean="0">
                              <a:latin typeface="Cambria Math" charset="0"/>
                            </a:rPr>
                            <m:t>2</m:t>
                          </m:r>
                        </m:sup>
                      </m:sSup>
                      <m:r>
                        <a:rPr kumimoji="1" lang="en-US" altLang="zh-CN" sz="3200" b="0" i="1" smtClean="0">
                          <a:latin typeface="Cambria Math" charset="0"/>
                        </a:rPr>
                        <m:t>=</m:t>
                      </m:r>
                      <m:r>
                        <a:rPr kumimoji="1" lang="en-US" altLang="zh-CN" sz="3200" b="0" i="1" smtClean="0">
                          <a:latin typeface="Cambria Math" charset="0"/>
                        </a:rPr>
                        <m:t>h</m:t>
                      </m:r>
                      <m:r>
                        <a:rPr kumimoji="1" lang="en-US" altLang="zh-CN" sz="3200" b="0" i="1" smtClean="0">
                          <a:latin typeface="Cambria Math" charset="0"/>
                          <a:ea typeface="Cambria Math" charset="0"/>
                          <a:cs typeface="Cambria Math" charset="0"/>
                        </a:rPr>
                        <m:t>𝜈</m:t>
                      </m:r>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𝐴</m:t>
                      </m:r>
                    </m:oMath>
                  </m:oMathPara>
                </a14:m>
                <a:endParaRPr kumimoji="1" lang="zh-CN" altLang="en-US" sz="3200" dirty="0"/>
              </a:p>
            </p:txBody>
          </p:sp>
        </mc:Choice>
        <mc:Fallback xmlns="">
          <p:sp>
            <p:nvSpPr>
              <p:cNvPr id="4" name="文本框 3"/>
              <p:cNvSpPr txBox="1">
                <a:spLocks noRot="1" noChangeAspect="1" noMove="1" noResize="1" noEditPoints="1" noAdjustHandles="1" noChangeArrowheads="1" noChangeShapeType="1" noTextEdit="1"/>
              </p:cNvSpPr>
              <p:nvPr/>
            </p:nvSpPr>
            <p:spPr>
              <a:xfrm>
                <a:off x="3545057" y="2119908"/>
                <a:ext cx="2931508" cy="921984"/>
              </a:xfrm>
              <a:prstGeom prst="rect">
                <a:avLst/>
              </a:prstGeom>
              <a:blipFill rotWithShape="0">
                <a:blip r:embed="rId3"/>
                <a:stretch>
                  <a:fillRect/>
                </a:stretch>
              </a:blipFill>
            </p:spPr>
            <p:txBody>
              <a:bodyPr/>
              <a:lstStyle/>
              <a:p>
                <a:r>
                  <a:rPr lang="zh-CN" altLang="en-US">
                    <a:noFill/>
                  </a:rPr>
                  <a:t> </a:t>
                </a:r>
              </a:p>
            </p:txBody>
          </p:sp>
        </mc:Fallback>
      </mc:AlternateContent>
      <p:sp>
        <p:nvSpPr>
          <p:cNvPr id="5" name="文本框 4"/>
          <p:cNvSpPr txBox="1"/>
          <p:nvPr/>
        </p:nvSpPr>
        <p:spPr>
          <a:xfrm>
            <a:off x="6845460" y="2294222"/>
            <a:ext cx="3262432" cy="584775"/>
          </a:xfrm>
          <a:prstGeom prst="rect">
            <a:avLst/>
          </a:prstGeom>
          <a:noFill/>
        </p:spPr>
        <p:txBody>
          <a:bodyPr wrap="none" rtlCol="0">
            <a:spAutoFit/>
          </a:bodyPr>
          <a:lstStyle/>
          <a:p>
            <a:r>
              <a:rPr lang="en-US" altLang="zh-CN" sz="3200" b="1" dirty="0">
                <a:solidFill>
                  <a:srgbClr val="FF0000"/>
                </a:solidFill>
                <a:latin typeface="SimHei" charset="-122"/>
                <a:ea typeface="SimHei" charset="-122"/>
                <a:cs typeface="SimHei" charset="-122"/>
              </a:rPr>
              <a:t>---</a:t>
            </a:r>
            <a:r>
              <a:rPr lang="zh-CN" altLang="en-US" sz="3200" b="1" dirty="0">
                <a:solidFill>
                  <a:srgbClr val="FF0000"/>
                </a:solidFill>
                <a:latin typeface="SimHei" charset="-122"/>
                <a:ea typeface="SimHei" charset="-122"/>
                <a:cs typeface="SimHei" charset="-122"/>
              </a:rPr>
              <a:t>光电效应方程</a:t>
            </a:r>
          </a:p>
        </p:txBody>
      </p:sp>
      <p:sp>
        <p:nvSpPr>
          <p:cNvPr id="7" name="文本框 6"/>
          <p:cNvSpPr txBox="1"/>
          <p:nvPr/>
        </p:nvSpPr>
        <p:spPr>
          <a:xfrm>
            <a:off x="7210916" y="2846903"/>
            <a:ext cx="1415772" cy="584775"/>
          </a:xfrm>
          <a:prstGeom prst="rect">
            <a:avLst/>
          </a:prstGeom>
          <a:noFill/>
        </p:spPr>
        <p:txBody>
          <a:bodyPr wrap="none" rtlCol="0">
            <a:spAutoFit/>
          </a:bodyPr>
          <a:lstStyle/>
          <a:p>
            <a:r>
              <a:rPr lang="zh-CN" altLang="en-US" sz="3200" b="1" dirty="0">
                <a:solidFill>
                  <a:srgbClr val="0000FF"/>
                </a:solidFill>
                <a:latin typeface="SimHei" charset="-122"/>
                <a:ea typeface="SimHei" charset="-122"/>
                <a:cs typeface="SimHei" charset="-122"/>
              </a:rPr>
              <a:t>逸出功</a:t>
            </a:r>
          </a:p>
        </p:txBody>
      </p:sp>
      <p:sp>
        <p:nvSpPr>
          <p:cNvPr id="8" name="圆角矩形标注 7"/>
          <p:cNvSpPr/>
          <p:nvPr/>
        </p:nvSpPr>
        <p:spPr>
          <a:xfrm>
            <a:off x="6077241" y="2349305"/>
            <a:ext cx="548641" cy="576775"/>
          </a:xfrm>
          <a:prstGeom prst="wedgeRoundRectCallout">
            <a:avLst>
              <a:gd name="adj1" fmla="val 153525"/>
              <a:gd name="adj2" fmla="val 69817"/>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 name="文本框 8"/>
              <p:cNvSpPr txBox="1"/>
              <p:nvPr/>
            </p:nvSpPr>
            <p:spPr>
              <a:xfrm>
                <a:off x="468187" y="3070028"/>
                <a:ext cx="6199518" cy="584775"/>
              </a:xfrm>
              <a:prstGeom prst="rect">
                <a:avLst/>
              </a:prstGeom>
              <a:noFill/>
            </p:spPr>
            <p:txBody>
              <a:bodyPr wrap="none" rtlCol="0">
                <a:spAutoFit/>
              </a:bodyPr>
              <a:lstStyle/>
              <a:p>
                <a:r>
                  <a:rPr lang="zh-CN" altLang="en-US" sz="3200" b="1" dirty="0">
                    <a:latin typeface="SimHei" charset="-122"/>
                    <a:ea typeface="SimHei" charset="-122"/>
                    <a:cs typeface="SimHei" charset="-122"/>
                  </a:rPr>
                  <a:t>当</a:t>
                </a:r>
                <a14:m>
                  <m:oMath xmlns:m="http://schemas.openxmlformats.org/officeDocument/2006/math">
                    <m:r>
                      <a:rPr lang="zh-CN" altLang="en-US" sz="3200" b="1" i="1" smtClean="0">
                        <a:solidFill>
                          <a:srgbClr val="FF0000"/>
                        </a:solidFill>
                        <a:latin typeface="Cambria Math" charset="0"/>
                        <a:ea typeface="Cambria Math" charset="0"/>
                        <a:cs typeface="Cambria Math" charset="0"/>
                      </a:rPr>
                      <m:t>𝝂</m:t>
                    </m:r>
                    <m:r>
                      <a:rPr lang="en-US" altLang="zh-CN" sz="3200" b="1" i="1" smtClean="0">
                        <a:solidFill>
                          <a:srgbClr val="FF0000"/>
                        </a:solidFill>
                        <a:latin typeface="Cambria Math" charset="0"/>
                        <a:ea typeface="Cambria Math" charset="0"/>
                        <a:cs typeface="Cambria Math" charset="0"/>
                      </a:rPr>
                      <m:t>&lt;</m:t>
                    </m:r>
                    <m:r>
                      <a:rPr lang="en-US" altLang="zh-CN" sz="3200" b="1" i="1" smtClean="0">
                        <a:solidFill>
                          <a:srgbClr val="FF0000"/>
                        </a:solidFill>
                        <a:latin typeface="Cambria Math" charset="0"/>
                        <a:ea typeface="Cambria Math" charset="0"/>
                        <a:cs typeface="Cambria Math" charset="0"/>
                      </a:rPr>
                      <m:t>𝑨</m:t>
                    </m:r>
                    <m:r>
                      <a:rPr lang="en-US" altLang="zh-CN" sz="3200" b="1" i="1" smtClean="0">
                        <a:solidFill>
                          <a:srgbClr val="FF0000"/>
                        </a:solidFill>
                        <a:latin typeface="Cambria Math" charset="0"/>
                        <a:ea typeface="Cambria Math" charset="0"/>
                        <a:cs typeface="Cambria Math" charset="0"/>
                      </a:rPr>
                      <m:t>/</m:t>
                    </m:r>
                    <m:r>
                      <a:rPr lang="en-US" altLang="zh-CN" sz="3200" b="1" i="1" smtClean="0">
                        <a:solidFill>
                          <a:srgbClr val="FF0000"/>
                        </a:solidFill>
                        <a:latin typeface="Cambria Math" charset="0"/>
                        <a:ea typeface="Cambria Math" charset="0"/>
                        <a:cs typeface="Cambria Math" charset="0"/>
                      </a:rPr>
                      <m:t>𝒉</m:t>
                    </m:r>
                  </m:oMath>
                </a14:m>
                <a:r>
                  <a:rPr lang="zh-CN" altLang="en-US" sz="3200" b="1" dirty="0">
                    <a:latin typeface="SimHei" charset="-122"/>
                    <a:ea typeface="SimHei" charset="-122"/>
                    <a:cs typeface="SimHei" charset="-122"/>
                  </a:rPr>
                  <a:t>时，不发生光电效应。</a:t>
                </a:r>
              </a:p>
            </p:txBody>
          </p:sp>
        </mc:Choice>
        <mc:Fallback xmlns="">
          <p:sp>
            <p:nvSpPr>
              <p:cNvPr id="9" name="文本框 8"/>
              <p:cNvSpPr txBox="1">
                <a:spLocks noRot="1" noChangeAspect="1" noMove="1" noResize="1" noEditPoints="1" noAdjustHandles="1" noChangeArrowheads="1" noChangeShapeType="1" noTextEdit="1"/>
              </p:cNvSpPr>
              <p:nvPr/>
            </p:nvSpPr>
            <p:spPr>
              <a:xfrm>
                <a:off x="468187" y="3070028"/>
                <a:ext cx="6199518" cy="584775"/>
              </a:xfrm>
              <a:prstGeom prst="rect">
                <a:avLst/>
              </a:prstGeom>
              <a:blipFill rotWithShape="0">
                <a:blip r:embed="rId4"/>
                <a:stretch>
                  <a:fillRect l="-2557" t="-16667" r="-1770" b="-30208"/>
                </a:stretch>
              </a:blipFill>
            </p:spPr>
            <p:txBody>
              <a:bodyPr/>
              <a:lstStyle/>
              <a:p>
                <a:r>
                  <a:rPr lang="zh-CN" altLang="en-US">
                    <a:noFill/>
                  </a:rPr>
                  <a:t> </a:t>
                </a:r>
              </a:p>
            </p:txBody>
          </p:sp>
        </mc:Fallback>
      </mc:AlternateContent>
      <p:sp>
        <p:nvSpPr>
          <p:cNvPr id="10" name="文本框 9"/>
          <p:cNvSpPr txBox="1"/>
          <p:nvPr/>
        </p:nvSpPr>
        <p:spPr>
          <a:xfrm>
            <a:off x="1070752" y="3855734"/>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红限频率：</a:t>
            </a:r>
          </a:p>
        </p:txBody>
      </p:sp>
      <mc:AlternateContent xmlns:mc="http://schemas.openxmlformats.org/markup-compatibility/2006" xmlns:a14="http://schemas.microsoft.com/office/drawing/2010/main">
        <mc:Choice Requires="a14">
          <p:sp>
            <p:nvSpPr>
              <p:cNvPr id="11" name="文本框 10"/>
              <p:cNvSpPr txBox="1"/>
              <p:nvPr/>
            </p:nvSpPr>
            <p:spPr>
              <a:xfrm>
                <a:off x="3200214" y="3662743"/>
                <a:ext cx="1300676"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latin typeface="Cambria Math" panose="02040503050406030204" pitchFamily="18" charset="0"/>
                              <a:ea typeface="Cambria Math" charset="0"/>
                              <a:cs typeface="Cambria Math" charset="0"/>
                            </a:rPr>
                          </m:ctrlPr>
                        </m:sSubPr>
                        <m:e>
                          <m:r>
                            <a:rPr kumimoji="1" lang="en-US" altLang="zh-CN" sz="3200" b="0" i="1" smtClean="0">
                              <a:latin typeface="Cambria Math" charset="0"/>
                              <a:ea typeface="Cambria Math" charset="0"/>
                              <a:cs typeface="Cambria Math" charset="0"/>
                            </a:rPr>
                            <m:t>𝜈</m:t>
                          </m:r>
                        </m:e>
                        <m:sub>
                          <m:r>
                            <a:rPr kumimoji="1" lang="en-US" altLang="zh-CN" sz="3200" b="0" i="1" smtClean="0">
                              <a:latin typeface="Cambria Math" charset="0"/>
                              <a:ea typeface="Cambria Math" charset="0"/>
                              <a:cs typeface="Cambria Math" charset="0"/>
                            </a:rPr>
                            <m:t>0</m:t>
                          </m:r>
                        </m:sub>
                      </m:sSub>
                      <m:r>
                        <a:rPr kumimoji="1" lang="en-US" altLang="zh-CN" sz="3200" b="0" i="1" smtClean="0">
                          <a:latin typeface="Cambria Math" charset="0"/>
                          <a:ea typeface="Cambria Math" charset="0"/>
                          <a:cs typeface="Cambria Math" charset="0"/>
                        </a:rPr>
                        <m:t>=</m:t>
                      </m:r>
                      <m:f>
                        <m:fPr>
                          <m:ctrlPr>
                            <a:rPr kumimoji="1" lang="en-US" altLang="zh-CN" sz="3200" b="0" i="1" smtClean="0">
                              <a:latin typeface="Cambria Math" panose="02040503050406030204" pitchFamily="18" charset="0"/>
                              <a:ea typeface="Cambria Math" charset="0"/>
                              <a:cs typeface="Cambria Math" charset="0"/>
                            </a:rPr>
                          </m:ctrlPr>
                        </m:fPr>
                        <m:num>
                          <m:r>
                            <a:rPr kumimoji="1" lang="en-US" altLang="zh-CN" sz="3200" b="0" i="1" smtClean="0">
                              <a:latin typeface="Cambria Math" charset="0"/>
                              <a:ea typeface="Cambria Math" charset="0"/>
                              <a:cs typeface="Cambria Math" charset="0"/>
                            </a:rPr>
                            <m:t>𝐴</m:t>
                          </m:r>
                        </m:num>
                        <m:den>
                          <m:r>
                            <a:rPr kumimoji="1" lang="en-US" altLang="zh-CN" sz="3200" b="0" i="1" smtClean="0">
                              <a:latin typeface="Cambria Math" charset="0"/>
                              <a:ea typeface="Cambria Math" charset="0"/>
                              <a:cs typeface="Cambria Math" charset="0"/>
                            </a:rPr>
                            <m:t>h</m:t>
                          </m:r>
                        </m:den>
                      </m:f>
                    </m:oMath>
                  </m:oMathPara>
                </a14:m>
                <a:endParaRPr kumimoji="1" lang="zh-CN" altLang="en-US" sz="32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200214" y="3662743"/>
                <a:ext cx="1300676" cy="925190"/>
              </a:xfrm>
              <a:prstGeom prst="rect">
                <a:avLst/>
              </a:prstGeom>
              <a:blipFill rotWithShape="0">
                <a:blip r:embed="rId5"/>
                <a:stretch>
                  <a:fillRect/>
                </a:stretch>
              </a:blipFill>
            </p:spPr>
            <p:txBody>
              <a:bodyPr/>
              <a:lstStyle/>
              <a:p>
                <a:r>
                  <a:rPr lang="zh-CN" altLang="en-US">
                    <a:noFill/>
                  </a:rPr>
                  <a:t> </a:t>
                </a:r>
              </a:p>
            </p:txBody>
          </p:sp>
        </mc:Fallback>
      </mc:AlternateContent>
      <p:sp>
        <p:nvSpPr>
          <p:cNvPr id="12" name="文本框 11"/>
          <p:cNvSpPr txBox="1"/>
          <p:nvPr/>
        </p:nvSpPr>
        <p:spPr>
          <a:xfrm>
            <a:off x="4974406" y="3855734"/>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红限波长：</a:t>
            </a:r>
          </a:p>
        </p:txBody>
      </p:sp>
      <mc:AlternateContent xmlns:mc="http://schemas.openxmlformats.org/markup-compatibility/2006" xmlns:a14="http://schemas.microsoft.com/office/drawing/2010/main">
        <mc:Choice Requires="a14">
          <p:sp>
            <p:nvSpPr>
              <p:cNvPr id="13" name="文本框 12"/>
              <p:cNvSpPr txBox="1"/>
              <p:nvPr/>
            </p:nvSpPr>
            <p:spPr>
              <a:xfrm>
                <a:off x="7075732" y="3662743"/>
                <a:ext cx="1479572" cy="931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latin typeface="Cambria Math" panose="02040503050406030204" pitchFamily="18" charset="0"/>
                              <a:ea typeface="Cambria Math" charset="0"/>
                              <a:cs typeface="Cambria Math" charset="0"/>
                            </a:rPr>
                          </m:ctrlPr>
                        </m:sSubPr>
                        <m:e>
                          <m:r>
                            <a:rPr kumimoji="1" lang="en-US" altLang="zh-CN" sz="3200" b="0" i="1" smtClean="0">
                              <a:latin typeface="Cambria Math" charset="0"/>
                              <a:ea typeface="Cambria Math" charset="0"/>
                              <a:cs typeface="Cambria Math" charset="0"/>
                            </a:rPr>
                            <m:t>𝜆</m:t>
                          </m:r>
                        </m:e>
                        <m:sub>
                          <m:r>
                            <a:rPr kumimoji="1" lang="en-US" altLang="zh-CN" sz="3200" b="0" i="1" smtClean="0">
                              <a:latin typeface="Cambria Math" charset="0"/>
                              <a:ea typeface="Cambria Math" charset="0"/>
                              <a:cs typeface="Cambria Math" charset="0"/>
                            </a:rPr>
                            <m:t>0</m:t>
                          </m:r>
                        </m:sub>
                      </m:sSub>
                      <m:r>
                        <a:rPr kumimoji="1" lang="en-US" altLang="zh-CN" sz="3200" b="0" i="1" smtClean="0">
                          <a:latin typeface="Cambria Math" charset="0"/>
                          <a:ea typeface="Cambria Math" charset="0"/>
                          <a:cs typeface="Cambria Math" charset="0"/>
                        </a:rPr>
                        <m:t>=</m:t>
                      </m:r>
                      <m:f>
                        <m:fPr>
                          <m:ctrlPr>
                            <a:rPr kumimoji="1" lang="en-US" altLang="zh-CN" sz="3200" b="0" i="1" smtClean="0">
                              <a:latin typeface="Cambria Math" panose="02040503050406030204" pitchFamily="18" charset="0"/>
                              <a:ea typeface="Cambria Math" charset="0"/>
                              <a:cs typeface="Cambria Math" charset="0"/>
                            </a:rPr>
                          </m:ctrlPr>
                        </m:fPr>
                        <m:num>
                          <m:r>
                            <a:rPr kumimoji="1" lang="en-US" altLang="zh-CN" sz="3200" b="0" i="1" smtClean="0">
                              <a:latin typeface="Cambria Math" charset="0"/>
                              <a:ea typeface="Cambria Math" charset="0"/>
                              <a:cs typeface="Cambria Math" charset="0"/>
                            </a:rPr>
                            <m:t>h𝑐</m:t>
                          </m:r>
                        </m:num>
                        <m:den>
                          <m:r>
                            <a:rPr kumimoji="1" lang="en-US" altLang="zh-CN" sz="3200" b="0" i="1" smtClean="0">
                              <a:latin typeface="Cambria Math" charset="0"/>
                              <a:ea typeface="Cambria Math" charset="0"/>
                              <a:cs typeface="Cambria Math" charset="0"/>
                            </a:rPr>
                            <m:t>𝐴</m:t>
                          </m:r>
                        </m:den>
                      </m:f>
                    </m:oMath>
                  </m:oMathPara>
                </a14:m>
                <a:endParaRPr kumimoji="1" lang="zh-CN" altLang="en-US" sz="32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7075732" y="3662743"/>
                <a:ext cx="1479572" cy="931794"/>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468187" y="4671574"/>
                <a:ext cx="7245317" cy="1077218"/>
              </a:xfrm>
              <a:prstGeom prst="rect">
                <a:avLst/>
              </a:prstGeom>
              <a:noFill/>
            </p:spPr>
            <p:txBody>
              <a:bodyPr wrap="none" rtlCol="0">
                <a:spAutoFit/>
              </a:bodyPr>
              <a:lstStyle/>
              <a:p>
                <a:r>
                  <a:rPr lang="zh-CN" altLang="en-US" sz="3200" b="1" dirty="0">
                    <a:solidFill>
                      <a:srgbClr val="FF0000"/>
                    </a:solidFill>
                    <a:latin typeface="SimHei" charset="-122"/>
                    <a:ea typeface="SimHei" charset="-122"/>
                    <a:cs typeface="SimHei" charset="-122"/>
                  </a:rPr>
                  <a:t>遏制电压</a:t>
                </a:r>
                <a14:m>
                  <m:oMath xmlns:m="http://schemas.openxmlformats.org/officeDocument/2006/math">
                    <m:sSub>
                      <m:sSubPr>
                        <m:ctrlPr>
                          <a:rPr lang="en-US" altLang="zh-CN" sz="3200" b="1" i="1" smtClean="0">
                            <a:solidFill>
                              <a:srgbClr val="FF0000"/>
                            </a:solidFill>
                            <a:latin typeface="Cambria Math" panose="02040503050406030204" pitchFamily="18" charset="0"/>
                            <a:ea typeface="SimHei" charset="-122"/>
                            <a:cs typeface="SimHei" charset="-122"/>
                          </a:rPr>
                        </m:ctrlPr>
                      </m:sSubPr>
                      <m:e>
                        <m:r>
                          <a:rPr lang="en-US" altLang="zh-CN" sz="3200" b="1" i="1" smtClean="0">
                            <a:solidFill>
                              <a:srgbClr val="FF0000"/>
                            </a:solidFill>
                            <a:latin typeface="Cambria Math" charset="0"/>
                            <a:ea typeface="SimHei" charset="-122"/>
                            <a:cs typeface="SimHei" charset="-122"/>
                          </a:rPr>
                          <m:t>𝑼</m:t>
                        </m:r>
                      </m:e>
                      <m:sub>
                        <m:r>
                          <a:rPr lang="en-US" altLang="zh-CN" sz="3200" b="1" i="1" smtClean="0">
                            <a:solidFill>
                              <a:srgbClr val="FF0000"/>
                            </a:solidFill>
                            <a:latin typeface="Cambria Math" charset="0"/>
                            <a:ea typeface="SimHei" charset="-122"/>
                            <a:cs typeface="SimHei" charset="-122"/>
                          </a:rPr>
                          <m:t>𝟎</m:t>
                        </m:r>
                      </m:sub>
                    </m:sSub>
                  </m:oMath>
                </a14:m>
                <a:r>
                  <a:rPr lang="zh-CN" altLang="en-US" sz="3200" b="1" dirty="0">
                    <a:latin typeface="SimHei" charset="-122"/>
                    <a:ea typeface="SimHei" charset="-122"/>
                    <a:cs typeface="SimHei" charset="-122"/>
                  </a:rPr>
                  <a:t>：光电流为零时，外加电压</a:t>
                </a:r>
                <a:endParaRPr lang="en-US" altLang="zh-CN" sz="3200" b="1" dirty="0">
                  <a:latin typeface="SimHei" charset="-122"/>
                  <a:ea typeface="SimHei" charset="-122"/>
                  <a:cs typeface="SimHei" charset="-122"/>
                </a:endParaRPr>
              </a:p>
              <a:p>
                <a:r>
                  <a:rPr lang="en-US" altLang="zh-CN" sz="3200" b="1" dirty="0">
                    <a:latin typeface="SimHei" charset="-122"/>
                    <a:ea typeface="SimHei" charset="-122"/>
                    <a:cs typeface="SimHei" charset="-122"/>
                  </a:rPr>
                  <a:t>             </a:t>
                </a:r>
                <a:r>
                  <a:rPr lang="zh-CN" altLang="en-US" sz="3200" b="1" dirty="0">
                    <a:latin typeface="SimHei" charset="-122"/>
                    <a:ea typeface="SimHei" charset="-122"/>
                    <a:cs typeface="SimHei" charset="-122"/>
                  </a:rPr>
                  <a:t>的绝对值。</a:t>
                </a:r>
              </a:p>
            </p:txBody>
          </p:sp>
        </mc:Choice>
        <mc:Fallback xmlns="">
          <p:sp>
            <p:nvSpPr>
              <p:cNvPr id="14" name="文本框 13"/>
              <p:cNvSpPr txBox="1">
                <a:spLocks noRot="1" noChangeAspect="1" noMove="1" noResize="1" noEditPoints="1" noAdjustHandles="1" noChangeArrowheads="1" noChangeShapeType="1" noTextEdit="1"/>
              </p:cNvSpPr>
              <p:nvPr/>
            </p:nvSpPr>
            <p:spPr>
              <a:xfrm>
                <a:off x="468187" y="4671574"/>
                <a:ext cx="7245317" cy="1077218"/>
              </a:xfrm>
              <a:prstGeom prst="rect">
                <a:avLst/>
              </a:prstGeom>
              <a:blipFill rotWithShape="0">
                <a:blip r:embed="rId7"/>
                <a:stretch>
                  <a:fillRect l="-2189" t="-9040" r="-1431" b="-17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440353" y="5531385"/>
                <a:ext cx="2391039" cy="92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rPr>
                        <m:t>𝑒</m:t>
                      </m:r>
                      <m:sSub>
                        <m:sSubPr>
                          <m:ctrlPr>
                            <a:rPr kumimoji="1" lang="en-US" altLang="zh-CN" sz="3200" b="0" i="1" smtClean="0">
                              <a:latin typeface="Cambria Math" panose="02040503050406030204" pitchFamily="18" charset="0"/>
                            </a:rPr>
                          </m:ctrlPr>
                        </m:sSubPr>
                        <m:e>
                          <m:r>
                            <a:rPr kumimoji="1" lang="en-US" altLang="zh-CN" sz="3200" b="0" i="1" smtClean="0">
                              <a:latin typeface="Cambria Math" charset="0"/>
                            </a:rPr>
                            <m:t>𝑈</m:t>
                          </m:r>
                        </m:e>
                        <m:sub>
                          <m:r>
                            <a:rPr kumimoji="1" lang="en-US" altLang="zh-CN" sz="3200" b="0" i="1" smtClean="0">
                              <a:latin typeface="Cambria Math" charset="0"/>
                            </a:rPr>
                            <m:t>0</m:t>
                          </m:r>
                        </m:sub>
                      </m:sSub>
                      <m:r>
                        <a:rPr kumimoji="1" lang="en-US" altLang="zh-CN" sz="3200" b="0" i="1" smtClean="0">
                          <a:latin typeface="Cambria Math" charset="0"/>
                        </a:rPr>
                        <m:t>=</m:t>
                      </m:r>
                      <m:f>
                        <m:fPr>
                          <m:ctrlPr>
                            <a:rPr kumimoji="1" lang="en-US" altLang="zh-CN" sz="3200" b="0" i="1" smtClean="0">
                              <a:latin typeface="Cambria Math" panose="02040503050406030204" pitchFamily="18" charset="0"/>
                            </a:rPr>
                          </m:ctrlPr>
                        </m:fPr>
                        <m:num>
                          <m:r>
                            <a:rPr kumimoji="1" lang="en-US" altLang="zh-CN" sz="3200" b="0" i="1" smtClean="0">
                              <a:latin typeface="Cambria Math" charset="0"/>
                            </a:rPr>
                            <m:t>1</m:t>
                          </m:r>
                        </m:num>
                        <m:den>
                          <m:r>
                            <a:rPr kumimoji="1" lang="en-US" altLang="zh-CN" sz="3200" b="0" i="1" smtClean="0">
                              <a:latin typeface="Cambria Math" charset="0"/>
                            </a:rPr>
                            <m:t>2</m:t>
                          </m:r>
                        </m:den>
                      </m:f>
                      <m:r>
                        <a:rPr kumimoji="1" lang="en-US" altLang="zh-CN" sz="3200" b="0" i="1" smtClean="0">
                          <a:latin typeface="Cambria Math" charset="0"/>
                        </a:rPr>
                        <m:t>𝑚</m:t>
                      </m:r>
                      <m:sSup>
                        <m:sSupPr>
                          <m:ctrlPr>
                            <a:rPr kumimoji="1" lang="en-US" altLang="zh-CN" sz="3200" b="0" i="1" smtClean="0">
                              <a:latin typeface="Cambria Math" panose="02040503050406030204" pitchFamily="18" charset="0"/>
                            </a:rPr>
                          </m:ctrlPr>
                        </m:sSupPr>
                        <m:e>
                          <m:r>
                            <a:rPr kumimoji="1" lang="en-US" altLang="zh-CN" sz="3200" b="0" i="1" smtClean="0">
                              <a:latin typeface="Cambria Math" charset="0"/>
                            </a:rPr>
                            <m:t>𝑣</m:t>
                          </m:r>
                        </m:e>
                        <m:sup>
                          <m:r>
                            <a:rPr kumimoji="1" lang="en-US" altLang="zh-CN" sz="3200" b="0" i="1" smtClean="0">
                              <a:latin typeface="Cambria Math" charset="0"/>
                            </a:rPr>
                            <m:t>2</m:t>
                          </m:r>
                        </m:sup>
                      </m:sSup>
                    </m:oMath>
                  </m:oMathPara>
                </a14:m>
                <a:endParaRPr kumimoji="1" lang="zh-CN" altLang="en-US" sz="32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4440353" y="5531385"/>
                <a:ext cx="2391039" cy="921984"/>
              </a:xfrm>
              <a:prstGeom prst="rect">
                <a:avLst/>
              </a:prstGeom>
              <a:blipFill rotWithShape="0">
                <a:blip r:embed="rId8"/>
                <a:stretch>
                  <a:fillRect/>
                </a:stretch>
              </a:blipFill>
            </p:spPr>
            <p:txBody>
              <a:bodyPr/>
              <a:lstStyle/>
              <a:p>
                <a:r>
                  <a:rPr lang="zh-CN" altLang="en-US">
                    <a:noFill/>
                  </a:rPr>
                  <a:t> </a:t>
                </a:r>
              </a:p>
            </p:txBody>
          </p:sp>
        </mc:Fallback>
      </mc:AlternateContent>
      <p:pic>
        <p:nvPicPr>
          <p:cNvPr id="1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08674" y="3216037"/>
            <a:ext cx="2646203" cy="327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980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animBg="1"/>
      <p:bldP spid="9" grpId="0"/>
      <p:bldP spid="10"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8188" y="302682"/>
            <a:ext cx="4108817" cy="646331"/>
          </a:xfrm>
          <a:prstGeom prst="rect">
            <a:avLst/>
          </a:prstGeom>
          <a:noFill/>
        </p:spPr>
        <p:txBody>
          <a:bodyPr wrap="none" rtlCol="0">
            <a:spAutoFit/>
          </a:bodyPr>
          <a:lstStyle/>
          <a:p>
            <a:r>
              <a:rPr lang="zh-CN" altLang="en-US" sz="3600" b="1" dirty="0">
                <a:solidFill>
                  <a:srgbClr val="7030A0"/>
                </a:solidFill>
                <a:latin typeface="SimHei" charset="-122"/>
                <a:ea typeface="SimHei" charset="-122"/>
                <a:cs typeface="SimHei" charset="-122"/>
              </a:rPr>
              <a:t>第三节 康普顿散射</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738" y="443358"/>
            <a:ext cx="2917874" cy="423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文本框 4"/>
          <p:cNvSpPr txBox="1"/>
          <p:nvPr/>
        </p:nvSpPr>
        <p:spPr>
          <a:xfrm>
            <a:off x="8333587" y="4778918"/>
            <a:ext cx="2698175" cy="523220"/>
          </a:xfrm>
          <a:prstGeom prst="rect">
            <a:avLst/>
          </a:prstGeom>
          <a:noFill/>
        </p:spPr>
        <p:txBody>
          <a:bodyPr wrap="none" rtlCol="0">
            <a:spAutoFit/>
          </a:bodyPr>
          <a:lstStyle/>
          <a:p>
            <a:r>
              <a:rPr lang="en-US" altLang="zh-CN" sz="2800" b="1">
                <a:solidFill>
                  <a:srgbClr val="7030A0"/>
                </a:solidFill>
                <a:latin typeface="SimHei" charset="-122"/>
                <a:ea typeface="SimHei" charset="-122"/>
                <a:cs typeface="SimHei" charset="-122"/>
              </a:rPr>
              <a:t>1927</a:t>
            </a:r>
            <a:r>
              <a:rPr lang="zh-CN" altLang="en-US" sz="2800" b="1">
                <a:solidFill>
                  <a:srgbClr val="7030A0"/>
                </a:solidFill>
                <a:latin typeface="SimHei" charset="-122"/>
                <a:ea typeface="SimHei" charset="-122"/>
                <a:cs typeface="SimHei" charset="-122"/>
              </a:rPr>
              <a:t>年</a:t>
            </a:r>
            <a:r>
              <a:rPr lang="zh-CN" altLang="en-US" sz="2800" b="1" dirty="0">
                <a:solidFill>
                  <a:srgbClr val="7030A0"/>
                </a:solidFill>
                <a:latin typeface="SimHei" charset="-122"/>
                <a:ea typeface="SimHei" charset="-122"/>
                <a:cs typeface="SimHei" charset="-122"/>
              </a:rPr>
              <a:t>诺贝尔奖</a:t>
            </a:r>
          </a:p>
        </p:txBody>
      </p:sp>
      <mc:AlternateContent xmlns:mc="http://schemas.openxmlformats.org/markup-compatibility/2006" xmlns:a14="http://schemas.microsoft.com/office/drawing/2010/main">
        <mc:Choice Requires="a14">
          <p:sp>
            <p:nvSpPr>
              <p:cNvPr id="6" name="文本框 5"/>
              <p:cNvSpPr txBox="1"/>
              <p:nvPr/>
            </p:nvSpPr>
            <p:spPr>
              <a:xfrm>
                <a:off x="468188" y="949013"/>
                <a:ext cx="3956532"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一 </a:t>
                </a:r>
                <a14:m>
                  <m:oMath xmlns:m="http://schemas.openxmlformats.org/officeDocument/2006/math">
                    <m:r>
                      <a:rPr lang="en-US" altLang="zh-CN" sz="3200" b="1" i="1" smtClean="0">
                        <a:solidFill>
                          <a:srgbClr val="7030A0"/>
                        </a:solidFill>
                        <a:latin typeface="Cambria Math" charset="0"/>
                        <a:ea typeface="SimHei" charset="-122"/>
                        <a:cs typeface="SimHei" charset="-122"/>
                      </a:rPr>
                      <m:t>𝑿</m:t>
                    </m:r>
                  </m:oMath>
                </a14:m>
                <a:r>
                  <a:rPr lang="zh-CN" altLang="en-US" sz="3200" b="1" dirty="0">
                    <a:solidFill>
                      <a:srgbClr val="7030A0"/>
                    </a:solidFill>
                    <a:latin typeface="SimHei" charset="-122"/>
                    <a:ea typeface="SimHei" charset="-122"/>
                    <a:cs typeface="SimHei" charset="-122"/>
                  </a:rPr>
                  <a:t>射线的散射实验</a:t>
                </a:r>
              </a:p>
            </p:txBody>
          </p:sp>
        </mc:Choice>
        <mc:Fallback xmlns="">
          <p:sp>
            <p:nvSpPr>
              <p:cNvPr id="6" name="文本框 5"/>
              <p:cNvSpPr txBox="1">
                <a:spLocks noRot="1" noChangeAspect="1" noMove="1" noResize="1" noEditPoints="1" noAdjustHandles="1" noChangeArrowheads="1" noChangeShapeType="1" noTextEdit="1"/>
              </p:cNvSpPr>
              <p:nvPr/>
            </p:nvSpPr>
            <p:spPr>
              <a:xfrm>
                <a:off x="468188" y="949013"/>
                <a:ext cx="3956532" cy="584775"/>
              </a:xfrm>
              <a:prstGeom prst="rect">
                <a:avLst/>
              </a:prstGeom>
              <a:blipFill rotWithShape="0">
                <a:blip r:embed="rId3"/>
                <a:stretch>
                  <a:fillRect l="-4006" t="-16667" r="-3236" b="-30208"/>
                </a:stretch>
              </a:blipFill>
            </p:spPr>
            <p:txBody>
              <a:bodyPr/>
              <a:lstStyle/>
              <a:p>
                <a:r>
                  <a:rPr lang="zh-CN" altLang="en-US">
                    <a:noFill/>
                  </a:rPr>
                  <a:t> </a:t>
                </a:r>
              </a:p>
            </p:txBody>
          </p:sp>
        </mc:Fallback>
      </mc:AlternateContent>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6375" y="1595343"/>
            <a:ext cx="5888574" cy="3084491"/>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mc:AlternateContent xmlns:mc="http://schemas.openxmlformats.org/markup-compatibility/2006" xmlns:a14="http://schemas.microsoft.com/office/drawing/2010/main">
        <mc:Choice Requires="a14">
          <p:sp>
            <p:nvSpPr>
              <p:cNvPr id="8" name="文本框 7"/>
              <p:cNvSpPr txBox="1"/>
              <p:nvPr/>
            </p:nvSpPr>
            <p:spPr>
              <a:xfrm>
                <a:off x="468188" y="4877393"/>
                <a:ext cx="7034298" cy="1077218"/>
              </a:xfrm>
              <a:prstGeom prst="rect">
                <a:avLst/>
              </a:prstGeom>
              <a:noFill/>
            </p:spPr>
            <p:txBody>
              <a:bodyPr wrap="none" rtlCol="0">
                <a:spAutoFit/>
              </a:bodyPr>
              <a:lstStyle/>
              <a:p>
                <a14:m>
                  <m:oMath xmlns:m="http://schemas.openxmlformats.org/officeDocument/2006/math">
                    <m:r>
                      <a:rPr lang="en-US" altLang="zh-CN" sz="3200" b="1" i="1" smtClean="0">
                        <a:solidFill>
                          <a:schemeClr val="tx1"/>
                        </a:solidFill>
                        <a:latin typeface="Cambria Math" charset="0"/>
                        <a:ea typeface="SimHei" charset="-122"/>
                        <a:cs typeface="SimHei" charset="-122"/>
                      </a:rPr>
                      <m:t>𝑿</m:t>
                    </m:r>
                  </m:oMath>
                </a14:m>
                <a:r>
                  <a:rPr lang="zh-CN" altLang="en-US" sz="3200" b="1" dirty="0">
                    <a:solidFill>
                      <a:schemeClr val="tx1"/>
                    </a:solidFill>
                    <a:latin typeface="SimHei" charset="-122"/>
                    <a:ea typeface="SimHei" charset="-122"/>
                    <a:cs typeface="SimHei" charset="-122"/>
                  </a:rPr>
                  <a:t>射线经过金属，石墨等物质时，发生</a:t>
                </a:r>
                <a:endParaRPr lang="en-US" altLang="zh-CN" sz="3200" b="1" dirty="0">
                  <a:solidFill>
                    <a:schemeClr val="tx1"/>
                  </a:solidFill>
                  <a:latin typeface="SimHei" charset="-122"/>
                  <a:ea typeface="SimHei" charset="-122"/>
                  <a:cs typeface="SimHei" charset="-122"/>
                </a:endParaRPr>
              </a:p>
              <a:p>
                <a:r>
                  <a:rPr lang="zh-CN" altLang="en-US" sz="3200" b="1" dirty="0">
                    <a:latin typeface="SimHei" charset="-122"/>
                    <a:ea typeface="SimHei" charset="-122"/>
                    <a:cs typeface="SimHei" charset="-122"/>
                  </a:rPr>
                  <a:t>波长改变的散射称为</a:t>
                </a:r>
                <a:r>
                  <a:rPr lang="zh-CN" altLang="en-US" sz="3200" b="1" dirty="0">
                    <a:solidFill>
                      <a:srgbClr val="FF0000"/>
                    </a:solidFill>
                    <a:latin typeface="SimHei" charset="-122"/>
                    <a:ea typeface="SimHei" charset="-122"/>
                    <a:cs typeface="SimHei" charset="-122"/>
                  </a:rPr>
                  <a:t>康普顿散射</a:t>
                </a:r>
                <a:r>
                  <a:rPr lang="zh-CN" altLang="en-US" sz="3200" b="1" dirty="0">
                    <a:latin typeface="SimHei" charset="-122"/>
                    <a:ea typeface="SimHei" charset="-122"/>
                    <a:cs typeface="SimHei" charset="-122"/>
                  </a:rPr>
                  <a:t>。</a:t>
                </a:r>
                <a:endParaRPr lang="zh-CN" altLang="en-US" sz="3200" b="1" dirty="0">
                  <a:solidFill>
                    <a:schemeClr val="tx1"/>
                  </a:solidFill>
                  <a:latin typeface="SimHei" charset="-122"/>
                  <a:ea typeface="SimHei" charset="-122"/>
                  <a:cs typeface="Sim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68188" y="4877393"/>
                <a:ext cx="7034298" cy="1077218"/>
              </a:xfrm>
              <a:prstGeom prst="rect">
                <a:avLst/>
              </a:prstGeom>
              <a:blipFill rotWithShape="0">
                <a:blip r:embed="rId5"/>
                <a:stretch>
                  <a:fillRect l="-2253" t="-9040" r="-1473" b="-17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864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1826141"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实验结论</a:t>
            </a:r>
          </a:p>
        </p:txBody>
      </p:sp>
      <p:sp>
        <p:nvSpPr>
          <p:cNvPr id="3" name="Line 21"/>
          <p:cNvSpPr>
            <a:spLocks noChangeShapeType="1"/>
          </p:cNvSpPr>
          <p:nvPr/>
        </p:nvSpPr>
        <p:spPr bwMode="auto">
          <a:xfrm>
            <a:off x="1247336" y="1016388"/>
            <a:ext cx="0" cy="5318125"/>
          </a:xfrm>
          <a:prstGeom prst="line">
            <a:avLst/>
          </a:prstGeom>
          <a:noFill/>
          <a:ln w="38100">
            <a:solidFill>
              <a:srgbClr val="66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4" name="Group 22"/>
          <p:cNvGrpSpPr>
            <a:grpSpLocks/>
          </p:cNvGrpSpPr>
          <p:nvPr/>
        </p:nvGrpSpPr>
        <p:grpSpPr bwMode="auto">
          <a:xfrm>
            <a:off x="486924" y="787788"/>
            <a:ext cx="2636837" cy="1676400"/>
            <a:chOff x="289" y="672"/>
            <a:chExt cx="1661" cy="1056"/>
          </a:xfrm>
        </p:grpSpPr>
        <p:sp>
          <p:nvSpPr>
            <p:cNvPr id="5" name="Line 23"/>
            <p:cNvSpPr>
              <a:spLocks noChangeShapeType="1"/>
            </p:cNvSpPr>
            <p:nvPr/>
          </p:nvSpPr>
          <p:spPr bwMode="auto">
            <a:xfrm flipV="1">
              <a:off x="480" y="864"/>
              <a:ext cx="0" cy="72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 name="Line 24"/>
            <p:cNvSpPr>
              <a:spLocks noChangeShapeType="1"/>
            </p:cNvSpPr>
            <p:nvPr/>
          </p:nvSpPr>
          <p:spPr bwMode="auto">
            <a:xfrm>
              <a:off x="480" y="1584"/>
              <a:ext cx="1296"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 name="Freeform 25"/>
            <p:cNvSpPr>
              <a:spLocks/>
            </p:cNvSpPr>
            <p:nvPr/>
          </p:nvSpPr>
          <p:spPr bwMode="auto">
            <a:xfrm>
              <a:off x="586" y="672"/>
              <a:ext cx="516" cy="1032"/>
            </a:xfrm>
            <a:custGeom>
              <a:avLst/>
              <a:gdLst>
                <a:gd name="T0" fmla="*/ 0 w 516"/>
                <a:gd name="T1" fmla="*/ 893 h 1032"/>
                <a:gd name="T2" fmla="*/ 195 w 516"/>
                <a:gd name="T3" fmla="*/ 153 h 1032"/>
                <a:gd name="T4" fmla="*/ 516 w 516"/>
                <a:gd name="T5" fmla="*/ 893 h 1032"/>
                <a:gd name="T6" fmla="*/ 0 60000 65536"/>
                <a:gd name="T7" fmla="*/ 0 60000 65536"/>
                <a:gd name="T8" fmla="*/ 0 60000 65536"/>
              </a:gdLst>
              <a:ahLst/>
              <a:cxnLst>
                <a:cxn ang="T6">
                  <a:pos x="T0" y="T1"/>
                </a:cxn>
                <a:cxn ang="T7">
                  <a:pos x="T2" y="T3"/>
                </a:cxn>
                <a:cxn ang="T8">
                  <a:pos x="T4" y="T5"/>
                </a:cxn>
              </a:cxnLst>
              <a:rect l="0" t="0" r="r" b="b"/>
              <a:pathLst>
                <a:path w="516" h="1032">
                  <a:moveTo>
                    <a:pt x="0" y="893"/>
                  </a:moveTo>
                  <a:cubicBezTo>
                    <a:pt x="122" y="968"/>
                    <a:pt x="139" y="306"/>
                    <a:pt x="195" y="153"/>
                  </a:cubicBezTo>
                  <a:cubicBezTo>
                    <a:pt x="251" y="0"/>
                    <a:pt x="140" y="1032"/>
                    <a:pt x="516" y="893"/>
                  </a:cubicBezTo>
                </a:path>
              </a:pathLst>
            </a:custGeom>
            <a:noFill/>
            <a:ln w="41275">
              <a:solidFill>
                <a:srgbClr val="008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26"/>
            <p:cNvSpPr txBox="1">
              <a:spLocks noChangeArrowheads="1"/>
            </p:cNvSpPr>
            <p:nvPr/>
          </p:nvSpPr>
          <p:spPr bwMode="auto">
            <a:xfrm>
              <a:off x="289" y="794"/>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t>I</a:t>
              </a:r>
              <a:endParaRPr lang="en-US" altLang="zh-CN"/>
            </a:p>
          </p:txBody>
        </p:sp>
        <p:sp>
          <p:nvSpPr>
            <p:cNvPr id="9" name="Text Box 27"/>
            <p:cNvSpPr txBox="1">
              <a:spLocks noChangeArrowheads="1"/>
            </p:cNvSpPr>
            <p:nvPr/>
          </p:nvSpPr>
          <p:spPr bwMode="auto">
            <a:xfrm>
              <a:off x="1728" y="1440"/>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dirty="0">
                  <a:sym typeface="Symbol" charset="2"/>
                </a:rPr>
                <a:t></a:t>
              </a:r>
              <a:endParaRPr lang="zh-CN" altLang="zh-CN" dirty="0"/>
            </a:p>
          </p:txBody>
        </p:sp>
        <p:sp>
          <p:nvSpPr>
            <p:cNvPr id="10" name="Text Box 28"/>
            <p:cNvSpPr txBox="1">
              <a:spLocks noChangeArrowheads="1"/>
            </p:cNvSpPr>
            <p:nvPr/>
          </p:nvSpPr>
          <p:spPr bwMode="auto">
            <a:xfrm>
              <a:off x="1200" y="1200"/>
              <a:ext cx="4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sym typeface="Symbol" charset="2"/>
                </a:rPr>
                <a:t>=0</a:t>
              </a:r>
              <a:r>
                <a:rPr lang="en-US" altLang="zh-CN" b="1" baseline="30000">
                  <a:sym typeface="Symbol" charset="2"/>
                </a:rPr>
                <a:t>o</a:t>
              </a:r>
              <a:endParaRPr lang="en-US" altLang="zh-CN"/>
            </a:p>
          </p:txBody>
        </p:sp>
      </p:grpSp>
      <p:grpSp>
        <p:nvGrpSpPr>
          <p:cNvPr id="11" name="Group 29"/>
          <p:cNvGrpSpPr>
            <a:grpSpLocks/>
          </p:cNvGrpSpPr>
          <p:nvPr/>
        </p:nvGrpSpPr>
        <p:grpSpPr bwMode="auto">
          <a:xfrm>
            <a:off x="486924" y="2311788"/>
            <a:ext cx="2713037" cy="1524000"/>
            <a:chOff x="289" y="1766"/>
            <a:chExt cx="1709" cy="960"/>
          </a:xfrm>
        </p:grpSpPr>
        <p:sp>
          <p:nvSpPr>
            <p:cNvPr id="12" name="Text Box 30"/>
            <p:cNvSpPr txBox="1">
              <a:spLocks noChangeArrowheads="1"/>
            </p:cNvSpPr>
            <p:nvPr/>
          </p:nvSpPr>
          <p:spPr bwMode="auto">
            <a:xfrm>
              <a:off x="1776" y="24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sym typeface="Symbol" charset="2"/>
                </a:rPr>
                <a:t></a:t>
              </a:r>
              <a:endParaRPr lang="zh-CN" altLang="zh-CN"/>
            </a:p>
          </p:txBody>
        </p:sp>
        <p:sp>
          <p:nvSpPr>
            <p:cNvPr id="13" name="Line 31"/>
            <p:cNvSpPr>
              <a:spLocks noChangeShapeType="1"/>
            </p:cNvSpPr>
            <p:nvPr/>
          </p:nvSpPr>
          <p:spPr bwMode="auto">
            <a:xfrm>
              <a:off x="481" y="2582"/>
              <a:ext cx="1296"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 name="Line 32"/>
            <p:cNvSpPr>
              <a:spLocks noChangeShapeType="1"/>
            </p:cNvSpPr>
            <p:nvPr/>
          </p:nvSpPr>
          <p:spPr bwMode="auto">
            <a:xfrm flipV="1">
              <a:off x="480" y="1929"/>
              <a:ext cx="0" cy="653"/>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 name="Freeform 33"/>
            <p:cNvSpPr>
              <a:spLocks/>
            </p:cNvSpPr>
            <p:nvPr/>
          </p:nvSpPr>
          <p:spPr bwMode="auto">
            <a:xfrm>
              <a:off x="576" y="1800"/>
              <a:ext cx="720" cy="888"/>
            </a:xfrm>
            <a:custGeom>
              <a:avLst/>
              <a:gdLst>
                <a:gd name="T0" fmla="*/ 0 w 528"/>
                <a:gd name="T1" fmla="*/ 490 h 1032"/>
                <a:gd name="T2" fmla="*/ 333 w 528"/>
                <a:gd name="T3" fmla="*/ 415 h 1032"/>
                <a:gd name="T4" fmla="*/ 539 w 528"/>
                <a:gd name="T5" fmla="*/ 155 h 1032"/>
                <a:gd name="T6" fmla="*/ 716 w 528"/>
                <a:gd name="T7" fmla="*/ 84 h 1032"/>
                <a:gd name="T8" fmla="*/ 1826 w 528"/>
                <a:gd name="T9" fmla="*/ 490 h 10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032">
                  <a:moveTo>
                    <a:pt x="0" y="894"/>
                  </a:moveTo>
                  <a:cubicBezTo>
                    <a:pt x="2" y="876"/>
                    <a:pt x="73" y="858"/>
                    <a:pt x="96" y="756"/>
                  </a:cubicBezTo>
                  <a:cubicBezTo>
                    <a:pt x="122" y="654"/>
                    <a:pt x="108" y="120"/>
                    <a:pt x="156" y="282"/>
                  </a:cubicBezTo>
                  <a:cubicBezTo>
                    <a:pt x="204" y="444"/>
                    <a:pt x="137" y="53"/>
                    <a:pt x="207" y="153"/>
                  </a:cubicBezTo>
                  <a:cubicBezTo>
                    <a:pt x="263" y="0"/>
                    <a:pt x="152" y="1032"/>
                    <a:pt x="528" y="893"/>
                  </a:cubicBez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4"/>
            <p:cNvSpPr txBox="1">
              <a:spLocks noChangeArrowheads="1"/>
            </p:cNvSpPr>
            <p:nvPr/>
          </p:nvSpPr>
          <p:spPr bwMode="auto">
            <a:xfrm>
              <a:off x="289" y="1766"/>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t>I</a:t>
              </a:r>
              <a:endParaRPr lang="en-US" altLang="zh-CN"/>
            </a:p>
          </p:txBody>
        </p:sp>
        <p:sp>
          <p:nvSpPr>
            <p:cNvPr id="17" name="Text Box 35"/>
            <p:cNvSpPr txBox="1">
              <a:spLocks noChangeArrowheads="1"/>
            </p:cNvSpPr>
            <p:nvPr/>
          </p:nvSpPr>
          <p:spPr bwMode="auto">
            <a:xfrm>
              <a:off x="1200" y="2102"/>
              <a:ext cx="5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sym typeface="Symbol" charset="2"/>
                </a:rPr>
                <a:t>=45</a:t>
              </a:r>
              <a:r>
                <a:rPr lang="en-US" altLang="zh-CN" b="1" baseline="30000">
                  <a:sym typeface="Symbol" charset="2"/>
                </a:rPr>
                <a:t>o</a:t>
              </a:r>
              <a:endParaRPr lang="en-US" altLang="zh-CN"/>
            </a:p>
          </p:txBody>
        </p:sp>
      </p:grpSp>
      <p:grpSp>
        <p:nvGrpSpPr>
          <p:cNvPr id="18" name="Group 36"/>
          <p:cNvGrpSpPr>
            <a:grpSpLocks/>
          </p:cNvGrpSpPr>
          <p:nvPr/>
        </p:nvGrpSpPr>
        <p:grpSpPr bwMode="auto">
          <a:xfrm>
            <a:off x="486924" y="3743713"/>
            <a:ext cx="2713037" cy="1524000"/>
            <a:chOff x="289" y="2496"/>
            <a:chExt cx="1709" cy="960"/>
          </a:xfrm>
        </p:grpSpPr>
        <p:sp>
          <p:nvSpPr>
            <p:cNvPr id="19" name="Line 37"/>
            <p:cNvSpPr>
              <a:spLocks noChangeShapeType="1"/>
            </p:cNvSpPr>
            <p:nvPr/>
          </p:nvSpPr>
          <p:spPr bwMode="auto">
            <a:xfrm>
              <a:off x="480" y="3264"/>
              <a:ext cx="1296"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0" name="Line 38"/>
            <p:cNvSpPr>
              <a:spLocks noChangeShapeType="1"/>
            </p:cNvSpPr>
            <p:nvPr/>
          </p:nvSpPr>
          <p:spPr bwMode="auto">
            <a:xfrm flipV="1">
              <a:off x="480" y="2611"/>
              <a:ext cx="0" cy="653"/>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 name="Freeform 39"/>
            <p:cNvSpPr>
              <a:spLocks/>
            </p:cNvSpPr>
            <p:nvPr/>
          </p:nvSpPr>
          <p:spPr bwMode="auto">
            <a:xfrm>
              <a:off x="612" y="2676"/>
              <a:ext cx="540" cy="593"/>
            </a:xfrm>
            <a:custGeom>
              <a:avLst/>
              <a:gdLst>
                <a:gd name="T0" fmla="*/ 0 w 540"/>
                <a:gd name="T1" fmla="*/ 593 h 593"/>
                <a:gd name="T2" fmla="*/ 168 w 540"/>
                <a:gd name="T3" fmla="*/ 240 h 593"/>
                <a:gd name="T4" fmla="*/ 342 w 540"/>
                <a:gd name="T5" fmla="*/ 54 h 593"/>
                <a:gd name="T6" fmla="*/ 540 w 540"/>
                <a:gd name="T7" fmla="*/ 474 h 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593">
                  <a:moveTo>
                    <a:pt x="0" y="593"/>
                  </a:moveTo>
                  <a:cubicBezTo>
                    <a:pt x="156" y="546"/>
                    <a:pt x="144" y="0"/>
                    <a:pt x="168" y="240"/>
                  </a:cubicBezTo>
                  <a:cubicBezTo>
                    <a:pt x="192" y="480"/>
                    <a:pt x="280" y="15"/>
                    <a:pt x="342" y="54"/>
                  </a:cubicBezTo>
                  <a:cubicBezTo>
                    <a:pt x="404" y="93"/>
                    <a:pt x="426" y="426"/>
                    <a:pt x="540" y="474"/>
                  </a:cubicBezTo>
                </a:path>
              </a:pathLst>
            </a:custGeom>
            <a:noFill/>
            <a:ln w="41275">
              <a:solidFill>
                <a:srgbClr val="9933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40"/>
            <p:cNvSpPr txBox="1">
              <a:spLocks noChangeArrowheads="1"/>
            </p:cNvSpPr>
            <p:nvPr/>
          </p:nvSpPr>
          <p:spPr bwMode="auto">
            <a:xfrm>
              <a:off x="289" y="2496"/>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t>I</a:t>
              </a:r>
              <a:endParaRPr lang="en-US" altLang="zh-CN"/>
            </a:p>
          </p:txBody>
        </p:sp>
        <p:sp>
          <p:nvSpPr>
            <p:cNvPr id="23" name="Text Box 41"/>
            <p:cNvSpPr txBox="1">
              <a:spLocks noChangeArrowheads="1"/>
            </p:cNvSpPr>
            <p:nvPr/>
          </p:nvSpPr>
          <p:spPr bwMode="auto">
            <a:xfrm>
              <a:off x="1776" y="316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sym typeface="Symbol" charset="2"/>
                </a:rPr>
                <a:t></a:t>
              </a:r>
              <a:endParaRPr lang="zh-CN" altLang="zh-CN"/>
            </a:p>
          </p:txBody>
        </p:sp>
        <p:sp>
          <p:nvSpPr>
            <p:cNvPr id="24" name="Text Box 42"/>
            <p:cNvSpPr txBox="1">
              <a:spLocks noChangeArrowheads="1"/>
            </p:cNvSpPr>
            <p:nvPr/>
          </p:nvSpPr>
          <p:spPr bwMode="auto">
            <a:xfrm>
              <a:off x="1248" y="2832"/>
              <a:ext cx="5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sym typeface="Symbol" charset="2"/>
                </a:rPr>
                <a:t>=90</a:t>
              </a:r>
              <a:r>
                <a:rPr lang="en-US" altLang="zh-CN" b="1" baseline="30000">
                  <a:sym typeface="Symbol" charset="2"/>
                </a:rPr>
                <a:t>o</a:t>
              </a:r>
              <a:endParaRPr lang="en-US" altLang="zh-CN"/>
            </a:p>
          </p:txBody>
        </p:sp>
      </p:grpSp>
      <p:grpSp>
        <p:nvGrpSpPr>
          <p:cNvPr id="25" name="Group 43"/>
          <p:cNvGrpSpPr>
            <a:grpSpLocks/>
          </p:cNvGrpSpPr>
          <p:nvPr/>
        </p:nvGrpSpPr>
        <p:grpSpPr bwMode="auto">
          <a:xfrm>
            <a:off x="517086" y="5115313"/>
            <a:ext cx="2606675" cy="1555750"/>
            <a:chOff x="308" y="3302"/>
            <a:chExt cx="1642" cy="980"/>
          </a:xfrm>
        </p:grpSpPr>
        <p:sp>
          <p:nvSpPr>
            <p:cNvPr id="26" name="Line 44"/>
            <p:cNvSpPr>
              <a:spLocks noChangeShapeType="1"/>
            </p:cNvSpPr>
            <p:nvPr/>
          </p:nvSpPr>
          <p:spPr bwMode="auto">
            <a:xfrm>
              <a:off x="500" y="4070"/>
              <a:ext cx="1296"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7" name="Line 45"/>
            <p:cNvSpPr>
              <a:spLocks noChangeShapeType="1"/>
            </p:cNvSpPr>
            <p:nvPr/>
          </p:nvSpPr>
          <p:spPr bwMode="auto">
            <a:xfrm flipV="1">
              <a:off x="480" y="3417"/>
              <a:ext cx="0" cy="653"/>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8" name="Freeform 46"/>
            <p:cNvSpPr>
              <a:spLocks/>
            </p:cNvSpPr>
            <p:nvPr/>
          </p:nvSpPr>
          <p:spPr bwMode="auto">
            <a:xfrm>
              <a:off x="638" y="3488"/>
              <a:ext cx="739" cy="594"/>
            </a:xfrm>
            <a:custGeom>
              <a:avLst/>
              <a:gdLst>
                <a:gd name="T0" fmla="*/ 0 w 739"/>
                <a:gd name="T1" fmla="*/ 578 h 594"/>
                <a:gd name="T2" fmla="*/ 126 w 739"/>
                <a:gd name="T3" fmla="*/ 144 h 594"/>
                <a:gd name="T4" fmla="*/ 258 w 739"/>
                <a:gd name="T5" fmla="*/ 540 h 594"/>
                <a:gd name="T6" fmla="*/ 460 w 739"/>
                <a:gd name="T7" fmla="*/ 1 h 594"/>
                <a:gd name="T8" fmla="*/ 739 w 739"/>
                <a:gd name="T9" fmla="*/ 532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 h="594">
                  <a:moveTo>
                    <a:pt x="0" y="578"/>
                  </a:moveTo>
                  <a:cubicBezTo>
                    <a:pt x="156" y="531"/>
                    <a:pt x="83" y="150"/>
                    <a:pt x="126" y="144"/>
                  </a:cubicBezTo>
                  <a:cubicBezTo>
                    <a:pt x="169" y="138"/>
                    <a:pt x="216" y="594"/>
                    <a:pt x="258" y="540"/>
                  </a:cubicBezTo>
                  <a:cubicBezTo>
                    <a:pt x="351" y="558"/>
                    <a:pt x="391" y="2"/>
                    <a:pt x="460" y="1"/>
                  </a:cubicBezTo>
                  <a:cubicBezTo>
                    <a:pt x="540" y="0"/>
                    <a:pt x="474" y="476"/>
                    <a:pt x="739" y="532"/>
                  </a:cubicBezTo>
                </a:path>
              </a:pathLst>
            </a:custGeom>
            <a:noFill/>
            <a:ln w="41275">
              <a:solidFill>
                <a:srgbClr val="FF33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47"/>
            <p:cNvSpPr txBox="1">
              <a:spLocks noChangeArrowheads="1"/>
            </p:cNvSpPr>
            <p:nvPr/>
          </p:nvSpPr>
          <p:spPr bwMode="auto">
            <a:xfrm>
              <a:off x="308" y="3302"/>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t>I</a:t>
              </a:r>
              <a:endParaRPr lang="en-US" altLang="zh-CN"/>
            </a:p>
          </p:txBody>
        </p:sp>
        <p:sp>
          <p:nvSpPr>
            <p:cNvPr id="30" name="Text Box 48"/>
            <p:cNvSpPr txBox="1">
              <a:spLocks noChangeArrowheads="1"/>
            </p:cNvSpPr>
            <p:nvPr/>
          </p:nvSpPr>
          <p:spPr bwMode="auto">
            <a:xfrm>
              <a:off x="1728" y="387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sym typeface="Symbol" charset="2"/>
                </a:rPr>
                <a:t></a:t>
              </a:r>
              <a:endParaRPr lang="zh-CN" altLang="zh-CN"/>
            </a:p>
          </p:txBody>
        </p:sp>
        <p:sp>
          <p:nvSpPr>
            <p:cNvPr id="31" name="Text Box 49"/>
            <p:cNvSpPr txBox="1">
              <a:spLocks noChangeArrowheads="1"/>
            </p:cNvSpPr>
            <p:nvPr/>
          </p:nvSpPr>
          <p:spPr bwMode="auto">
            <a:xfrm>
              <a:off x="1243" y="3638"/>
              <a:ext cx="6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sym typeface="Symbol" charset="2"/>
                </a:rPr>
                <a:t>=135</a:t>
              </a:r>
              <a:r>
                <a:rPr lang="en-US" altLang="zh-CN" b="1" baseline="30000">
                  <a:sym typeface="Symbol" charset="2"/>
                </a:rPr>
                <a:t>o</a:t>
              </a:r>
              <a:endParaRPr lang="en-US" altLang="zh-CN"/>
            </a:p>
          </p:txBody>
        </p:sp>
        <p:sp>
          <p:nvSpPr>
            <p:cNvPr id="32" name="Text Box 50"/>
            <p:cNvSpPr txBox="1">
              <a:spLocks noChangeArrowheads="1"/>
            </p:cNvSpPr>
            <p:nvPr/>
          </p:nvSpPr>
          <p:spPr bwMode="auto">
            <a:xfrm>
              <a:off x="656" y="4032"/>
              <a:ext cx="256" cy="2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sz="2000" b="1">
                  <a:solidFill>
                    <a:srgbClr val="3333FF"/>
                  </a:solidFill>
                  <a:sym typeface="Symbol" charset="2"/>
                </a:rPr>
                <a:t></a:t>
              </a:r>
              <a:r>
                <a:rPr lang="en-US" altLang="zh-CN" sz="2000" b="1" baseline="-25000">
                  <a:solidFill>
                    <a:srgbClr val="3333FF"/>
                  </a:solidFill>
                  <a:sym typeface="Symbol" charset="2"/>
                </a:rPr>
                <a:t>0</a:t>
              </a:r>
              <a:endParaRPr lang="en-US" altLang="zh-CN" sz="2000"/>
            </a:p>
          </p:txBody>
        </p:sp>
      </p:grpSp>
      <p:grpSp>
        <p:nvGrpSpPr>
          <p:cNvPr id="33" name="Group 52"/>
          <p:cNvGrpSpPr>
            <a:grpSpLocks/>
          </p:cNvGrpSpPr>
          <p:nvPr/>
        </p:nvGrpSpPr>
        <p:grpSpPr bwMode="auto">
          <a:xfrm>
            <a:off x="4404021" y="471500"/>
            <a:ext cx="4724400" cy="2362200"/>
            <a:chOff x="2784" y="144"/>
            <a:chExt cx="2976" cy="1488"/>
          </a:xfrm>
        </p:grpSpPr>
        <p:grpSp>
          <p:nvGrpSpPr>
            <p:cNvPr id="34" name="Group 53"/>
            <p:cNvGrpSpPr>
              <a:grpSpLocks/>
            </p:cNvGrpSpPr>
            <p:nvPr/>
          </p:nvGrpSpPr>
          <p:grpSpPr bwMode="auto">
            <a:xfrm>
              <a:off x="4032" y="480"/>
              <a:ext cx="192" cy="1104"/>
              <a:chOff x="4032" y="1632"/>
              <a:chExt cx="192" cy="1104"/>
            </a:xfrm>
          </p:grpSpPr>
          <p:sp>
            <p:nvSpPr>
              <p:cNvPr id="48" name="Line 54"/>
              <p:cNvSpPr>
                <a:spLocks noChangeShapeType="1"/>
              </p:cNvSpPr>
              <p:nvPr/>
            </p:nvSpPr>
            <p:spPr bwMode="auto">
              <a:xfrm>
                <a:off x="4032" y="1632"/>
                <a:ext cx="0" cy="432"/>
              </a:xfrm>
              <a:prstGeom prst="line">
                <a:avLst/>
              </a:prstGeom>
              <a:noFill/>
              <a:ln w="19050">
                <a:solidFill>
                  <a:srgbClr val="004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49" name="Line 55"/>
              <p:cNvSpPr>
                <a:spLocks noChangeShapeType="1"/>
              </p:cNvSpPr>
              <p:nvPr/>
            </p:nvSpPr>
            <p:spPr bwMode="auto">
              <a:xfrm>
                <a:off x="4128" y="1632"/>
                <a:ext cx="0" cy="432"/>
              </a:xfrm>
              <a:prstGeom prst="line">
                <a:avLst/>
              </a:prstGeom>
              <a:noFill/>
              <a:ln w="19050">
                <a:solidFill>
                  <a:srgbClr val="004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50" name="Line 56"/>
              <p:cNvSpPr>
                <a:spLocks noChangeShapeType="1"/>
              </p:cNvSpPr>
              <p:nvPr/>
            </p:nvSpPr>
            <p:spPr bwMode="auto">
              <a:xfrm>
                <a:off x="4224" y="1632"/>
                <a:ext cx="0" cy="432"/>
              </a:xfrm>
              <a:prstGeom prst="line">
                <a:avLst/>
              </a:prstGeom>
              <a:noFill/>
              <a:ln w="19050">
                <a:solidFill>
                  <a:srgbClr val="004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51" name="Line 57"/>
              <p:cNvSpPr>
                <a:spLocks noChangeShapeType="1"/>
              </p:cNvSpPr>
              <p:nvPr/>
            </p:nvSpPr>
            <p:spPr bwMode="auto">
              <a:xfrm>
                <a:off x="4032" y="2304"/>
                <a:ext cx="0" cy="432"/>
              </a:xfrm>
              <a:prstGeom prst="line">
                <a:avLst/>
              </a:prstGeom>
              <a:noFill/>
              <a:ln w="19050">
                <a:solidFill>
                  <a:srgbClr val="004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52" name="Line 58"/>
              <p:cNvSpPr>
                <a:spLocks noChangeShapeType="1"/>
              </p:cNvSpPr>
              <p:nvPr/>
            </p:nvSpPr>
            <p:spPr bwMode="auto">
              <a:xfrm>
                <a:off x="4128" y="2304"/>
                <a:ext cx="0" cy="432"/>
              </a:xfrm>
              <a:prstGeom prst="line">
                <a:avLst/>
              </a:prstGeom>
              <a:noFill/>
              <a:ln w="19050">
                <a:solidFill>
                  <a:srgbClr val="004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53" name="Line 59"/>
              <p:cNvSpPr>
                <a:spLocks noChangeShapeType="1"/>
              </p:cNvSpPr>
              <p:nvPr/>
            </p:nvSpPr>
            <p:spPr bwMode="auto">
              <a:xfrm>
                <a:off x="4224" y="2304"/>
                <a:ext cx="0" cy="432"/>
              </a:xfrm>
              <a:prstGeom prst="line">
                <a:avLst/>
              </a:prstGeom>
              <a:noFill/>
              <a:ln w="19050">
                <a:solidFill>
                  <a:srgbClr val="004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latin typeface="SimHei" charset="-122"/>
                  <a:ea typeface="SimHei" charset="-122"/>
                  <a:cs typeface="SimHei" charset="-122"/>
                </a:endParaRPr>
              </a:p>
            </p:txBody>
          </p:sp>
        </p:grpSp>
        <p:sp>
          <p:nvSpPr>
            <p:cNvPr id="35" name="AutoShape 60"/>
            <p:cNvSpPr>
              <a:spLocks noChangeArrowheads="1"/>
            </p:cNvSpPr>
            <p:nvPr/>
          </p:nvSpPr>
          <p:spPr bwMode="auto">
            <a:xfrm>
              <a:off x="4080" y="912"/>
              <a:ext cx="144" cy="14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36" name="Line 61"/>
            <p:cNvSpPr>
              <a:spLocks noChangeShapeType="1"/>
            </p:cNvSpPr>
            <p:nvPr/>
          </p:nvSpPr>
          <p:spPr bwMode="auto">
            <a:xfrm>
              <a:off x="4272" y="1008"/>
              <a:ext cx="1104"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37" name="Line 62"/>
            <p:cNvSpPr>
              <a:spLocks noChangeShapeType="1"/>
            </p:cNvSpPr>
            <p:nvPr/>
          </p:nvSpPr>
          <p:spPr bwMode="auto">
            <a:xfrm>
              <a:off x="3360" y="480"/>
              <a:ext cx="768" cy="528"/>
            </a:xfrm>
            <a:prstGeom prst="line">
              <a:avLst/>
            </a:prstGeom>
            <a:noFill/>
            <a:ln w="3810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38" name="Line 63"/>
            <p:cNvSpPr>
              <a:spLocks noChangeShapeType="1"/>
            </p:cNvSpPr>
            <p:nvPr/>
          </p:nvSpPr>
          <p:spPr bwMode="auto">
            <a:xfrm>
              <a:off x="4176" y="1056"/>
              <a:ext cx="672" cy="480"/>
            </a:xfrm>
            <a:prstGeom prst="line">
              <a:avLst/>
            </a:prstGeom>
            <a:noFill/>
            <a:ln w="38100">
              <a:solidFill>
                <a:srgbClr val="66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latin typeface="SimHei" charset="-122"/>
                <a:ea typeface="SimHei" charset="-122"/>
                <a:cs typeface="SimHei" charset="-122"/>
              </a:endParaRPr>
            </a:p>
          </p:txBody>
        </p:sp>
        <p:sp>
          <p:nvSpPr>
            <p:cNvPr id="39" name="AutoShape 64"/>
            <p:cNvSpPr>
              <a:spLocks/>
            </p:cNvSpPr>
            <p:nvPr/>
          </p:nvSpPr>
          <p:spPr bwMode="auto">
            <a:xfrm>
              <a:off x="5376" y="768"/>
              <a:ext cx="48" cy="432"/>
            </a:xfrm>
            <a:prstGeom prst="rightBracket">
              <a:avLst>
                <a:gd name="adj" fmla="val 75000"/>
              </a:avLst>
            </a:prstGeom>
            <a:noFill/>
            <a:ln w="5715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endParaRPr lang="zh-CN" altLang="en-US">
                <a:latin typeface="SimHei" charset="-122"/>
                <a:ea typeface="SimHei" charset="-122"/>
                <a:cs typeface="SimHei" charset="-122"/>
              </a:endParaRPr>
            </a:p>
          </p:txBody>
        </p:sp>
        <p:sp>
          <p:nvSpPr>
            <p:cNvPr id="40" name="AutoShape 65"/>
            <p:cNvSpPr>
              <a:spLocks noChangeArrowheads="1"/>
            </p:cNvSpPr>
            <p:nvPr/>
          </p:nvSpPr>
          <p:spPr bwMode="auto">
            <a:xfrm>
              <a:off x="4128" y="960"/>
              <a:ext cx="48" cy="48"/>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endParaRPr lang="zh-CN" altLang="en-US">
                <a:latin typeface="SimHei" charset="-122"/>
                <a:ea typeface="SimHei" charset="-122"/>
                <a:cs typeface="SimHei" charset="-122"/>
              </a:endParaRPr>
            </a:p>
          </p:txBody>
        </p:sp>
        <p:sp>
          <p:nvSpPr>
            <p:cNvPr id="41" name="Text Box 66"/>
            <p:cNvSpPr txBox="1">
              <a:spLocks noChangeArrowheads="1"/>
            </p:cNvSpPr>
            <p:nvPr/>
          </p:nvSpPr>
          <p:spPr bwMode="auto">
            <a:xfrm>
              <a:off x="3792" y="144"/>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spcBef>
                  <a:spcPct val="50000"/>
                </a:spcBef>
              </a:pPr>
              <a:r>
                <a:rPr lang="zh-CN" altLang="en-US" b="1">
                  <a:solidFill>
                    <a:srgbClr val="004C00"/>
                  </a:solidFill>
                  <a:latin typeface="SimHei" charset="-122"/>
                  <a:ea typeface="SimHei" charset="-122"/>
                  <a:cs typeface="SimHei" charset="-122"/>
                </a:rPr>
                <a:t>准直系统</a:t>
              </a:r>
            </a:p>
          </p:txBody>
        </p:sp>
        <p:sp>
          <p:nvSpPr>
            <p:cNvPr id="42" name="Text Box 67"/>
            <p:cNvSpPr txBox="1">
              <a:spLocks noChangeArrowheads="1"/>
            </p:cNvSpPr>
            <p:nvPr/>
          </p:nvSpPr>
          <p:spPr bwMode="auto">
            <a:xfrm>
              <a:off x="2784" y="192"/>
              <a:ext cx="105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spcBef>
                  <a:spcPct val="50000"/>
                </a:spcBef>
              </a:pPr>
              <a:r>
                <a:rPr lang="zh-CN" altLang="en-US" b="1" dirty="0">
                  <a:solidFill>
                    <a:srgbClr val="660066"/>
                  </a:solidFill>
                  <a:latin typeface="SimHei" charset="-122"/>
                  <a:ea typeface="SimHei" charset="-122"/>
                  <a:cs typeface="SimHei" charset="-122"/>
                </a:rPr>
                <a:t>入射光</a:t>
              </a:r>
              <a:r>
                <a:rPr lang="zh-CN" altLang="en-US" sz="3200" b="1" i="1" dirty="0">
                  <a:solidFill>
                    <a:srgbClr val="660066"/>
                  </a:solidFill>
                  <a:latin typeface="SimHei" charset="-122"/>
                  <a:ea typeface="SimHei" charset="-122"/>
                  <a:cs typeface="SimHei" charset="-122"/>
                  <a:sym typeface="Symbol" charset="2"/>
                </a:rPr>
                <a:t></a:t>
              </a:r>
              <a:r>
                <a:rPr lang="en-US" altLang="zh-CN" sz="3200" b="1" baseline="-25000" dirty="0">
                  <a:solidFill>
                    <a:srgbClr val="660066"/>
                  </a:solidFill>
                  <a:latin typeface="SimHei" charset="-122"/>
                  <a:ea typeface="SimHei" charset="-122"/>
                  <a:cs typeface="SimHei" charset="-122"/>
                </a:rPr>
                <a:t>0 </a:t>
              </a:r>
            </a:p>
          </p:txBody>
        </p:sp>
        <p:sp>
          <p:nvSpPr>
            <p:cNvPr id="43" name="Text Box 68"/>
            <p:cNvSpPr txBox="1">
              <a:spLocks noChangeArrowheads="1"/>
            </p:cNvSpPr>
            <p:nvPr/>
          </p:nvSpPr>
          <p:spPr bwMode="auto">
            <a:xfrm>
              <a:off x="4416" y="595"/>
              <a:ext cx="100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spcBef>
                  <a:spcPct val="50000"/>
                </a:spcBef>
              </a:pPr>
              <a:r>
                <a:rPr lang="zh-CN" altLang="en-US" b="1">
                  <a:solidFill>
                    <a:srgbClr val="FF0066"/>
                  </a:solidFill>
                  <a:latin typeface="SimHei" charset="-122"/>
                  <a:ea typeface="SimHei" charset="-122"/>
                  <a:cs typeface="SimHei" charset="-122"/>
                </a:rPr>
                <a:t>散射光</a:t>
              </a:r>
              <a:r>
                <a:rPr lang="zh-CN" altLang="en-US" sz="3200" b="1" i="1">
                  <a:solidFill>
                    <a:srgbClr val="FF0066"/>
                  </a:solidFill>
                  <a:latin typeface="SimHei" charset="-122"/>
                  <a:ea typeface="SimHei" charset="-122"/>
                  <a:cs typeface="SimHei" charset="-122"/>
                  <a:sym typeface="Symbol" charset="2"/>
                </a:rPr>
                <a:t></a:t>
              </a:r>
            </a:p>
          </p:txBody>
        </p:sp>
        <p:sp>
          <p:nvSpPr>
            <p:cNvPr id="44" name="Text Box 69"/>
            <p:cNvSpPr txBox="1">
              <a:spLocks noChangeArrowheads="1"/>
            </p:cNvSpPr>
            <p:nvPr/>
          </p:nvSpPr>
          <p:spPr bwMode="auto">
            <a:xfrm>
              <a:off x="5411" y="912"/>
              <a:ext cx="349"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spcBef>
                  <a:spcPct val="50000"/>
                </a:spcBef>
              </a:pPr>
              <a:r>
                <a:rPr lang="zh-CN" altLang="en-US" b="1">
                  <a:solidFill>
                    <a:srgbClr val="000099"/>
                  </a:solidFill>
                  <a:latin typeface="SimHei" charset="-122"/>
                  <a:ea typeface="SimHei" charset="-122"/>
                  <a:cs typeface="SimHei" charset="-122"/>
                </a:rPr>
                <a:t>探测器</a:t>
              </a:r>
              <a:endParaRPr lang="zh-CN" altLang="en-US">
                <a:solidFill>
                  <a:srgbClr val="000099"/>
                </a:solidFill>
                <a:latin typeface="SimHei" charset="-122"/>
                <a:ea typeface="SimHei" charset="-122"/>
                <a:cs typeface="SimHei" charset="-122"/>
              </a:endParaRPr>
            </a:p>
          </p:txBody>
        </p:sp>
        <p:sp>
          <p:nvSpPr>
            <p:cNvPr id="45" name="Text Box 70"/>
            <p:cNvSpPr txBox="1">
              <a:spLocks noChangeArrowheads="1"/>
            </p:cNvSpPr>
            <p:nvPr/>
          </p:nvSpPr>
          <p:spPr bwMode="auto">
            <a:xfrm>
              <a:off x="3312" y="864"/>
              <a:ext cx="72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nSpc>
                  <a:spcPct val="50000"/>
                </a:lnSpc>
                <a:spcBef>
                  <a:spcPct val="50000"/>
                </a:spcBef>
              </a:pPr>
              <a:r>
                <a:rPr lang="zh-CN" altLang="en-US" b="1">
                  <a:latin typeface="SimHei" charset="-122"/>
                  <a:ea typeface="SimHei" charset="-122"/>
                  <a:cs typeface="SimHei" charset="-122"/>
                </a:rPr>
                <a:t>石墨</a:t>
              </a:r>
            </a:p>
            <a:p>
              <a:pPr>
                <a:lnSpc>
                  <a:spcPct val="50000"/>
                </a:lnSpc>
                <a:spcBef>
                  <a:spcPct val="50000"/>
                </a:spcBef>
              </a:pPr>
              <a:r>
                <a:rPr lang="zh-CN" altLang="en-US" b="1">
                  <a:latin typeface="SimHei" charset="-122"/>
                  <a:ea typeface="SimHei" charset="-122"/>
                  <a:cs typeface="SimHei" charset="-122"/>
                </a:rPr>
                <a:t>散射体</a:t>
              </a:r>
              <a:endParaRPr lang="zh-CN" altLang="en-US">
                <a:latin typeface="SimHei" charset="-122"/>
                <a:ea typeface="SimHei" charset="-122"/>
                <a:cs typeface="SimHei" charset="-122"/>
              </a:endParaRPr>
            </a:p>
          </p:txBody>
        </p:sp>
        <p:sp>
          <p:nvSpPr>
            <p:cNvPr id="46" name="Text Box 71"/>
            <p:cNvSpPr txBox="1">
              <a:spLocks noChangeArrowheads="1"/>
            </p:cNvSpPr>
            <p:nvPr/>
          </p:nvSpPr>
          <p:spPr bwMode="auto">
            <a:xfrm>
              <a:off x="4656" y="1056"/>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spcBef>
                  <a:spcPct val="50000"/>
                </a:spcBef>
              </a:pPr>
              <a:r>
                <a:rPr lang="en-US" altLang="zh-CN" sz="2800" b="1">
                  <a:latin typeface="SimHei" charset="-122"/>
                  <a:ea typeface="SimHei" charset="-122"/>
                  <a:cs typeface="SimHei" charset="-122"/>
                  <a:sym typeface="Symbol" charset="2"/>
                </a:rPr>
                <a:t></a:t>
              </a:r>
              <a:endParaRPr lang="en-US" altLang="zh-CN">
                <a:latin typeface="SimHei" charset="-122"/>
                <a:ea typeface="SimHei" charset="-122"/>
                <a:cs typeface="SimHei" charset="-122"/>
              </a:endParaRPr>
            </a:p>
          </p:txBody>
        </p:sp>
        <p:sp>
          <p:nvSpPr>
            <p:cNvPr id="47" name="Arc 72"/>
            <p:cNvSpPr>
              <a:spLocks/>
            </p:cNvSpPr>
            <p:nvPr/>
          </p:nvSpPr>
          <p:spPr bwMode="auto">
            <a:xfrm>
              <a:off x="4368" y="1008"/>
              <a:ext cx="288" cy="289"/>
            </a:xfrm>
            <a:custGeom>
              <a:avLst/>
              <a:gdLst>
                <a:gd name="T0" fmla="*/ 0 w 21600"/>
                <a:gd name="T1" fmla="*/ 0 h 20125"/>
                <a:gd name="T2" fmla="*/ 0 w 21600"/>
                <a:gd name="T3" fmla="*/ 0 h 20125"/>
                <a:gd name="T4" fmla="*/ 0 w 21600"/>
                <a:gd name="T5" fmla="*/ 0 h 20125"/>
                <a:gd name="T6" fmla="*/ 0 60000 65536"/>
                <a:gd name="T7" fmla="*/ 0 60000 65536"/>
                <a:gd name="T8" fmla="*/ 0 60000 65536"/>
              </a:gdLst>
              <a:ahLst/>
              <a:cxnLst>
                <a:cxn ang="T6">
                  <a:pos x="T0" y="T1"/>
                </a:cxn>
                <a:cxn ang="T7">
                  <a:pos x="T2" y="T3"/>
                </a:cxn>
                <a:cxn ang="T8">
                  <a:pos x="T4" y="T5"/>
                </a:cxn>
              </a:cxnLst>
              <a:rect l="0" t="0" r="r" b="b"/>
              <a:pathLst>
                <a:path w="21600" h="20125" fill="none" extrusionOk="0">
                  <a:moveTo>
                    <a:pt x="21567" y="0"/>
                  </a:moveTo>
                  <a:cubicBezTo>
                    <a:pt x="21589" y="392"/>
                    <a:pt x="21600" y="786"/>
                    <a:pt x="21600" y="1180"/>
                  </a:cubicBezTo>
                  <a:cubicBezTo>
                    <a:pt x="21600" y="9071"/>
                    <a:pt x="17296" y="16334"/>
                    <a:pt x="10375" y="20125"/>
                  </a:cubicBezTo>
                </a:path>
                <a:path w="21600" h="20125" stroke="0" extrusionOk="0">
                  <a:moveTo>
                    <a:pt x="21567" y="0"/>
                  </a:moveTo>
                  <a:cubicBezTo>
                    <a:pt x="21589" y="392"/>
                    <a:pt x="21600" y="786"/>
                    <a:pt x="21600" y="1180"/>
                  </a:cubicBezTo>
                  <a:cubicBezTo>
                    <a:pt x="21600" y="9071"/>
                    <a:pt x="17296" y="16334"/>
                    <a:pt x="10375" y="20125"/>
                  </a:cubicBezTo>
                  <a:lnTo>
                    <a:pt x="0" y="1180"/>
                  </a:lnTo>
                  <a:lnTo>
                    <a:pt x="21567"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charset="-122"/>
                <a:ea typeface="SimHei" charset="-122"/>
                <a:cs typeface="SimHei" charset="-122"/>
              </a:endParaRPr>
            </a:p>
          </p:txBody>
        </p:sp>
      </p:grpSp>
      <mc:AlternateContent xmlns:mc="http://schemas.openxmlformats.org/markup-compatibility/2006" xmlns:a14="http://schemas.microsoft.com/office/drawing/2010/main">
        <mc:Choice Requires="a14">
          <p:sp>
            <p:nvSpPr>
              <p:cNvPr id="54" name="文本框 53"/>
              <p:cNvSpPr txBox="1"/>
              <p:nvPr/>
            </p:nvSpPr>
            <p:spPr>
              <a:xfrm>
                <a:off x="3380529" y="3007547"/>
                <a:ext cx="7560531" cy="954107"/>
              </a:xfrm>
              <a:prstGeom prst="rect">
                <a:avLst/>
              </a:prstGeom>
              <a:noFill/>
            </p:spPr>
            <p:txBody>
              <a:bodyPr wrap="none" rtlCol="0">
                <a:spAutoFit/>
              </a:bodyPr>
              <a:lstStyle/>
              <a:p>
                <a:r>
                  <a:rPr lang="en-US" altLang="zh-CN" sz="2800" b="1" dirty="0">
                    <a:latin typeface="SimHei" charset="-122"/>
                    <a:ea typeface="SimHei" charset="-122"/>
                    <a:cs typeface="SimHei" charset="-122"/>
                  </a:rPr>
                  <a:t>(1)</a:t>
                </a:r>
                <a:r>
                  <a:rPr lang="zh-CN" altLang="en-US" sz="2800" b="1" dirty="0">
                    <a:latin typeface="SimHei" charset="-122"/>
                    <a:ea typeface="SimHei" charset="-122"/>
                    <a:cs typeface="SimHei" charset="-122"/>
                  </a:rPr>
                  <a:t>散射的射线中有与入射波长</a:t>
                </a:r>
                <a14:m>
                  <m:oMath xmlns:m="http://schemas.openxmlformats.org/officeDocument/2006/math">
                    <m:sSub>
                      <m:sSubPr>
                        <m:ctrlPr>
                          <a:rPr lang="en-US" altLang="zh-CN" sz="2800" b="1" i="1" smtClean="0">
                            <a:latin typeface="Cambria Math" panose="02040503050406030204" pitchFamily="18" charset="0"/>
                            <a:ea typeface="SimHei" charset="-122"/>
                            <a:cs typeface="SimHei" charset="-122"/>
                          </a:rPr>
                        </m:ctrlPr>
                      </m:sSubPr>
                      <m:e>
                        <m:r>
                          <a:rPr lang="en-US" altLang="zh-CN" sz="2800" b="1" i="1" smtClean="0">
                            <a:latin typeface="Cambria Math" charset="0"/>
                            <a:ea typeface="Cambria Math" charset="0"/>
                            <a:cs typeface="Cambria Math" charset="0"/>
                          </a:rPr>
                          <m:t>𝝀</m:t>
                        </m:r>
                      </m:e>
                      <m:sub>
                        <m:r>
                          <a:rPr lang="en-US" altLang="zh-CN" sz="2800" b="1" i="1" smtClean="0">
                            <a:latin typeface="Cambria Math" charset="0"/>
                            <a:ea typeface="SimHei" charset="-122"/>
                            <a:cs typeface="SimHei" charset="-122"/>
                          </a:rPr>
                          <m:t>𝟎</m:t>
                        </m:r>
                      </m:sub>
                    </m:sSub>
                  </m:oMath>
                </a14:m>
                <a:r>
                  <a:rPr lang="zh-CN" altLang="en-US" sz="2800" b="1" dirty="0">
                    <a:latin typeface="SimHei" charset="-122"/>
                    <a:ea typeface="SimHei" charset="-122"/>
                    <a:cs typeface="SimHei" charset="-122"/>
                  </a:rPr>
                  <a:t>相同的射线，</a:t>
                </a:r>
                <a:endParaRPr lang="en-US" altLang="zh-CN" sz="2800" b="1" dirty="0">
                  <a:latin typeface="SimHei" charset="-122"/>
                  <a:ea typeface="SimHei" charset="-122"/>
                  <a:cs typeface="SimHei" charset="-122"/>
                </a:endParaRPr>
              </a:p>
              <a:p>
                <a:r>
                  <a:rPr lang="zh-CN" altLang="en-US" sz="2800" b="1" dirty="0">
                    <a:latin typeface="SimHei" charset="-122"/>
                    <a:ea typeface="SimHei" charset="-122"/>
                    <a:cs typeface="SimHei" charset="-122"/>
                  </a:rPr>
                  <a:t>   也有波长</a:t>
                </a:r>
                <a14:m>
                  <m:oMath xmlns:m="http://schemas.openxmlformats.org/officeDocument/2006/math">
                    <m:r>
                      <a:rPr lang="zh-CN" altLang="en-US" sz="2800" b="1" i="1" smtClean="0">
                        <a:latin typeface="Cambria Math" charset="0"/>
                        <a:ea typeface="Cambria Math" charset="0"/>
                        <a:cs typeface="Cambria Math" charset="0"/>
                      </a:rPr>
                      <m:t>𝝀</m:t>
                    </m:r>
                    <m:r>
                      <a:rPr lang="en-US" altLang="zh-CN" sz="2800" b="1" i="1" smtClean="0">
                        <a:latin typeface="Cambria Math" charset="0"/>
                        <a:ea typeface="Cambria Math" charset="0"/>
                        <a:cs typeface="Cambria Math" charset="0"/>
                      </a:rPr>
                      <m:t>&gt;</m:t>
                    </m:r>
                    <m:sSub>
                      <m:sSubPr>
                        <m:ctrlPr>
                          <a:rPr lang="en-US" altLang="zh-CN" sz="2800" b="1" i="1">
                            <a:latin typeface="Cambria Math" panose="02040503050406030204" pitchFamily="18" charset="0"/>
                            <a:ea typeface="SimHei" charset="-122"/>
                            <a:cs typeface="SimHei" charset="-122"/>
                          </a:rPr>
                        </m:ctrlPr>
                      </m:sSubPr>
                      <m:e>
                        <m:r>
                          <a:rPr lang="en-US" altLang="zh-CN" sz="2800" b="1" i="1">
                            <a:latin typeface="Cambria Math" charset="0"/>
                            <a:ea typeface="Cambria Math" charset="0"/>
                            <a:cs typeface="Cambria Math" charset="0"/>
                          </a:rPr>
                          <m:t>𝝀</m:t>
                        </m:r>
                      </m:e>
                      <m:sub>
                        <m:r>
                          <a:rPr lang="en-US" altLang="zh-CN" sz="2800" b="1" i="1">
                            <a:latin typeface="Cambria Math" charset="0"/>
                            <a:ea typeface="SimHei" charset="-122"/>
                            <a:cs typeface="SimHei" charset="-122"/>
                          </a:rPr>
                          <m:t>𝟎</m:t>
                        </m:r>
                      </m:sub>
                    </m:sSub>
                  </m:oMath>
                </a14:m>
                <a:r>
                  <a:rPr lang="zh-CN" altLang="en-US" sz="2800" b="1" dirty="0">
                    <a:latin typeface="SimHei" charset="-122"/>
                    <a:ea typeface="SimHei" charset="-122"/>
                    <a:cs typeface="SimHei" charset="-122"/>
                  </a:rPr>
                  <a:t>的射线。</a:t>
                </a:r>
              </a:p>
            </p:txBody>
          </p:sp>
        </mc:Choice>
        <mc:Fallback xmlns="">
          <p:sp>
            <p:nvSpPr>
              <p:cNvPr id="54" name="文本框 53"/>
              <p:cNvSpPr txBox="1">
                <a:spLocks noRot="1" noChangeAspect="1" noMove="1" noResize="1" noEditPoints="1" noAdjustHandles="1" noChangeArrowheads="1" noChangeShapeType="1" noTextEdit="1"/>
              </p:cNvSpPr>
              <p:nvPr/>
            </p:nvSpPr>
            <p:spPr>
              <a:xfrm>
                <a:off x="3380529" y="3007547"/>
                <a:ext cx="7560531" cy="954107"/>
              </a:xfrm>
              <a:prstGeom prst="rect">
                <a:avLst/>
              </a:prstGeom>
              <a:blipFill rotWithShape="0">
                <a:blip r:embed="rId2"/>
                <a:stretch>
                  <a:fillRect l="-1694" t="-7643" r="-323" b="-152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377356" y="3963303"/>
                <a:ext cx="7276800" cy="954107"/>
              </a:xfrm>
              <a:prstGeom prst="rect">
                <a:avLst/>
              </a:prstGeom>
              <a:noFill/>
            </p:spPr>
            <p:txBody>
              <a:bodyPr wrap="none" rtlCol="0">
                <a:spAutoFit/>
              </a:bodyPr>
              <a:lstStyle/>
              <a:p>
                <a:r>
                  <a:rPr lang="en-US" altLang="zh-CN" sz="2800" b="1" dirty="0">
                    <a:latin typeface="SimHei" charset="-122"/>
                    <a:ea typeface="SimHei" charset="-122"/>
                    <a:cs typeface="SimHei" charset="-122"/>
                  </a:rPr>
                  <a:t>(2)</a:t>
                </a:r>
                <a:r>
                  <a:rPr lang="zh-CN" altLang="en-US" sz="2800" b="1" dirty="0">
                    <a:latin typeface="SimHei" charset="-122"/>
                    <a:ea typeface="SimHei" charset="-122"/>
                    <a:cs typeface="SimHei" charset="-122"/>
                  </a:rPr>
                  <a:t>散射线波长的改变量</a:t>
                </a:r>
                <a14:m>
                  <m:oMath xmlns:m="http://schemas.openxmlformats.org/officeDocument/2006/math">
                    <m:r>
                      <a:rPr lang="zh-CN" altLang="en-US" sz="2800" b="1" i="1" smtClean="0">
                        <a:latin typeface="Cambria Math" charset="0"/>
                        <a:ea typeface="Cambria Math" charset="0"/>
                        <a:cs typeface="Cambria Math" charset="0"/>
                      </a:rPr>
                      <m:t>∆</m:t>
                    </m:r>
                    <m:r>
                      <a:rPr lang="zh-CN" altLang="en-US" sz="2800" b="1" i="1" smtClean="0">
                        <a:latin typeface="Cambria Math" charset="0"/>
                        <a:ea typeface="Cambria Math" charset="0"/>
                        <a:cs typeface="Cambria Math" charset="0"/>
                      </a:rPr>
                      <m:t>𝝀</m:t>
                    </m:r>
                    <m:r>
                      <a:rPr lang="en-US" altLang="zh-CN" sz="2800" b="1" i="1" smtClean="0">
                        <a:latin typeface="Cambria Math" charset="0"/>
                        <a:ea typeface="Cambria Math" charset="0"/>
                        <a:cs typeface="Cambria Math" charset="0"/>
                      </a:rPr>
                      <m:t>=</m:t>
                    </m:r>
                    <m:r>
                      <a:rPr lang="zh-CN" altLang="en-US" sz="2800" b="1" i="1">
                        <a:latin typeface="Cambria Math" charset="0"/>
                        <a:ea typeface="Cambria Math" charset="0"/>
                        <a:cs typeface="Cambria Math" charset="0"/>
                      </a:rPr>
                      <m:t>𝝀</m:t>
                    </m:r>
                    <m:r>
                      <a:rPr lang="en-US" altLang="zh-CN" sz="2800" b="1" i="1" smtClean="0">
                        <a:latin typeface="Cambria Math" charset="0"/>
                        <a:ea typeface="Cambria Math" charset="0"/>
                        <a:cs typeface="Cambria Math" charset="0"/>
                      </a:rPr>
                      <m:t>−</m:t>
                    </m:r>
                    <m:sSub>
                      <m:sSubPr>
                        <m:ctrlPr>
                          <a:rPr lang="en-US" altLang="zh-CN" sz="2800" b="1" i="1">
                            <a:latin typeface="Cambria Math" panose="02040503050406030204" pitchFamily="18" charset="0"/>
                            <a:ea typeface="SimHei" charset="-122"/>
                            <a:cs typeface="SimHei" charset="-122"/>
                          </a:rPr>
                        </m:ctrlPr>
                      </m:sSubPr>
                      <m:e>
                        <m:r>
                          <a:rPr lang="en-US" altLang="zh-CN" sz="2800" b="1" i="1">
                            <a:latin typeface="Cambria Math" charset="0"/>
                            <a:ea typeface="Cambria Math" charset="0"/>
                            <a:cs typeface="Cambria Math" charset="0"/>
                          </a:rPr>
                          <m:t>𝝀</m:t>
                        </m:r>
                      </m:e>
                      <m:sub>
                        <m:r>
                          <a:rPr lang="en-US" altLang="zh-CN" sz="2800" b="1" i="1">
                            <a:latin typeface="Cambria Math" charset="0"/>
                            <a:ea typeface="SimHei" charset="-122"/>
                            <a:cs typeface="SimHei" charset="-122"/>
                          </a:rPr>
                          <m:t>𝟎</m:t>
                        </m:r>
                      </m:sub>
                    </m:sSub>
                  </m:oMath>
                </a14:m>
                <a:r>
                  <a:rPr lang="zh-CN" altLang="en-US" sz="2800" b="1" dirty="0">
                    <a:latin typeface="SimHei" charset="-122"/>
                    <a:ea typeface="SimHei" charset="-122"/>
                    <a:cs typeface="SimHei" charset="-122"/>
                  </a:rPr>
                  <a:t>随散射角</a:t>
                </a:r>
                <a:endParaRPr lang="en-US" altLang="zh-CN" sz="2800" b="1" dirty="0">
                  <a:latin typeface="SimHei" charset="-122"/>
                  <a:ea typeface="SimHei" charset="-122"/>
                  <a:cs typeface="SimHei" charset="-122"/>
                </a:endParaRPr>
              </a:p>
              <a:p>
                <a:r>
                  <a:rPr lang="zh-CN" altLang="en-US" sz="2800" b="1" dirty="0">
                    <a:latin typeface="SimHei" charset="-122"/>
                    <a:ea typeface="SimHei" charset="-122"/>
                    <a:cs typeface="SimHei" charset="-122"/>
                  </a:rPr>
                  <a:t>   的增加而增加。</a:t>
                </a:r>
              </a:p>
            </p:txBody>
          </p:sp>
        </mc:Choice>
        <mc:Fallback xmlns="">
          <p:sp>
            <p:nvSpPr>
              <p:cNvPr id="55" name="文本框 54"/>
              <p:cNvSpPr txBox="1">
                <a:spLocks noRot="1" noChangeAspect="1" noMove="1" noResize="1" noEditPoints="1" noAdjustHandles="1" noChangeArrowheads="1" noChangeShapeType="1" noTextEdit="1"/>
              </p:cNvSpPr>
              <p:nvPr/>
            </p:nvSpPr>
            <p:spPr>
              <a:xfrm>
                <a:off x="3377356" y="3963303"/>
                <a:ext cx="7276800" cy="954107"/>
              </a:xfrm>
              <a:prstGeom prst="rect">
                <a:avLst/>
              </a:prstGeom>
              <a:blipFill rotWithShape="0">
                <a:blip r:embed="rId3"/>
                <a:stretch>
                  <a:fillRect l="-1675" t="-7643" r="-335" b="-16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377356" y="5413735"/>
                <a:ext cx="7601761" cy="523220"/>
              </a:xfrm>
              <a:prstGeom prst="rect">
                <a:avLst/>
              </a:prstGeom>
              <a:noFill/>
            </p:spPr>
            <p:txBody>
              <a:bodyPr wrap="none" rtlCol="0">
                <a:spAutoFit/>
              </a:bodyPr>
              <a:lstStyle/>
              <a:p>
                <a:r>
                  <a:rPr lang="en-US" altLang="zh-CN" sz="2800" b="1" dirty="0">
                    <a:latin typeface="SimHei" charset="-122"/>
                    <a:ea typeface="SimHei" charset="-122"/>
                    <a:cs typeface="SimHei" charset="-122"/>
                  </a:rPr>
                  <a:t>(3)</a:t>
                </a:r>
                <a:r>
                  <a:rPr lang="zh-CN" altLang="en-US" sz="2800" b="1" dirty="0">
                    <a:latin typeface="SimHei" charset="-122"/>
                    <a:ea typeface="SimHei" charset="-122"/>
                    <a:cs typeface="SimHei" charset="-122"/>
                  </a:rPr>
                  <a:t>在同一散射角下</a:t>
                </a:r>
                <a14:m>
                  <m:oMath xmlns:m="http://schemas.openxmlformats.org/officeDocument/2006/math">
                    <m:r>
                      <a:rPr lang="zh-CN" altLang="en-US" sz="2800" b="1" i="1">
                        <a:latin typeface="Cambria Math" charset="0"/>
                        <a:ea typeface="Cambria Math" charset="0"/>
                        <a:cs typeface="Cambria Math" charset="0"/>
                      </a:rPr>
                      <m:t>∆</m:t>
                    </m:r>
                    <m:r>
                      <a:rPr lang="zh-CN" altLang="en-US" sz="2800" b="1" i="1">
                        <a:latin typeface="Cambria Math" charset="0"/>
                        <a:ea typeface="Cambria Math" charset="0"/>
                        <a:cs typeface="Cambria Math" charset="0"/>
                      </a:rPr>
                      <m:t>𝝀</m:t>
                    </m:r>
                  </m:oMath>
                </a14:m>
                <a:r>
                  <a:rPr lang="zh-CN" altLang="en-US" sz="2800" b="1" dirty="0">
                    <a:latin typeface="SimHei" charset="-122"/>
                    <a:ea typeface="SimHei" charset="-122"/>
                    <a:cs typeface="SimHei" charset="-122"/>
                  </a:rPr>
                  <a:t>相同，与散射物质无关。</a:t>
                </a:r>
              </a:p>
            </p:txBody>
          </p:sp>
        </mc:Choice>
        <mc:Fallback xmlns="">
          <p:sp>
            <p:nvSpPr>
              <p:cNvPr id="56" name="文本框 55"/>
              <p:cNvSpPr txBox="1">
                <a:spLocks noRot="1" noChangeAspect="1" noMove="1" noResize="1" noEditPoints="1" noAdjustHandles="1" noChangeArrowheads="1" noChangeShapeType="1" noTextEdit="1"/>
              </p:cNvSpPr>
              <p:nvPr/>
            </p:nvSpPr>
            <p:spPr>
              <a:xfrm>
                <a:off x="3377356" y="5413735"/>
                <a:ext cx="7601761" cy="523220"/>
              </a:xfrm>
              <a:prstGeom prst="rect">
                <a:avLst/>
              </a:prstGeom>
              <a:blipFill rotWithShape="0">
                <a:blip r:embed="rId4"/>
                <a:stretch>
                  <a:fillRect l="-1604" t="-13953" r="-321"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880340" y="4946769"/>
                <a:ext cx="45695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0" i="1" smtClean="0">
                          <a:latin typeface="Cambria Math" charset="0"/>
                          <a:ea typeface="Cambria Math" charset="0"/>
                          <a:cs typeface="Cambria Math" charset="0"/>
                        </a:rPr>
                        <m:t>∆</m:t>
                      </m:r>
                      <m:r>
                        <a:rPr lang="zh-CN" altLang="en-US" sz="2800" b="0" i="1" smtClean="0">
                          <a:latin typeface="Cambria Math" charset="0"/>
                          <a:ea typeface="Cambria Math" charset="0"/>
                          <a:cs typeface="Cambria Math" charset="0"/>
                        </a:rPr>
                        <m:t>𝜆</m:t>
                      </m:r>
                      <m:r>
                        <a:rPr lang="en-US" altLang="zh-CN" sz="2800" b="0" i="1">
                          <a:latin typeface="Cambria Math" charset="0"/>
                          <a:ea typeface="Cambria Math" charset="0"/>
                          <a:cs typeface="Cambria Math" charset="0"/>
                        </a:rPr>
                        <m:t>=</m:t>
                      </m:r>
                      <m:r>
                        <a:rPr lang="zh-CN" altLang="en-US" sz="2800" b="0" i="1">
                          <a:latin typeface="Cambria Math" charset="0"/>
                          <a:ea typeface="Cambria Math" charset="0"/>
                          <a:cs typeface="Cambria Math" charset="0"/>
                        </a:rPr>
                        <m:t>𝜆</m:t>
                      </m:r>
                      <m:r>
                        <a:rPr lang="en-US" altLang="zh-CN" sz="2800" b="0" i="1">
                          <a:latin typeface="Cambria Math" charset="0"/>
                          <a:ea typeface="Cambria Math" charset="0"/>
                          <a:cs typeface="Cambria Math" charset="0"/>
                        </a:rPr>
                        <m:t>−</m:t>
                      </m:r>
                      <m:sSub>
                        <m:sSubPr>
                          <m:ctrlPr>
                            <a:rPr lang="en-US" altLang="zh-CN" sz="2800" i="1">
                              <a:latin typeface="Cambria Math" panose="02040503050406030204" pitchFamily="18" charset="0"/>
                              <a:ea typeface="SimHei" charset="-122"/>
                              <a:cs typeface="SimHei" charset="-122"/>
                            </a:rPr>
                          </m:ctrlPr>
                        </m:sSubPr>
                        <m:e>
                          <m:r>
                            <a:rPr lang="en-US" altLang="zh-CN" sz="2800" b="0" i="1">
                              <a:latin typeface="Cambria Math" charset="0"/>
                              <a:ea typeface="Cambria Math" charset="0"/>
                              <a:cs typeface="Cambria Math" charset="0"/>
                            </a:rPr>
                            <m:t>𝜆</m:t>
                          </m:r>
                        </m:e>
                        <m:sub>
                          <m:r>
                            <a:rPr lang="en-US" altLang="zh-CN" sz="2800" b="0" i="1">
                              <a:latin typeface="Cambria Math" charset="0"/>
                              <a:ea typeface="SimHei" charset="-122"/>
                              <a:cs typeface="SimHei" charset="-122"/>
                            </a:rPr>
                            <m:t>0</m:t>
                          </m:r>
                        </m:sub>
                      </m:sSub>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charset="0"/>
                              <a:ea typeface="Cambria Math" charset="0"/>
                              <a:cs typeface="Cambria Math" charset="0"/>
                            </a:rPr>
                            <m:t>𝜆</m:t>
                          </m:r>
                        </m:e>
                        <m:sub>
                          <m:r>
                            <a:rPr kumimoji="1" lang="en-US" altLang="zh-CN" sz="2800" b="0" i="1" smtClean="0">
                              <a:latin typeface="Cambria Math" charset="0"/>
                            </a:rPr>
                            <m:t>𝑐</m:t>
                          </m:r>
                        </m:sub>
                      </m:sSub>
                      <m:d>
                        <m:dPr>
                          <m:ctrlPr>
                            <a:rPr kumimoji="1" lang="mr-IN" altLang="zh-CN" sz="2800" b="0" i="1" smtClean="0">
                              <a:latin typeface="Cambria Math" panose="02040503050406030204" pitchFamily="18" charset="0"/>
                            </a:rPr>
                          </m:ctrlPr>
                        </m:dPr>
                        <m:e>
                          <m:r>
                            <a:rPr kumimoji="1" lang="en-US" altLang="zh-CN" sz="2800" b="0" i="1" smtClean="0">
                              <a:latin typeface="Cambria Math" charset="0"/>
                            </a:rPr>
                            <m:t>1−</m:t>
                          </m:r>
                          <m:func>
                            <m:funcPr>
                              <m:ctrlPr>
                                <a:rPr kumimoji="1" lang="en-US" altLang="zh-CN" sz="2800" b="0" i="1" smtClean="0">
                                  <a:latin typeface="Cambria Math" panose="02040503050406030204" pitchFamily="18" charset="0"/>
                                </a:rPr>
                              </m:ctrlPr>
                            </m:funcPr>
                            <m:fName>
                              <m:r>
                                <m:rPr>
                                  <m:sty m:val="p"/>
                                </m:rPr>
                                <a:rPr kumimoji="1" lang="en-US" altLang="zh-CN" sz="2800" b="0" i="0" smtClean="0">
                                  <a:latin typeface="Cambria Math" charset="0"/>
                                </a:rPr>
                                <m:t>cos</m:t>
                              </m:r>
                            </m:fName>
                            <m:e>
                              <m:r>
                                <a:rPr kumimoji="1" lang="en-US" altLang="zh-CN" sz="2800" b="0" i="1" smtClean="0">
                                  <a:latin typeface="Cambria Math" charset="0"/>
                                  <a:ea typeface="Cambria Math" charset="0"/>
                                  <a:cs typeface="Cambria Math" charset="0"/>
                                </a:rPr>
                                <m:t>𝜃</m:t>
                              </m:r>
                            </m:e>
                          </m:func>
                        </m:e>
                      </m:d>
                    </m:oMath>
                  </m:oMathPara>
                </a14:m>
                <a:endParaRPr kumimoji="1" lang="zh-CN" altLang="en-US" sz="2800" dirty="0"/>
              </a:p>
            </p:txBody>
          </p:sp>
        </mc:Choice>
        <mc:Fallback xmlns="">
          <p:sp>
            <p:nvSpPr>
              <p:cNvPr id="57" name="文本框 56"/>
              <p:cNvSpPr txBox="1">
                <a:spLocks noRot="1" noChangeAspect="1" noMove="1" noResize="1" noEditPoints="1" noAdjustHandles="1" noChangeArrowheads="1" noChangeShapeType="1" noTextEdit="1"/>
              </p:cNvSpPr>
              <p:nvPr/>
            </p:nvSpPr>
            <p:spPr>
              <a:xfrm>
                <a:off x="3880340" y="4946769"/>
                <a:ext cx="4569584" cy="43088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8612264" y="4925353"/>
                <a:ext cx="2596737" cy="4523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r>
                            <a:rPr kumimoji="1" lang="en-US" altLang="zh-CN" sz="2800" b="0" i="1" smtClean="0">
                              <a:latin typeface="Cambria Math" charset="0"/>
                              <a:ea typeface="Cambria Math" charset="0"/>
                              <a:cs typeface="Cambria Math" charset="0"/>
                            </a:rPr>
                            <m:t>𝜆</m:t>
                          </m:r>
                        </m:e>
                        <m:sub>
                          <m:r>
                            <a:rPr kumimoji="1" lang="en-US" altLang="zh-CN" sz="2800" b="0" i="1" smtClean="0">
                              <a:latin typeface="Cambria Math" charset="0"/>
                            </a:rPr>
                            <m:t>𝑐</m:t>
                          </m:r>
                        </m:sub>
                      </m:sSub>
                      <m:r>
                        <a:rPr kumimoji="1" lang="en-US" altLang="zh-CN" sz="2800" b="0" i="1" smtClean="0">
                          <a:latin typeface="Cambria Math" charset="0"/>
                        </a:rPr>
                        <m:t>=0.024263</m:t>
                      </m:r>
                      <m:r>
                        <a:rPr lang="en-US" altLang="zh-CN" sz="2800" b="1" i="1">
                          <a:latin typeface="Cambria Math" charset="0"/>
                          <a:ea typeface="Cambria Math" charset="0"/>
                          <a:cs typeface="Cambria Math" charset="0"/>
                        </a:rPr>
                        <m:t>Å</m:t>
                      </m:r>
                    </m:oMath>
                  </m:oMathPara>
                </a14:m>
                <a:endParaRPr kumimoji="1" lang="zh-CN" altLang="en-US" sz="28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8612264" y="4925353"/>
                <a:ext cx="2596737" cy="452303"/>
              </a:xfrm>
              <a:prstGeom prst="rect">
                <a:avLst/>
              </a:prstGeom>
              <a:blipFill rotWithShape="0">
                <a:blip r:embed="rId6"/>
                <a:stretch>
                  <a:fillRect/>
                </a:stretch>
              </a:blipFill>
            </p:spPr>
            <p:txBody>
              <a:bodyPr/>
              <a:lstStyle/>
              <a:p>
                <a:r>
                  <a:rPr lang="zh-CN" altLang="en-US">
                    <a:noFill/>
                  </a:rPr>
                  <a:t> </a:t>
                </a:r>
              </a:p>
            </p:txBody>
          </p:sp>
        </mc:Fallback>
      </mc:AlternateContent>
      <p:sp>
        <p:nvSpPr>
          <p:cNvPr id="59" name="文本框 58"/>
          <p:cNvSpPr txBox="1"/>
          <p:nvPr/>
        </p:nvSpPr>
        <p:spPr>
          <a:xfrm>
            <a:off x="3377355" y="5962557"/>
            <a:ext cx="6827510" cy="523220"/>
          </a:xfrm>
          <a:prstGeom prst="rect">
            <a:avLst/>
          </a:prstGeom>
          <a:noFill/>
        </p:spPr>
        <p:txBody>
          <a:bodyPr wrap="none" rtlCol="0">
            <a:spAutoFit/>
          </a:bodyPr>
          <a:lstStyle/>
          <a:p>
            <a:r>
              <a:rPr lang="en-US" altLang="zh-CN" sz="2800" b="1" dirty="0">
                <a:latin typeface="SimHei" charset="-122"/>
                <a:ea typeface="SimHei" charset="-122"/>
                <a:cs typeface="SimHei" charset="-122"/>
              </a:rPr>
              <a:t>(4)</a:t>
            </a:r>
            <a:r>
              <a:rPr lang="zh-CN" altLang="en-US" sz="2800" b="1" dirty="0">
                <a:latin typeface="SimHei" charset="-122"/>
                <a:ea typeface="SimHei" charset="-122"/>
                <a:cs typeface="SimHei" charset="-122"/>
              </a:rPr>
              <a:t>原子量较小的物质，康普顿散射较强。</a:t>
            </a:r>
          </a:p>
        </p:txBody>
      </p:sp>
    </p:spTree>
    <p:extLst>
      <p:ext uri="{BB962C8B-B14F-4D97-AF65-F5344CB8AC3E}">
        <p14:creationId xmlns:p14="http://schemas.microsoft.com/office/powerpoint/2010/main" val="22502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lef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wipe(left)">
                                      <p:cBhvr>
                                        <p:cTn id="41" dur="500"/>
                                        <p:tgtEl>
                                          <p:spTgt spid="5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left)">
                                      <p:cBhvr>
                                        <p:cTn id="51" dur="500"/>
                                        <p:tgtEl>
                                          <p:spTgt spid="5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left)">
                                      <p:cBhvr>
                                        <p:cTn id="5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4" grpId="0"/>
      <p:bldP spid="55" grpId="0"/>
      <p:bldP spid="56" grpId="0"/>
      <p:bldP spid="57" grpId="0"/>
      <p:bldP spid="58" grpId="0"/>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4903907"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二 康普顿效应的理论解释</a:t>
            </a:r>
          </a:p>
        </p:txBody>
      </p:sp>
      <p:sp>
        <p:nvSpPr>
          <p:cNvPr id="3" name="文本框 2"/>
          <p:cNvSpPr txBox="1"/>
          <p:nvPr/>
        </p:nvSpPr>
        <p:spPr>
          <a:xfrm>
            <a:off x="468188" y="887457"/>
            <a:ext cx="4903907" cy="584775"/>
          </a:xfrm>
          <a:prstGeom prst="rect">
            <a:avLst/>
          </a:prstGeom>
          <a:noFill/>
        </p:spPr>
        <p:txBody>
          <a:bodyPr wrap="none" rtlCol="0">
            <a:spAutoFit/>
          </a:bodyPr>
          <a:lstStyle/>
          <a:p>
            <a:r>
              <a:rPr lang="en-US" altLang="zh-CN" sz="3200" b="1" dirty="0">
                <a:latin typeface="SimHei" charset="-122"/>
                <a:ea typeface="SimHei" charset="-122"/>
                <a:cs typeface="SimHei" charset="-122"/>
              </a:rPr>
              <a:t>1.</a:t>
            </a:r>
            <a:r>
              <a:rPr lang="zh-CN" altLang="en-US" sz="3200" b="1" dirty="0">
                <a:latin typeface="SimHei" charset="-122"/>
                <a:ea typeface="SimHei" charset="-122"/>
                <a:cs typeface="SimHei" charset="-122"/>
              </a:rPr>
              <a:t> 经典理论波动说的困难</a:t>
            </a:r>
          </a:p>
        </p:txBody>
      </p:sp>
      <p:sp>
        <p:nvSpPr>
          <p:cNvPr id="4" name="文本框 3"/>
          <p:cNvSpPr txBox="1"/>
          <p:nvPr/>
        </p:nvSpPr>
        <p:spPr>
          <a:xfrm>
            <a:off x="890220" y="1472232"/>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入射光频率</a:t>
            </a:r>
          </a:p>
        </p:txBody>
      </p:sp>
      <p:sp>
        <p:nvSpPr>
          <p:cNvPr id="5" name="文本框 4"/>
          <p:cNvSpPr txBox="1"/>
          <p:nvPr/>
        </p:nvSpPr>
        <p:spPr>
          <a:xfrm>
            <a:off x="3855134" y="1472232"/>
            <a:ext cx="3877985" cy="584775"/>
          </a:xfrm>
          <a:prstGeom prst="rect">
            <a:avLst/>
          </a:prstGeom>
          <a:noFill/>
        </p:spPr>
        <p:txBody>
          <a:bodyPr wrap="none" rtlCol="0">
            <a:spAutoFit/>
          </a:bodyPr>
          <a:lstStyle/>
          <a:p>
            <a:r>
              <a:rPr lang="zh-CN" altLang="en-US" sz="3200" b="1" dirty="0">
                <a:latin typeface="SimHei" charset="-122"/>
                <a:ea typeface="SimHei" charset="-122"/>
                <a:cs typeface="SimHei" charset="-122"/>
              </a:rPr>
              <a:t>粒子做受迫振动频率</a:t>
            </a:r>
          </a:p>
        </p:txBody>
      </p:sp>
      <p:sp>
        <p:nvSpPr>
          <p:cNvPr id="6" name="文本框 5"/>
          <p:cNvSpPr txBox="1"/>
          <p:nvPr/>
        </p:nvSpPr>
        <p:spPr>
          <a:xfrm>
            <a:off x="8461523" y="1472232"/>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散射光频率</a:t>
            </a:r>
          </a:p>
        </p:txBody>
      </p:sp>
      <p:sp>
        <p:nvSpPr>
          <p:cNvPr id="7" name="等于 6"/>
          <p:cNvSpPr/>
          <p:nvPr/>
        </p:nvSpPr>
        <p:spPr>
          <a:xfrm>
            <a:off x="3153307" y="1550570"/>
            <a:ext cx="675249" cy="506437"/>
          </a:xfrm>
          <a:prstGeom prst="mathEqual">
            <a:avLst>
              <a:gd name="adj1" fmla="val 15187"/>
              <a:gd name="adj2" fmla="val 1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等于 7"/>
          <p:cNvSpPr/>
          <p:nvPr/>
        </p:nvSpPr>
        <p:spPr>
          <a:xfrm>
            <a:off x="7789391" y="1550570"/>
            <a:ext cx="675249" cy="506437"/>
          </a:xfrm>
          <a:prstGeom prst="mathEqual">
            <a:avLst>
              <a:gd name="adj1" fmla="val 15187"/>
              <a:gd name="adj2" fmla="val 1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文本框 8"/>
          <p:cNvSpPr txBox="1"/>
          <p:nvPr/>
        </p:nvSpPr>
        <p:spPr>
          <a:xfrm>
            <a:off x="468188" y="2060131"/>
            <a:ext cx="3672800" cy="584775"/>
          </a:xfrm>
          <a:prstGeom prst="rect">
            <a:avLst/>
          </a:prstGeom>
          <a:noFill/>
        </p:spPr>
        <p:txBody>
          <a:bodyPr wrap="none" rtlCol="0">
            <a:spAutoFit/>
          </a:bodyPr>
          <a:lstStyle/>
          <a:p>
            <a:r>
              <a:rPr lang="en-US" altLang="zh-CN" sz="3200" b="1" dirty="0">
                <a:latin typeface="SimHei" charset="-122"/>
                <a:ea typeface="SimHei" charset="-122"/>
                <a:cs typeface="SimHei" charset="-122"/>
              </a:rPr>
              <a:t>2.</a:t>
            </a:r>
            <a:r>
              <a:rPr lang="zh-CN" altLang="en-US" sz="3200" b="1" dirty="0">
                <a:latin typeface="SimHei" charset="-122"/>
                <a:ea typeface="SimHei" charset="-122"/>
                <a:cs typeface="SimHei" charset="-122"/>
              </a:rPr>
              <a:t> 量子理论的成功</a:t>
            </a:r>
          </a:p>
        </p:txBody>
      </p:sp>
      <mc:AlternateContent xmlns:mc="http://schemas.openxmlformats.org/markup-compatibility/2006" xmlns:a14="http://schemas.microsoft.com/office/drawing/2010/main">
        <mc:Choice Requires="a14">
          <p:sp>
            <p:nvSpPr>
              <p:cNvPr id="10" name="文本框 9"/>
              <p:cNvSpPr txBox="1"/>
              <p:nvPr/>
            </p:nvSpPr>
            <p:spPr>
              <a:xfrm>
                <a:off x="890220" y="2641782"/>
                <a:ext cx="8087855" cy="584775"/>
              </a:xfrm>
              <a:prstGeom prst="rect">
                <a:avLst/>
              </a:prstGeom>
              <a:noFill/>
            </p:spPr>
            <p:txBody>
              <a:bodyPr wrap="none" rtlCol="0">
                <a:spAutoFit/>
              </a:bodyPr>
              <a:lstStyle/>
              <a:p>
                <a:r>
                  <a:rPr lang="zh-CN" altLang="en-US" sz="3200" b="1" dirty="0">
                    <a:latin typeface="SimHei" charset="-122"/>
                    <a:ea typeface="SimHei" charset="-122"/>
                    <a:cs typeface="SimHei" charset="-122"/>
                  </a:rPr>
                  <a:t>频率为</a:t>
                </a:r>
                <a14:m>
                  <m:oMath xmlns:m="http://schemas.openxmlformats.org/officeDocument/2006/math">
                    <m:r>
                      <a:rPr lang="zh-CN" altLang="en-US" sz="3200" b="1" i="1" smtClean="0">
                        <a:solidFill>
                          <a:srgbClr val="FF0000"/>
                        </a:solidFill>
                        <a:latin typeface="Cambria Math" charset="0"/>
                        <a:ea typeface="Cambria Math" charset="0"/>
                        <a:cs typeface="Cambria Math" charset="0"/>
                      </a:rPr>
                      <m:t>𝝂</m:t>
                    </m:r>
                  </m:oMath>
                </a14:m>
                <a:r>
                  <a:rPr lang="zh-CN" altLang="en-US" sz="3200" b="1" dirty="0">
                    <a:latin typeface="SimHei" charset="-122"/>
                    <a:ea typeface="SimHei" charset="-122"/>
                    <a:cs typeface="SimHei" charset="-122"/>
                  </a:rPr>
                  <a:t>的</a:t>
                </a:r>
                <a14:m>
                  <m:oMath xmlns:m="http://schemas.openxmlformats.org/officeDocument/2006/math">
                    <m:r>
                      <a:rPr lang="en-US" altLang="zh-CN" sz="3200" b="1" i="1" smtClean="0">
                        <a:latin typeface="Cambria Math" charset="0"/>
                        <a:ea typeface="SimHei" charset="-122"/>
                        <a:cs typeface="SimHei" charset="-122"/>
                      </a:rPr>
                      <m:t>𝑿</m:t>
                    </m:r>
                  </m:oMath>
                </a14:m>
                <a:r>
                  <a:rPr lang="zh-CN" altLang="en-US" sz="3200" b="1" dirty="0">
                    <a:latin typeface="SimHei" charset="-122"/>
                    <a:ea typeface="SimHei" charset="-122"/>
                    <a:cs typeface="SimHei" charset="-122"/>
                  </a:rPr>
                  <a:t>射线，是能量为</a:t>
                </a:r>
                <a14:m>
                  <m:oMath xmlns:m="http://schemas.openxmlformats.org/officeDocument/2006/math">
                    <m:r>
                      <a:rPr lang="zh-CN" altLang="en-US" sz="3200" b="1" i="1" smtClean="0">
                        <a:solidFill>
                          <a:srgbClr val="FF0000"/>
                        </a:solidFill>
                        <a:latin typeface="Cambria Math" charset="0"/>
                        <a:ea typeface="Cambria Math" charset="0"/>
                        <a:cs typeface="Cambria Math" charset="0"/>
                      </a:rPr>
                      <m:t>𝜺</m:t>
                    </m:r>
                    <m:r>
                      <a:rPr lang="en-US" altLang="zh-CN" sz="3200" b="1" i="1" smtClean="0">
                        <a:solidFill>
                          <a:srgbClr val="FF0000"/>
                        </a:solidFill>
                        <a:latin typeface="Cambria Math" charset="0"/>
                        <a:ea typeface="Cambria Math" charset="0"/>
                        <a:cs typeface="Cambria Math" charset="0"/>
                      </a:rPr>
                      <m:t>=</m:t>
                    </m:r>
                    <m:r>
                      <a:rPr lang="en-US" altLang="zh-CN" sz="3200" b="1" i="1" smtClean="0">
                        <a:solidFill>
                          <a:srgbClr val="FF0000"/>
                        </a:solidFill>
                        <a:latin typeface="Cambria Math" charset="0"/>
                        <a:ea typeface="Cambria Math" charset="0"/>
                        <a:cs typeface="Cambria Math" charset="0"/>
                      </a:rPr>
                      <m:t>𝒉</m:t>
                    </m:r>
                    <m:r>
                      <a:rPr lang="zh-CN" altLang="en-US" sz="3200" b="1" i="1">
                        <a:solidFill>
                          <a:srgbClr val="FF0000"/>
                        </a:solidFill>
                        <a:latin typeface="Cambria Math" charset="0"/>
                        <a:ea typeface="Cambria Math" charset="0"/>
                        <a:cs typeface="Cambria Math" charset="0"/>
                      </a:rPr>
                      <m:t>𝝂</m:t>
                    </m:r>
                  </m:oMath>
                </a14:m>
                <a:r>
                  <a:rPr lang="zh-CN" altLang="en-US" sz="3200" b="1" dirty="0">
                    <a:latin typeface="SimHei" charset="-122"/>
                    <a:ea typeface="SimHei" charset="-122"/>
                    <a:cs typeface="SimHei" charset="-122"/>
                  </a:rPr>
                  <a:t>的光子流</a:t>
                </a:r>
              </a:p>
            </p:txBody>
          </p:sp>
        </mc:Choice>
        <mc:Fallback xmlns="">
          <p:sp>
            <p:nvSpPr>
              <p:cNvPr id="10" name="文本框 9"/>
              <p:cNvSpPr txBox="1">
                <a:spLocks noRot="1" noChangeAspect="1" noMove="1" noResize="1" noEditPoints="1" noAdjustHandles="1" noChangeArrowheads="1" noChangeShapeType="1" noTextEdit="1"/>
              </p:cNvSpPr>
              <p:nvPr/>
            </p:nvSpPr>
            <p:spPr>
              <a:xfrm>
                <a:off x="890220" y="2641782"/>
                <a:ext cx="8087855" cy="584775"/>
              </a:xfrm>
              <a:prstGeom prst="rect">
                <a:avLst/>
              </a:prstGeom>
              <a:blipFill rotWithShape="0">
                <a:blip r:embed="rId2"/>
                <a:stretch>
                  <a:fillRect l="-1884" t="-16667" r="-1281" b="-30208"/>
                </a:stretch>
              </a:blipFill>
            </p:spPr>
            <p:txBody>
              <a:bodyPr/>
              <a:lstStyle/>
              <a:p>
                <a:r>
                  <a:rPr lang="zh-CN" altLang="en-US">
                    <a:noFill/>
                  </a:rPr>
                  <a:t> </a:t>
                </a:r>
              </a:p>
            </p:txBody>
          </p:sp>
        </mc:Fallback>
      </mc:AlternateContent>
      <p:sp>
        <p:nvSpPr>
          <p:cNvPr id="11" name="文本框 10"/>
          <p:cNvSpPr txBox="1"/>
          <p:nvPr/>
        </p:nvSpPr>
        <p:spPr>
          <a:xfrm>
            <a:off x="890220" y="3342822"/>
            <a:ext cx="6340197" cy="1077218"/>
          </a:xfrm>
          <a:prstGeom prst="rect">
            <a:avLst/>
          </a:prstGeom>
          <a:noFill/>
        </p:spPr>
        <p:txBody>
          <a:bodyPr wrap="none" rtlCol="0">
            <a:spAutoFit/>
          </a:bodyPr>
          <a:lstStyle/>
          <a:p>
            <a:r>
              <a:rPr lang="zh-CN" altLang="en-US" sz="3200" b="1" dirty="0">
                <a:latin typeface="SimHei" charset="-122"/>
                <a:ea typeface="SimHei" charset="-122"/>
                <a:cs typeface="SimHei" charset="-122"/>
              </a:rPr>
              <a:t>光子与</a:t>
            </a:r>
            <a:r>
              <a:rPr lang="zh-CN" altLang="en-US" sz="3200" b="1" dirty="0">
                <a:solidFill>
                  <a:srgbClr val="FF0000"/>
                </a:solidFill>
                <a:latin typeface="SimHei" charset="-122"/>
                <a:ea typeface="SimHei" charset="-122"/>
                <a:cs typeface="SimHei" charset="-122"/>
              </a:rPr>
              <a:t>自由电子</a:t>
            </a:r>
            <a:r>
              <a:rPr lang="zh-CN" altLang="en-US" sz="3200" b="1" dirty="0">
                <a:latin typeface="SimHei" charset="-122"/>
                <a:ea typeface="SimHei" charset="-122"/>
                <a:cs typeface="SimHei" charset="-122"/>
              </a:rPr>
              <a:t>发生弹性碰撞时，</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要传递一部分能量给电子</a:t>
            </a:r>
          </a:p>
        </p:txBody>
      </p:sp>
      <mc:AlternateContent xmlns:mc="http://schemas.openxmlformats.org/markup-compatibility/2006" xmlns:a14="http://schemas.microsoft.com/office/drawing/2010/main">
        <mc:Choice Requires="a14">
          <p:sp>
            <p:nvSpPr>
              <p:cNvPr id="12" name="文本框 11"/>
              <p:cNvSpPr txBox="1"/>
              <p:nvPr/>
            </p:nvSpPr>
            <p:spPr>
              <a:xfrm>
                <a:off x="7270215" y="3461745"/>
                <a:ext cx="1087029" cy="84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b="0" i="1" smtClean="0">
                          <a:latin typeface="Cambria Math" charset="0"/>
                          <a:ea typeface="Cambria Math" charset="0"/>
                          <a:cs typeface="Cambria Math" charset="0"/>
                        </a:rPr>
                        <m:t>𝜆</m:t>
                      </m:r>
                      <m:r>
                        <a:rPr kumimoji="1" lang="en-US" altLang="zh-CN" sz="3200" b="0" i="1" smtClean="0">
                          <a:latin typeface="Cambria Math" charset="0"/>
                        </a:rPr>
                        <m:t>=</m:t>
                      </m:r>
                      <m:f>
                        <m:fPr>
                          <m:ctrlPr>
                            <a:rPr kumimoji="1" lang="en-US" altLang="zh-CN" sz="3200" b="0" i="1" smtClean="0">
                              <a:latin typeface="Cambria Math" panose="02040503050406030204" pitchFamily="18" charset="0"/>
                            </a:rPr>
                          </m:ctrlPr>
                        </m:fPr>
                        <m:num>
                          <m:r>
                            <a:rPr kumimoji="1" lang="en-US" altLang="zh-CN" sz="3200" b="0" i="1" smtClean="0">
                              <a:latin typeface="Cambria Math" charset="0"/>
                            </a:rPr>
                            <m:t>𝑐</m:t>
                          </m:r>
                        </m:num>
                        <m:den>
                          <m:r>
                            <a:rPr kumimoji="1" lang="en-US" altLang="zh-CN" sz="3200" b="0" i="1" smtClean="0">
                              <a:latin typeface="Cambria Math" charset="0"/>
                              <a:ea typeface="Cambria Math" charset="0"/>
                              <a:cs typeface="Cambria Math" charset="0"/>
                            </a:rPr>
                            <m:t>𝜈</m:t>
                          </m:r>
                        </m:den>
                      </m:f>
                    </m:oMath>
                  </m:oMathPara>
                </a14:m>
                <a:endParaRPr kumimoji="1" lang="zh-CN" altLang="en-US" sz="32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270215" y="3461745"/>
                <a:ext cx="1087029" cy="841834"/>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8718869" y="3635209"/>
                <a:ext cx="1271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b="0" i="1" smtClean="0">
                          <a:latin typeface="Cambria Math" charset="0"/>
                          <a:ea typeface="Cambria Math" charset="0"/>
                          <a:cs typeface="Cambria Math" charset="0"/>
                        </a:rPr>
                        <m:t>𝜆</m:t>
                      </m:r>
                      <m:r>
                        <a:rPr kumimoji="1" lang="en-US" altLang="zh-CN" sz="3200" b="0" i="1" smtClean="0">
                          <a:latin typeface="Cambria Math" charset="0"/>
                        </a:rPr>
                        <m:t>&gt;</m:t>
                      </m:r>
                      <m:sSub>
                        <m:sSubPr>
                          <m:ctrlPr>
                            <a:rPr kumimoji="1" lang="en-US" altLang="zh-CN" sz="3200" b="0" i="1" smtClean="0">
                              <a:latin typeface="Cambria Math" panose="02040503050406030204" pitchFamily="18" charset="0"/>
                            </a:rPr>
                          </m:ctrlPr>
                        </m:sSubPr>
                        <m:e>
                          <m:r>
                            <a:rPr kumimoji="1" lang="en-US" altLang="zh-CN" sz="3200" b="0" i="1" smtClean="0">
                              <a:latin typeface="Cambria Math" charset="0"/>
                              <a:ea typeface="Cambria Math" charset="0"/>
                              <a:cs typeface="Cambria Math" charset="0"/>
                            </a:rPr>
                            <m:t>𝜆</m:t>
                          </m:r>
                        </m:e>
                        <m:sub>
                          <m:r>
                            <a:rPr kumimoji="1" lang="en-US" altLang="zh-CN" sz="3200" b="0" i="1" smtClean="0">
                              <a:latin typeface="Cambria Math" charset="0"/>
                            </a:rPr>
                            <m:t>0</m:t>
                          </m:r>
                        </m:sub>
                      </m:sSub>
                    </m:oMath>
                  </m:oMathPara>
                </a14:m>
                <a:endParaRPr kumimoji="1" lang="zh-CN" altLang="en-US" sz="32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8718869" y="3635209"/>
                <a:ext cx="1271567" cy="49244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90220" y="4536305"/>
                <a:ext cx="6340197" cy="1077218"/>
              </a:xfrm>
              <a:prstGeom prst="rect">
                <a:avLst/>
              </a:prstGeom>
              <a:noFill/>
            </p:spPr>
            <p:txBody>
              <a:bodyPr wrap="none" rtlCol="0">
                <a:spAutoFit/>
              </a:bodyPr>
              <a:lstStyle/>
              <a:p>
                <a:r>
                  <a:rPr lang="zh-CN" altLang="en-US" sz="3200" b="1" dirty="0">
                    <a:latin typeface="SimHei" charset="-122"/>
                    <a:ea typeface="SimHei" charset="-122"/>
                    <a:cs typeface="SimHei" charset="-122"/>
                  </a:rPr>
                  <a:t>光子与</a:t>
                </a:r>
                <a:r>
                  <a:rPr lang="zh-CN" altLang="en-US" sz="3200" b="1" dirty="0">
                    <a:solidFill>
                      <a:srgbClr val="0000FF"/>
                    </a:solidFill>
                    <a:latin typeface="SimHei" charset="-122"/>
                    <a:ea typeface="SimHei" charset="-122"/>
                    <a:cs typeface="SimHei" charset="-122"/>
                  </a:rPr>
                  <a:t>束缚电子</a:t>
                </a:r>
                <a:r>
                  <a:rPr lang="zh-CN" altLang="en-US" sz="3200" b="1" dirty="0">
                    <a:latin typeface="SimHei" charset="-122"/>
                    <a:ea typeface="SimHei" charset="-122"/>
                    <a:cs typeface="SimHei" charset="-122"/>
                  </a:rPr>
                  <a:t>发生弹性碰撞时，</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不改变能量，故</a:t>
                </a:r>
                <a14:m>
                  <m:oMath xmlns:m="http://schemas.openxmlformats.org/officeDocument/2006/math">
                    <m:r>
                      <a:rPr lang="zh-CN" altLang="en-US" sz="3200" b="1" i="1" smtClean="0">
                        <a:latin typeface="Cambria Math" charset="0"/>
                        <a:ea typeface="Cambria Math" charset="0"/>
                        <a:cs typeface="Cambria Math" charset="0"/>
                      </a:rPr>
                      <m:t>𝝂</m:t>
                    </m:r>
                  </m:oMath>
                </a14:m>
                <a:r>
                  <a:rPr lang="zh-CN" altLang="en-US" sz="3200" b="1" dirty="0">
                    <a:latin typeface="SimHei" charset="-122"/>
                    <a:ea typeface="SimHei" charset="-122"/>
                    <a:cs typeface="SimHei" charset="-122"/>
                  </a:rPr>
                  <a:t>不变，</a:t>
                </a:r>
                <a14:m>
                  <m:oMath xmlns:m="http://schemas.openxmlformats.org/officeDocument/2006/math">
                    <m:r>
                      <a:rPr lang="zh-CN" altLang="en-US" sz="3200" b="1" i="1" smtClean="0">
                        <a:latin typeface="Cambria Math" charset="0"/>
                        <a:ea typeface="Cambria Math" charset="0"/>
                        <a:cs typeface="Cambria Math" charset="0"/>
                      </a:rPr>
                      <m:t>𝝀</m:t>
                    </m:r>
                  </m:oMath>
                </a14:m>
                <a:r>
                  <a:rPr lang="zh-CN" altLang="en-US" sz="3200" b="1" dirty="0">
                    <a:latin typeface="SimHei" charset="-122"/>
                    <a:ea typeface="SimHei" charset="-122"/>
                    <a:cs typeface="SimHei" charset="-122"/>
                  </a:rPr>
                  <a:t>也不变。</a:t>
                </a:r>
              </a:p>
            </p:txBody>
          </p:sp>
        </mc:Choice>
        <mc:Fallback xmlns="">
          <p:sp>
            <p:nvSpPr>
              <p:cNvPr id="14" name="文本框 13"/>
              <p:cNvSpPr txBox="1">
                <a:spLocks noRot="1" noChangeAspect="1" noMove="1" noResize="1" noEditPoints="1" noAdjustHandles="1" noChangeArrowheads="1" noChangeShapeType="1" noTextEdit="1"/>
              </p:cNvSpPr>
              <p:nvPr/>
            </p:nvSpPr>
            <p:spPr>
              <a:xfrm>
                <a:off x="890220" y="4536305"/>
                <a:ext cx="6340197" cy="1077218"/>
              </a:xfrm>
              <a:prstGeom prst="rect">
                <a:avLst/>
              </a:prstGeom>
              <a:blipFill rotWithShape="0">
                <a:blip r:embed="rId5"/>
                <a:stretch>
                  <a:fillRect l="-2404" t="-7345" r="-2692" b="-158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7825739" y="4828692"/>
                <a:ext cx="12699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b="0" i="1" smtClean="0">
                          <a:latin typeface="Cambria Math" charset="0"/>
                          <a:ea typeface="Cambria Math" charset="0"/>
                          <a:cs typeface="Cambria Math" charset="0"/>
                        </a:rPr>
                        <m:t>𝜆</m:t>
                      </m:r>
                      <m:r>
                        <a:rPr lang="en-US" altLang="zh-CN" sz="3200" b="0" i="1" smtClean="0">
                          <a:latin typeface="Cambria Math" charset="0"/>
                          <a:ea typeface="Cambria Math" charset="0"/>
                          <a:cs typeface="Cambria Math" charset="0"/>
                        </a:rPr>
                        <m:t>=</m:t>
                      </m:r>
                      <m:sSub>
                        <m:sSubPr>
                          <m:ctrlPr>
                            <a:rPr kumimoji="1" lang="en-US" altLang="zh-CN" sz="3200" b="0" i="1" smtClean="0">
                              <a:latin typeface="Cambria Math" panose="02040503050406030204" pitchFamily="18" charset="0"/>
                            </a:rPr>
                          </m:ctrlPr>
                        </m:sSubPr>
                        <m:e>
                          <m:r>
                            <a:rPr kumimoji="1" lang="en-US" altLang="zh-CN" sz="3200" b="0" i="1" smtClean="0">
                              <a:latin typeface="Cambria Math" charset="0"/>
                              <a:ea typeface="Cambria Math" charset="0"/>
                              <a:cs typeface="Cambria Math" charset="0"/>
                            </a:rPr>
                            <m:t>𝜆</m:t>
                          </m:r>
                        </m:e>
                        <m:sub>
                          <m:r>
                            <a:rPr kumimoji="1" lang="en-US" altLang="zh-CN" sz="3200" b="0" i="1" smtClean="0">
                              <a:latin typeface="Cambria Math" charset="0"/>
                            </a:rPr>
                            <m:t>0</m:t>
                          </m:r>
                        </m:sub>
                      </m:sSub>
                    </m:oMath>
                  </m:oMathPara>
                </a14:m>
                <a:endParaRPr kumimoji="1" lang="zh-CN" altLang="en-US" sz="32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825739" y="4828692"/>
                <a:ext cx="1269963" cy="492443"/>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909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animBg="1"/>
      <p:bldP spid="8" grpId="0" animBg="1"/>
      <p:bldP spid="9" grpId="0"/>
      <p:bldP spid="10" grpId="0"/>
      <p:bldP spid="11" grpId="0"/>
      <p:bldP spid="12"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线箭头连接符 21"/>
          <p:cNvCxnSpPr/>
          <p:nvPr/>
        </p:nvCxnSpPr>
        <p:spPr>
          <a:xfrm flipV="1">
            <a:off x="9610830" y="2313644"/>
            <a:ext cx="1581977" cy="1003106"/>
          </a:xfrm>
          <a:prstGeom prst="straightConnector1">
            <a:avLst/>
          </a:prstGeom>
          <a:ln w="38100">
            <a:solidFill>
              <a:schemeClr val="tx1"/>
            </a:solidFill>
            <a:prstDash val="sysDot"/>
            <a:tailEnd type="none" w="med" len="lg"/>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10185125" y="1354707"/>
            <a:ext cx="1013194" cy="1008942"/>
          </a:xfrm>
          <a:prstGeom prst="straightConnector1">
            <a:avLst/>
          </a:prstGeom>
          <a:ln w="38100">
            <a:solidFill>
              <a:schemeClr val="tx1"/>
            </a:solidFill>
            <a:prstDash val="sysDot"/>
            <a:tailEnd type="none" w="med" len="lg"/>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188" y="302682"/>
            <a:ext cx="5109091"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康普顿散射公式的理论解释</a:t>
            </a:r>
          </a:p>
        </p:txBody>
      </p:sp>
      <mc:AlternateContent xmlns:mc="http://schemas.openxmlformats.org/markup-compatibility/2006" xmlns:a14="http://schemas.microsoft.com/office/drawing/2010/main">
        <mc:Choice Requires="a14">
          <p:sp>
            <p:nvSpPr>
              <p:cNvPr id="3" name="文本框 2"/>
              <p:cNvSpPr txBox="1"/>
              <p:nvPr/>
            </p:nvSpPr>
            <p:spPr>
              <a:xfrm>
                <a:off x="6145239" y="338742"/>
                <a:ext cx="5092100" cy="492443"/>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b="0" i="1" smtClean="0">
                          <a:latin typeface="Cambria Math" charset="0"/>
                          <a:ea typeface="Cambria Math" charset="0"/>
                          <a:cs typeface="Cambria Math" charset="0"/>
                        </a:rPr>
                        <m:t>∆</m:t>
                      </m:r>
                      <m:r>
                        <a:rPr lang="zh-CN" altLang="en-US" sz="3200" b="0" i="1" smtClean="0">
                          <a:latin typeface="Cambria Math" charset="0"/>
                          <a:ea typeface="Cambria Math" charset="0"/>
                          <a:cs typeface="Cambria Math" charset="0"/>
                        </a:rPr>
                        <m:t>𝜆</m:t>
                      </m:r>
                      <m:r>
                        <a:rPr lang="en-US" altLang="zh-CN" sz="3200" b="0" i="1">
                          <a:latin typeface="Cambria Math" charset="0"/>
                          <a:ea typeface="Cambria Math" charset="0"/>
                          <a:cs typeface="Cambria Math" charset="0"/>
                        </a:rPr>
                        <m:t>=</m:t>
                      </m:r>
                      <m:r>
                        <a:rPr lang="zh-CN" altLang="en-US" sz="3200" b="0" i="1">
                          <a:latin typeface="Cambria Math" charset="0"/>
                          <a:ea typeface="Cambria Math" charset="0"/>
                          <a:cs typeface="Cambria Math" charset="0"/>
                        </a:rPr>
                        <m:t>𝜆</m:t>
                      </m:r>
                      <m:r>
                        <a:rPr lang="en-US" altLang="zh-CN" sz="3200" b="0" i="1">
                          <a:latin typeface="Cambria Math" charset="0"/>
                          <a:ea typeface="Cambria Math" charset="0"/>
                          <a:cs typeface="Cambria Math" charset="0"/>
                        </a:rPr>
                        <m:t>−</m:t>
                      </m:r>
                      <m:sSub>
                        <m:sSubPr>
                          <m:ctrlPr>
                            <a:rPr lang="en-US" altLang="zh-CN" sz="3200" i="1">
                              <a:latin typeface="Cambria Math" panose="02040503050406030204" pitchFamily="18" charset="0"/>
                              <a:ea typeface="SimHei" charset="-122"/>
                              <a:cs typeface="SimHei" charset="-122"/>
                            </a:rPr>
                          </m:ctrlPr>
                        </m:sSubPr>
                        <m:e>
                          <m:r>
                            <a:rPr lang="en-US" altLang="zh-CN" sz="3200" b="0" i="1">
                              <a:latin typeface="Cambria Math" charset="0"/>
                              <a:ea typeface="Cambria Math" charset="0"/>
                              <a:cs typeface="Cambria Math" charset="0"/>
                            </a:rPr>
                            <m:t>𝜆</m:t>
                          </m:r>
                        </m:e>
                        <m:sub>
                          <m:r>
                            <a:rPr lang="en-US" altLang="zh-CN" sz="3200" b="0" i="1">
                              <a:latin typeface="Cambria Math" charset="0"/>
                              <a:ea typeface="SimHei" charset="-122"/>
                              <a:cs typeface="SimHei" charset="-122"/>
                            </a:rPr>
                            <m:t>0</m:t>
                          </m:r>
                        </m:sub>
                      </m:sSub>
                      <m:r>
                        <a:rPr kumimoji="1" lang="en-US" altLang="zh-CN" sz="3200" b="0" i="1" smtClean="0">
                          <a:latin typeface="Cambria Math" charset="0"/>
                        </a:rPr>
                        <m:t>=</m:t>
                      </m:r>
                      <m:sSub>
                        <m:sSubPr>
                          <m:ctrlPr>
                            <a:rPr kumimoji="1" lang="en-US" altLang="zh-CN" sz="3200" b="0" i="1" smtClean="0">
                              <a:latin typeface="Cambria Math" panose="02040503050406030204" pitchFamily="18" charset="0"/>
                            </a:rPr>
                          </m:ctrlPr>
                        </m:sSubPr>
                        <m:e>
                          <m:r>
                            <a:rPr kumimoji="1" lang="en-US" altLang="zh-CN" sz="3200" b="0" i="1" smtClean="0">
                              <a:latin typeface="Cambria Math" charset="0"/>
                              <a:ea typeface="Cambria Math" charset="0"/>
                              <a:cs typeface="Cambria Math" charset="0"/>
                            </a:rPr>
                            <m:t>𝜆</m:t>
                          </m:r>
                        </m:e>
                        <m:sub>
                          <m:r>
                            <a:rPr kumimoji="1" lang="en-US" altLang="zh-CN" sz="3200" b="0" i="1" smtClean="0">
                              <a:latin typeface="Cambria Math" charset="0"/>
                            </a:rPr>
                            <m:t>𝑐</m:t>
                          </m:r>
                        </m:sub>
                      </m:sSub>
                      <m:d>
                        <m:dPr>
                          <m:ctrlPr>
                            <a:rPr kumimoji="1" lang="mr-IN" altLang="zh-CN" sz="3200" b="0" i="1" smtClean="0">
                              <a:latin typeface="Cambria Math" panose="02040503050406030204" pitchFamily="18" charset="0"/>
                            </a:rPr>
                          </m:ctrlPr>
                        </m:dPr>
                        <m:e>
                          <m:r>
                            <a:rPr kumimoji="1" lang="en-US" altLang="zh-CN" sz="3200" b="0" i="1" smtClean="0">
                              <a:latin typeface="Cambria Math" charset="0"/>
                            </a:rPr>
                            <m:t>1−</m:t>
                          </m:r>
                          <m:func>
                            <m:funcPr>
                              <m:ctrlPr>
                                <a:rPr kumimoji="1" lang="en-US" altLang="zh-CN" sz="3200" b="0" i="1" smtClean="0">
                                  <a:latin typeface="Cambria Math" panose="02040503050406030204" pitchFamily="18" charset="0"/>
                                </a:rPr>
                              </m:ctrlPr>
                            </m:funcPr>
                            <m:fName>
                              <m:r>
                                <m:rPr>
                                  <m:sty m:val="p"/>
                                </m:rPr>
                                <a:rPr kumimoji="1" lang="en-US" altLang="zh-CN" sz="3200" b="0" i="0" smtClean="0">
                                  <a:latin typeface="Cambria Math" charset="0"/>
                                </a:rPr>
                                <m:t>cos</m:t>
                              </m:r>
                            </m:fName>
                            <m:e>
                              <m:r>
                                <a:rPr kumimoji="1" lang="en-US" altLang="zh-CN" sz="3200" b="0" i="1" smtClean="0">
                                  <a:latin typeface="Cambria Math" charset="0"/>
                                  <a:ea typeface="Cambria Math" charset="0"/>
                                  <a:cs typeface="Cambria Math" charset="0"/>
                                </a:rPr>
                                <m:t>𝜃</m:t>
                              </m:r>
                            </m:e>
                          </m:func>
                        </m:e>
                      </m:d>
                    </m:oMath>
                  </m:oMathPara>
                </a14:m>
                <a:endParaRPr kumimoji="1" lang="zh-CN" altLang="en-US" sz="3200" dirty="0"/>
              </a:p>
            </p:txBody>
          </p:sp>
        </mc:Choice>
        <mc:Fallback xmlns="">
          <p:sp>
            <p:nvSpPr>
              <p:cNvPr id="3" name="文本框 2"/>
              <p:cNvSpPr txBox="1">
                <a:spLocks noRot="1" noChangeAspect="1" noMove="1" noResize="1" noEditPoints="1" noAdjustHandles="1" noChangeArrowheads="1" noChangeShapeType="1" noTextEdit="1"/>
              </p:cNvSpPr>
              <p:nvPr/>
            </p:nvSpPr>
            <p:spPr>
              <a:xfrm>
                <a:off x="6145239" y="338742"/>
                <a:ext cx="5092100" cy="492443"/>
              </a:xfrm>
              <a:prstGeom prst="rect">
                <a:avLst/>
              </a:prstGeom>
              <a:blipFill rotWithShape="0">
                <a:blip r:embed="rId2"/>
                <a:stretch>
                  <a:fillRect/>
                </a:stretch>
              </a:blipFill>
              <a:ln w="3810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68188" y="887457"/>
                <a:ext cx="9086142" cy="584775"/>
              </a:xfrm>
              <a:prstGeom prst="rect">
                <a:avLst/>
              </a:prstGeom>
              <a:noFill/>
            </p:spPr>
            <p:txBody>
              <a:bodyPr wrap="none" rtlCol="0">
                <a:spAutoFit/>
              </a:bodyPr>
              <a:lstStyle/>
              <a:p>
                <a14:m>
                  <m:oMath xmlns:m="http://schemas.openxmlformats.org/officeDocument/2006/math">
                    <m:r>
                      <a:rPr lang="en-US" altLang="zh-CN" sz="3200" b="1" i="1">
                        <a:latin typeface="Cambria Math" charset="0"/>
                        <a:ea typeface="SimHei" charset="-122"/>
                        <a:cs typeface="SimHei" charset="-122"/>
                      </a:rPr>
                      <m:t>𝑿</m:t>
                    </m:r>
                  </m:oMath>
                </a14:m>
                <a:r>
                  <a:rPr lang="zh-CN" altLang="en-US" sz="3200" b="1" dirty="0">
                    <a:latin typeface="SimHei" charset="-122"/>
                    <a:ea typeface="SimHei" charset="-122"/>
                    <a:cs typeface="SimHei" charset="-122"/>
                  </a:rPr>
                  <a:t>射线光子与“</a:t>
                </a:r>
                <a:r>
                  <a:rPr lang="zh-CN" altLang="en-US" sz="3200" b="1" dirty="0">
                    <a:solidFill>
                      <a:srgbClr val="C00000"/>
                    </a:solidFill>
                    <a:latin typeface="SimHei" charset="-122"/>
                    <a:ea typeface="SimHei" charset="-122"/>
                    <a:cs typeface="SimHei" charset="-122"/>
                  </a:rPr>
                  <a:t>静止</a:t>
                </a:r>
                <a:r>
                  <a:rPr lang="zh-CN" altLang="en-US" sz="3200" b="1" dirty="0">
                    <a:latin typeface="SimHei" charset="-122"/>
                    <a:ea typeface="SimHei" charset="-122"/>
                    <a:cs typeface="SimHei" charset="-122"/>
                  </a:rPr>
                  <a:t>”的“</a:t>
                </a:r>
                <a:r>
                  <a:rPr lang="zh-CN" altLang="en-US" sz="3200" b="1" dirty="0">
                    <a:solidFill>
                      <a:srgbClr val="FF0000"/>
                    </a:solidFill>
                    <a:latin typeface="SimHei" charset="-122"/>
                    <a:ea typeface="SimHei" charset="-122"/>
                    <a:cs typeface="SimHei" charset="-122"/>
                  </a:rPr>
                  <a:t>自由电子</a:t>
                </a:r>
                <a:r>
                  <a:rPr lang="zh-CN" altLang="en-US" sz="3200" b="1" dirty="0">
                    <a:latin typeface="SimHei" charset="-122"/>
                    <a:ea typeface="SimHei" charset="-122"/>
                    <a:cs typeface="SimHei" charset="-122"/>
                  </a:rPr>
                  <a:t>”弹性碰撞：</a:t>
                </a:r>
              </a:p>
            </p:txBody>
          </p:sp>
        </mc:Choice>
        <mc:Fallback xmlns="">
          <p:sp>
            <p:nvSpPr>
              <p:cNvPr id="4" name="文本框 3"/>
              <p:cNvSpPr txBox="1">
                <a:spLocks noRot="1" noChangeAspect="1" noMove="1" noResize="1" noEditPoints="1" noAdjustHandles="1" noChangeArrowheads="1" noChangeShapeType="1" noTextEdit="1"/>
              </p:cNvSpPr>
              <p:nvPr/>
            </p:nvSpPr>
            <p:spPr>
              <a:xfrm>
                <a:off x="468188" y="887457"/>
                <a:ext cx="9086142" cy="584775"/>
              </a:xfrm>
              <a:prstGeom prst="rect">
                <a:avLst/>
              </a:prstGeom>
              <a:blipFill rotWithShape="0">
                <a:blip r:embed="rId3"/>
                <a:stretch>
                  <a:fillRect t="-16667" r="-940" b="-30208"/>
                </a:stretch>
              </a:blipFill>
            </p:spPr>
            <p:txBody>
              <a:bodyPr/>
              <a:lstStyle/>
              <a:p>
                <a:r>
                  <a:rPr lang="zh-CN" altLang="en-US">
                    <a:noFill/>
                  </a:rPr>
                  <a:t> </a:t>
                </a:r>
              </a:p>
            </p:txBody>
          </p:sp>
        </mc:Fallback>
      </mc:AlternateContent>
      <p:sp>
        <p:nvSpPr>
          <p:cNvPr id="5" name="文本框 4"/>
          <p:cNvSpPr txBox="1"/>
          <p:nvPr/>
        </p:nvSpPr>
        <p:spPr>
          <a:xfrm>
            <a:off x="468188" y="1472232"/>
            <a:ext cx="4698722" cy="584775"/>
          </a:xfrm>
          <a:prstGeom prst="rect">
            <a:avLst/>
          </a:prstGeom>
          <a:noFill/>
        </p:spPr>
        <p:txBody>
          <a:bodyPr wrap="none" rtlCol="0">
            <a:spAutoFit/>
          </a:bodyPr>
          <a:lstStyle/>
          <a:p>
            <a:r>
              <a:rPr lang="zh-CN" altLang="en-US" sz="3200" b="1" dirty="0">
                <a:latin typeface="SimHei" charset="-122"/>
                <a:ea typeface="SimHei" charset="-122"/>
                <a:cs typeface="SimHei" charset="-122"/>
              </a:rPr>
              <a:t>碰撞过程中能动量守恒：</a:t>
            </a:r>
          </a:p>
        </p:txBody>
      </p:sp>
      <p:sp>
        <p:nvSpPr>
          <p:cNvPr id="6" name="椭圆 5"/>
          <p:cNvSpPr/>
          <p:nvPr/>
        </p:nvSpPr>
        <p:spPr>
          <a:xfrm>
            <a:off x="8292524" y="2206609"/>
            <a:ext cx="288000" cy="288000"/>
          </a:xfrm>
          <a:prstGeom prst="ellipse">
            <a:avLst/>
          </a:prstGeom>
          <a:solidFill>
            <a:schemeClr val="accent4">
              <a:lumMod val="40000"/>
              <a:lumOff val="60000"/>
            </a:scheme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p:cNvCxnSpPr/>
          <p:nvPr/>
        </p:nvCxnSpPr>
        <p:spPr>
          <a:xfrm>
            <a:off x="6977695" y="2350609"/>
            <a:ext cx="1266093" cy="0"/>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8320661" y="2350609"/>
            <a:ext cx="251999" cy="0"/>
          </a:xfrm>
          <a:prstGeom prst="line">
            <a:avLst/>
          </a:prstGeom>
          <a:ln w="635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8292525" y="2423165"/>
                <a:ext cx="296555"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000FF"/>
                          </a:solidFill>
                          <a:latin typeface="Cambria Math" charset="0"/>
                          <a:ea typeface="Cambria Math" charset="0"/>
                          <a:cs typeface="Cambria Math" charset="0"/>
                        </a:rPr>
                        <m:t>𝒆</m:t>
                      </m:r>
                    </m:oMath>
                  </m:oMathPara>
                </a14:m>
                <a:endParaRPr kumimoji="1" lang="zh-CN" altLang="en-US" sz="2800" b="1"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8292525" y="2423165"/>
                <a:ext cx="296555" cy="430887"/>
              </a:xfrm>
              <a:prstGeom prst="rect">
                <a:avLst/>
              </a:prstGeom>
              <a:blipFill rotWithShape="0">
                <a:blip r:embed="rId4"/>
                <a:stretch>
                  <a:fillRect/>
                </a:stretch>
              </a:blipFill>
              <a:ln w="38100">
                <a:noFill/>
              </a:ln>
            </p:spPr>
            <p:txBody>
              <a:bodyPr/>
              <a:lstStyle/>
              <a:p>
                <a:r>
                  <a:rPr lang="zh-CN" altLang="en-US">
                    <a:noFill/>
                  </a:rPr>
                  <a:t> </a:t>
                </a:r>
              </a:p>
            </p:txBody>
          </p:sp>
        </mc:Fallback>
      </mc:AlternateContent>
      <p:cxnSp>
        <p:nvCxnSpPr>
          <p:cNvPr id="12" name="直线箭头连接符 11"/>
          <p:cNvCxnSpPr/>
          <p:nvPr/>
        </p:nvCxnSpPr>
        <p:spPr>
          <a:xfrm flipV="1">
            <a:off x="8617216" y="1320345"/>
            <a:ext cx="1581977" cy="1003106"/>
          </a:xfrm>
          <a:prstGeom prst="straightConnector1">
            <a:avLst/>
          </a:prstGeom>
          <a:ln w="50800">
            <a:solidFill>
              <a:srgbClr val="00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8629260" y="2350609"/>
            <a:ext cx="2583127" cy="0"/>
          </a:xfrm>
          <a:prstGeom prst="straightConnector1">
            <a:avLst/>
          </a:prstGeom>
          <a:ln w="50800">
            <a:solidFill>
              <a:srgbClr val="C00000"/>
            </a:solidFill>
            <a:prstDash val="sysDash"/>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a:off x="8637816" y="2349581"/>
            <a:ext cx="1013194" cy="1008942"/>
          </a:xfrm>
          <a:prstGeom prst="straightConnector1">
            <a:avLst/>
          </a:prstGeom>
          <a:ln w="50800">
            <a:solidFill>
              <a:srgbClr val="0000FF"/>
            </a:solidFill>
            <a:tailEnd type="stealth" w="med" len="lg"/>
          </a:ln>
        </p:spPr>
        <p:style>
          <a:lnRef idx="1">
            <a:schemeClr val="accent1"/>
          </a:lnRef>
          <a:fillRef idx="0">
            <a:schemeClr val="accent1"/>
          </a:fillRef>
          <a:effectRef idx="0">
            <a:schemeClr val="accent1"/>
          </a:effectRef>
          <a:fontRef idx="minor">
            <a:schemeClr val="tx1"/>
          </a:fontRef>
        </p:style>
      </p:cxnSp>
      <p:sp>
        <p:nvSpPr>
          <p:cNvPr id="23" name="任意形状 22"/>
          <p:cNvSpPr/>
          <p:nvPr/>
        </p:nvSpPr>
        <p:spPr>
          <a:xfrm>
            <a:off x="9130051" y="2009661"/>
            <a:ext cx="107351" cy="353987"/>
          </a:xfrm>
          <a:custGeom>
            <a:avLst/>
            <a:gdLst>
              <a:gd name="connsiteX0" fmla="*/ 0 w 168812"/>
              <a:gd name="connsiteY0" fmla="*/ 0 h 351692"/>
              <a:gd name="connsiteX1" fmla="*/ 126609 w 168812"/>
              <a:gd name="connsiteY1" fmla="*/ 182880 h 351692"/>
              <a:gd name="connsiteX2" fmla="*/ 168812 w 168812"/>
              <a:gd name="connsiteY2" fmla="*/ 351692 h 351692"/>
              <a:gd name="connsiteX3" fmla="*/ 168812 w 168812"/>
              <a:gd name="connsiteY3" fmla="*/ 351692 h 351692"/>
            </a:gdLst>
            <a:ahLst/>
            <a:cxnLst>
              <a:cxn ang="0">
                <a:pos x="connsiteX0" y="connsiteY0"/>
              </a:cxn>
              <a:cxn ang="0">
                <a:pos x="connsiteX1" y="connsiteY1"/>
              </a:cxn>
              <a:cxn ang="0">
                <a:pos x="connsiteX2" y="connsiteY2"/>
              </a:cxn>
              <a:cxn ang="0">
                <a:pos x="connsiteX3" y="connsiteY3"/>
              </a:cxn>
            </a:cxnLst>
            <a:rect l="l" t="t" r="r" b="b"/>
            <a:pathLst>
              <a:path w="168812" h="351692">
                <a:moveTo>
                  <a:pt x="0" y="0"/>
                </a:moveTo>
                <a:cubicBezTo>
                  <a:pt x="49237" y="62132"/>
                  <a:pt x="98474" y="124265"/>
                  <a:pt x="126609" y="182880"/>
                </a:cubicBezTo>
                <a:cubicBezTo>
                  <a:pt x="154744" y="241495"/>
                  <a:pt x="168812" y="351692"/>
                  <a:pt x="168812" y="351692"/>
                </a:cubicBezTo>
                <a:lnTo>
                  <a:pt x="168812" y="351692"/>
                </a:lnTo>
              </a:path>
            </a:pathLst>
          </a:cu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4" name="文本框 23"/>
              <p:cNvSpPr txBox="1"/>
              <p:nvPr/>
            </p:nvSpPr>
            <p:spPr>
              <a:xfrm>
                <a:off x="9274094" y="1953097"/>
                <a:ext cx="277319" cy="369332"/>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6600"/>
                          </a:solidFill>
                          <a:latin typeface="Cambria Math" charset="0"/>
                          <a:ea typeface="Cambria Math" charset="0"/>
                          <a:cs typeface="Cambria Math" charset="0"/>
                        </a:rPr>
                        <m:t>𝜽</m:t>
                      </m:r>
                    </m:oMath>
                  </m:oMathPara>
                </a14:m>
                <a:endParaRPr kumimoji="1" lang="zh-CN" altLang="en-US" sz="2400" b="1" dirty="0">
                  <a:solidFill>
                    <a:srgbClr val="006600"/>
                  </a:solidFill>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9274094" y="1953097"/>
                <a:ext cx="277319" cy="369332"/>
              </a:xfrm>
              <a:prstGeom prst="rect">
                <a:avLst/>
              </a:prstGeom>
              <a:blipFill rotWithShape="0">
                <a:blip r:embed="rId5"/>
                <a:stretch>
                  <a:fillRect l="-23913" r="-21739" b="-8197"/>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9082659" y="2430942"/>
                <a:ext cx="317395" cy="369332"/>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charset="0"/>
                          <a:ea typeface="Cambria Math" charset="0"/>
                          <a:cs typeface="Cambria Math" charset="0"/>
                        </a:rPr>
                        <m:t>𝝋</m:t>
                      </m:r>
                    </m:oMath>
                  </m:oMathPara>
                </a14:m>
                <a:endParaRPr kumimoji="1" lang="zh-CN" altLang="en-US" sz="2400" b="1" dirty="0">
                  <a:solidFill>
                    <a:srgbClr val="0000FF"/>
                  </a:solidFill>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9082659" y="2430942"/>
                <a:ext cx="317395" cy="369332"/>
              </a:xfrm>
              <a:prstGeom prst="rect">
                <a:avLst/>
              </a:prstGeom>
              <a:blipFill rotWithShape="0">
                <a:blip r:embed="rId6"/>
                <a:stretch>
                  <a:fillRect l="-21154" r="-21154" b="-25000"/>
                </a:stretch>
              </a:blipFill>
              <a:ln w="38100">
                <a:noFill/>
              </a:ln>
            </p:spPr>
            <p:txBody>
              <a:bodyPr/>
              <a:lstStyle/>
              <a:p>
                <a:r>
                  <a:rPr lang="zh-CN" altLang="en-US">
                    <a:noFill/>
                  </a:rPr>
                  <a:t> </a:t>
                </a:r>
              </a:p>
            </p:txBody>
          </p:sp>
        </mc:Fallback>
      </mc:AlternateContent>
      <p:sp>
        <p:nvSpPr>
          <p:cNvPr id="26" name="任意形状 25"/>
          <p:cNvSpPr/>
          <p:nvPr/>
        </p:nvSpPr>
        <p:spPr>
          <a:xfrm flipV="1">
            <a:off x="8946088" y="2349925"/>
            <a:ext cx="132293" cy="320918"/>
          </a:xfrm>
          <a:custGeom>
            <a:avLst/>
            <a:gdLst>
              <a:gd name="connsiteX0" fmla="*/ 0 w 168812"/>
              <a:gd name="connsiteY0" fmla="*/ 0 h 351692"/>
              <a:gd name="connsiteX1" fmla="*/ 126609 w 168812"/>
              <a:gd name="connsiteY1" fmla="*/ 182880 h 351692"/>
              <a:gd name="connsiteX2" fmla="*/ 168812 w 168812"/>
              <a:gd name="connsiteY2" fmla="*/ 351692 h 351692"/>
              <a:gd name="connsiteX3" fmla="*/ 168812 w 168812"/>
              <a:gd name="connsiteY3" fmla="*/ 351692 h 351692"/>
            </a:gdLst>
            <a:ahLst/>
            <a:cxnLst>
              <a:cxn ang="0">
                <a:pos x="connsiteX0" y="connsiteY0"/>
              </a:cxn>
              <a:cxn ang="0">
                <a:pos x="connsiteX1" y="connsiteY1"/>
              </a:cxn>
              <a:cxn ang="0">
                <a:pos x="connsiteX2" y="connsiteY2"/>
              </a:cxn>
              <a:cxn ang="0">
                <a:pos x="connsiteX3" y="connsiteY3"/>
              </a:cxn>
            </a:cxnLst>
            <a:rect l="l" t="t" r="r" b="b"/>
            <a:pathLst>
              <a:path w="168812" h="351692">
                <a:moveTo>
                  <a:pt x="0" y="0"/>
                </a:moveTo>
                <a:cubicBezTo>
                  <a:pt x="49237" y="62132"/>
                  <a:pt x="98474" y="124265"/>
                  <a:pt x="126609" y="182880"/>
                </a:cubicBezTo>
                <a:cubicBezTo>
                  <a:pt x="154744" y="241495"/>
                  <a:pt x="168812" y="351692"/>
                  <a:pt x="168812" y="351692"/>
                </a:cubicBezTo>
                <a:lnTo>
                  <a:pt x="168812" y="351692"/>
                </a:ln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7" name="文本框 26"/>
              <p:cNvSpPr txBox="1"/>
              <p:nvPr/>
            </p:nvSpPr>
            <p:spPr>
              <a:xfrm>
                <a:off x="10362424" y="917312"/>
                <a:ext cx="453650" cy="701474"/>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solidFill>
                                <a:srgbClr val="006600"/>
                              </a:solidFill>
                              <a:latin typeface="Cambria Math" panose="02040503050406030204" pitchFamily="18" charset="0"/>
                              <a:ea typeface="Cambria Math" charset="0"/>
                              <a:cs typeface="Cambria Math" charset="0"/>
                            </a:rPr>
                          </m:ctrlPr>
                        </m:fPr>
                        <m:num>
                          <m:r>
                            <a:rPr lang="en-US" altLang="zh-CN" sz="2400" b="1" i="1" smtClean="0">
                              <a:solidFill>
                                <a:srgbClr val="006600"/>
                              </a:solidFill>
                              <a:latin typeface="Cambria Math" charset="0"/>
                              <a:ea typeface="Cambria Math" charset="0"/>
                              <a:cs typeface="Cambria Math" charset="0"/>
                            </a:rPr>
                            <m:t>𝒉</m:t>
                          </m:r>
                          <m:r>
                            <a:rPr lang="en-US" altLang="zh-CN" sz="2400" b="1" i="1" smtClean="0">
                              <a:solidFill>
                                <a:srgbClr val="006600"/>
                              </a:solidFill>
                              <a:latin typeface="Cambria Math" charset="0"/>
                              <a:ea typeface="Cambria Math" charset="0"/>
                              <a:cs typeface="Cambria Math" charset="0"/>
                            </a:rPr>
                            <m:t>𝝂</m:t>
                          </m:r>
                        </m:num>
                        <m:den>
                          <m:r>
                            <a:rPr lang="en-US" altLang="zh-CN" sz="2400" b="1" i="1" smtClean="0">
                              <a:solidFill>
                                <a:srgbClr val="006600"/>
                              </a:solidFill>
                              <a:latin typeface="Cambria Math" charset="0"/>
                              <a:ea typeface="Cambria Math" charset="0"/>
                              <a:cs typeface="Cambria Math" charset="0"/>
                            </a:rPr>
                            <m:t>𝒄</m:t>
                          </m:r>
                        </m:den>
                      </m:f>
                    </m:oMath>
                  </m:oMathPara>
                </a14:m>
                <a:endParaRPr kumimoji="1" lang="zh-CN" altLang="en-US" sz="2400" b="1" dirty="0">
                  <a:solidFill>
                    <a:srgbClr val="006600"/>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0362424" y="917312"/>
                <a:ext cx="453650" cy="701474"/>
              </a:xfrm>
              <a:prstGeom prst="rect">
                <a:avLst/>
              </a:prstGeom>
              <a:blipFill rotWithShape="0">
                <a:blip r:embed="rId7"/>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9958784" y="3034594"/>
                <a:ext cx="1145570" cy="369332"/>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charset="0"/>
                          <a:ea typeface="Cambria Math" charset="0"/>
                          <a:cs typeface="Cambria Math" charset="0"/>
                        </a:rPr>
                        <m:t>𝒑</m:t>
                      </m:r>
                      <m:r>
                        <a:rPr lang="en-US" altLang="zh-CN" sz="2400" b="1" i="1" smtClean="0">
                          <a:solidFill>
                            <a:srgbClr val="0000FF"/>
                          </a:solidFill>
                          <a:latin typeface="Cambria Math" charset="0"/>
                          <a:ea typeface="Cambria Math" charset="0"/>
                          <a:cs typeface="Cambria Math" charset="0"/>
                        </a:rPr>
                        <m:t>=</m:t>
                      </m:r>
                      <m:r>
                        <a:rPr lang="en-US" altLang="zh-CN" sz="2400" b="1" i="1" smtClean="0">
                          <a:solidFill>
                            <a:srgbClr val="0000FF"/>
                          </a:solidFill>
                          <a:latin typeface="Cambria Math" charset="0"/>
                          <a:ea typeface="Cambria Math" charset="0"/>
                          <a:cs typeface="Cambria Math" charset="0"/>
                        </a:rPr>
                        <m:t>𝒎𝒗</m:t>
                      </m:r>
                    </m:oMath>
                  </m:oMathPara>
                </a14:m>
                <a:endParaRPr kumimoji="1" lang="zh-CN" altLang="en-US" sz="2400" b="1" dirty="0">
                  <a:solidFill>
                    <a:srgbClr val="0000FF"/>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9958784" y="3034594"/>
                <a:ext cx="1145570" cy="369332"/>
              </a:xfrm>
              <a:prstGeom prst="rect">
                <a:avLst/>
              </a:prstGeom>
              <a:blipFill rotWithShape="0">
                <a:blip r:embed="rId8"/>
                <a:stretch>
                  <a:fillRect l="-5319" r="-2660" b="-25000"/>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11263743" y="1922700"/>
                <a:ext cx="601062" cy="701474"/>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solidFill>
                                <a:srgbClr val="C00000"/>
                              </a:solidFill>
                              <a:latin typeface="Cambria Math" panose="02040503050406030204" pitchFamily="18" charset="0"/>
                              <a:ea typeface="Cambria Math" charset="0"/>
                              <a:cs typeface="Cambria Math" charset="0"/>
                            </a:rPr>
                          </m:ctrlPr>
                        </m:fPr>
                        <m:num>
                          <m:r>
                            <a:rPr lang="en-US" altLang="zh-CN" sz="2400" b="1" i="1">
                              <a:solidFill>
                                <a:srgbClr val="C00000"/>
                              </a:solidFill>
                              <a:latin typeface="Cambria Math" charset="0"/>
                              <a:ea typeface="Cambria Math" charset="0"/>
                              <a:cs typeface="Cambria Math" charset="0"/>
                            </a:rPr>
                            <m:t>𝒉</m:t>
                          </m:r>
                          <m:sSub>
                            <m:sSubPr>
                              <m:ctrlPr>
                                <a:rPr lang="en-US" altLang="zh-CN" sz="2400" b="1" i="1" smtClean="0">
                                  <a:solidFill>
                                    <a:srgbClr val="C00000"/>
                                  </a:solidFill>
                                  <a:latin typeface="Cambria Math" panose="02040503050406030204" pitchFamily="18" charset="0"/>
                                  <a:ea typeface="Cambria Math" charset="0"/>
                                  <a:cs typeface="Cambria Math" charset="0"/>
                                </a:rPr>
                              </m:ctrlPr>
                            </m:sSubPr>
                            <m:e>
                              <m:r>
                                <a:rPr lang="en-US" altLang="zh-CN" sz="2400" b="1" i="1" smtClean="0">
                                  <a:solidFill>
                                    <a:srgbClr val="C00000"/>
                                  </a:solidFill>
                                  <a:latin typeface="Cambria Math" charset="0"/>
                                  <a:ea typeface="Cambria Math" charset="0"/>
                                  <a:cs typeface="Cambria Math" charset="0"/>
                                </a:rPr>
                                <m:t>𝝂</m:t>
                              </m:r>
                            </m:e>
                            <m:sub>
                              <m:r>
                                <a:rPr lang="en-US" altLang="zh-CN" sz="2400" b="1" i="1" smtClean="0">
                                  <a:solidFill>
                                    <a:srgbClr val="C00000"/>
                                  </a:solidFill>
                                  <a:latin typeface="Cambria Math" charset="0"/>
                                  <a:ea typeface="Cambria Math" charset="0"/>
                                  <a:cs typeface="Cambria Math" charset="0"/>
                                </a:rPr>
                                <m:t>𝟎</m:t>
                              </m:r>
                            </m:sub>
                          </m:sSub>
                        </m:num>
                        <m:den>
                          <m:r>
                            <a:rPr lang="en-US" altLang="zh-CN" sz="2400" b="1" i="1">
                              <a:solidFill>
                                <a:srgbClr val="C00000"/>
                              </a:solidFill>
                              <a:latin typeface="Cambria Math" charset="0"/>
                              <a:ea typeface="Cambria Math" charset="0"/>
                              <a:cs typeface="Cambria Math" charset="0"/>
                            </a:rPr>
                            <m:t>𝒄</m:t>
                          </m:r>
                        </m:den>
                      </m:f>
                    </m:oMath>
                  </m:oMathPara>
                </a14:m>
                <a:endParaRPr kumimoji="1" lang="zh-CN" altLang="en-US" sz="2400" b="1"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1263743" y="1922700"/>
                <a:ext cx="601062" cy="701474"/>
              </a:xfrm>
              <a:prstGeom prst="rect">
                <a:avLst/>
              </a:prstGeom>
              <a:blipFill rotWithShape="0">
                <a:blip r:embed="rId9"/>
                <a:stretch>
                  <a:fillRect/>
                </a:stretch>
              </a:blipFill>
              <a:ln w="38100">
                <a:noFill/>
              </a:ln>
            </p:spPr>
            <p:txBody>
              <a:bodyPr/>
              <a:lstStyle/>
              <a:p>
                <a:r>
                  <a:rPr lang="zh-CN" altLang="en-US">
                    <a:noFill/>
                  </a:rPr>
                  <a:t> </a:t>
                </a:r>
              </a:p>
            </p:txBody>
          </p:sp>
        </mc:Fallback>
      </mc:AlternateContent>
      <p:sp>
        <p:nvSpPr>
          <p:cNvPr id="30" name="AutoShape 2"/>
          <p:cNvSpPr>
            <a:spLocks/>
          </p:cNvSpPr>
          <p:nvPr/>
        </p:nvSpPr>
        <p:spPr bwMode="auto">
          <a:xfrm>
            <a:off x="780193" y="2233857"/>
            <a:ext cx="226335" cy="1151480"/>
          </a:xfrm>
          <a:prstGeom prst="leftBrace">
            <a:avLst>
              <a:gd name="adj1" fmla="val 88271"/>
              <a:gd name="adj2" fmla="val 50000"/>
            </a:avLst>
          </a:prstGeom>
          <a:noFill/>
          <a:ln w="38100">
            <a:solidFill>
              <a:srgbClr val="CC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dirty="0">
              <a:solidFill>
                <a:srgbClr val="0000FF"/>
              </a:solidFill>
            </a:endParaRPr>
          </a:p>
        </p:txBody>
      </p:sp>
      <mc:AlternateContent xmlns:mc="http://schemas.openxmlformats.org/markup-compatibility/2006" xmlns:a14="http://schemas.microsoft.com/office/drawing/2010/main">
        <mc:Choice Requires="a14">
          <p:sp>
            <p:nvSpPr>
              <p:cNvPr id="31" name="文本框 30"/>
              <p:cNvSpPr txBox="1"/>
              <p:nvPr/>
            </p:nvSpPr>
            <p:spPr>
              <a:xfrm>
                <a:off x="1169759" y="2095719"/>
                <a:ext cx="3835088"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Cambria Math" charset="0"/>
                          <a:cs typeface="Cambria Math" charset="0"/>
                        </a:rPr>
                        <m:t>h</m:t>
                      </m:r>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𝜈</m:t>
                          </m:r>
                        </m:e>
                        <m:sub>
                          <m:r>
                            <a:rPr lang="en-US" altLang="zh-CN" sz="2800" b="0" i="1" smtClean="0">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m:t>
                      </m:r>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𝑚</m:t>
                          </m:r>
                        </m:e>
                        <m:sub>
                          <m:r>
                            <a:rPr lang="en-US" altLang="zh-CN" sz="2800" b="0" i="1" smtClean="0">
                              <a:latin typeface="Cambria Math" charset="0"/>
                              <a:ea typeface="Cambria Math" charset="0"/>
                              <a:cs typeface="Cambria Math" charset="0"/>
                            </a:rPr>
                            <m:t>0</m:t>
                          </m:r>
                        </m:sub>
                      </m:sSub>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𝑐</m:t>
                          </m:r>
                        </m:e>
                        <m:sup>
                          <m:r>
                            <a:rPr lang="en-US" altLang="zh-CN" sz="2800" b="0" i="1" smtClean="0">
                              <a:latin typeface="Cambria Math" charset="0"/>
                              <a:ea typeface="Cambria Math" charset="0"/>
                              <a:cs typeface="Cambria Math" charset="0"/>
                            </a:rPr>
                            <m:t>2</m:t>
                          </m:r>
                        </m:sup>
                      </m:sSup>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h</m:t>
                      </m:r>
                      <m:r>
                        <a:rPr lang="en-US" altLang="zh-CN" sz="2800" b="0" i="1" smtClean="0">
                          <a:latin typeface="Cambria Math" charset="0"/>
                          <a:ea typeface="Cambria Math" charset="0"/>
                          <a:cs typeface="Cambria Math" charset="0"/>
                        </a:rPr>
                        <m:t>𝜈</m:t>
                      </m:r>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𝑚</m:t>
                      </m:r>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𝑐</m:t>
                          </m:r>
                        </m:e>
                        <m:sup>
                          <m:r>
                            <a:rPr lang="en-US" altLang="zh-CN" sz="2800" b="0" i="1" smtClean="0">
                              <a:latin typeface="Cambria Math" charset="0"/>
                              <a:ea typeface="Cambria Math" charset="0"/>
                              <a:cs typeface="Cambria Math" charset="0"/>
                            </a:rPr>
                            <m:t>2</m:t>
                          </m:r>
                        </m:sup>
                      </m:sSup>
                    </m:oMath>
                  </m:oMathPara>
                </a14:m>
                <a:endParaRPr kumimoji="1" lang="zh-CN" altLang="en-US" sz="28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169759" y="2095719"/>
                <a:ext cx="3835088" cy="430887"/>
              </a:xfrm>
              <a:prstGeom prst="rect">
                <a:avLst/>
              </a:prstGeom>
              <a:blipFill rotWithShape="0">
                <a:blip r:embed="rId10"/>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1151960" y="2574386"/>
                <a:ext cx="4149405" cy="81817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latin typeface="Cambria Math" panose="02040503050406030204" pitchFamily="18" charset="0"/>
                              <a:ea typeface="Cambria Math" charset="0"/>
                              <a:cs typeface="Cambria Math" charset="0"/>
                            </a:rPr>
                          </m:ctrlPr>
                        </m:fPr>
                        <m:num>
                          <m:r>
                            <a:rPr lang="en-US" altLang="zh-CN" sz="2800" b="0" i="1" smtClean="0">
                              <a:latin typeface="Cambria Math" charset="0"/>
                              <a:ea typeface="Cambria Math" charset="0"/>
                              <a:cs typeface="Cambria Math" charset="0"/>
                            </a:rPr>
                            <m:t>h</m:t>
                          </m:r>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𝜈</m:t>
                              </m:r>
                            </m:e>
                            <m:sub>
                              <m:r>
                                <a:rPr lang="en-US" altLang="zh-CN" sz="2800" b="0" i="1" smtClean="0">
                                  <a:latin typeface="Cambria Math" charset="0"/>
                                  <a:ea typeface="Cambria Math" charset="0"/>
                                  <a:cs typeface="Cambria Math" charset="0"/>
                                </a:rPr>
                                <m:t>0</m:t>
                              </m:r>
                            </m:sub>
                          </m:sSub>
                        </m:num>
                        <m:den>
                          <m:r>
                            <a:rPr lang="en-US" altLang="zh-CN" sz="2800" b="0" i="1" smtClean="0">
                              <a:latin typeface="Cambria Math" charset="0"/>
                              <a:ea typeface="Cambria Math" charset="0"/>
                              <a:cs typeface="Cambria Math" charset="0"/>
                            </a:rPr>
                            <m:t>𝑐</m:t>
                          </m:r>
                        </m:den>
                      </m:f>
                      <m:r>
                        <a:rPr lang="en-US" altLang="zh-CN" sz="2800" b="0" i="1" smtClean="0">
                          <a:latin typeface="Cambria Math" charset="0"/>
                          <a:ea typeface="Cambria Math" charset="0"/>
                          <a:cs typeface="Cambria Math" charset="0"/>
                        </a:rPr>
                        <m:t>=</m:t>
                      </m:r>
                      <m:f>
                        <m:fPr>
                          <m:ctrlPr>
                            <a:rPr lang="en-US" altLang="zh-CN" sz="2800" b="0" i="1" smtClean="0">
                              <a:latin typeface="Cambria Math" panose="02040503050406030204" pitchFamily="18" charset="0"/>
                              <a:ea typeface="Cambria Math" charset="0"/>
                              <a:cs typeface="Cambria Math" charset="0"/>
                            </a:rPr>
                          </m:ctrlPr>
                        </m:fPr>
                        <m:num>
                          <m:r>
                            <a:rPr lang="en-US" altLang="zh-CN" sz="2800" b="0" i="1" smtClean="0">
                              <a:latin typeface="Cambria Math" charset="0"/>
                              <a:ea typeface="Cambria Math" charset="0"/>
                              <a:cs typeface="Cambria Math" charset="0"/>
                            </a:rPr>
                            <m:t>h</m:t>
                          </m:r>
                          <m:r>
                            <a:rPr lang="en-US" altLang="zh-CN" sz="2800" b="0" i="1" smtClean="0">
                              <a:latin typeface="Cambria Math" charset="0"/>
                              <a:ea typeface="Cambria Math" charset="0"/>
                              <a:cs typeface="Cambria Math" charset="0"/>
                            </a:rPr>
                            <m:t>𝜈</m:t>
                          </m:r>
                        </m:num>
                        <m:den>
                          <m:r>
                            <a:rPr lang="en-US" altLang="zh-CN" sz="2800" b="0" i="1" smtClean="0">
                              <a:latin typeface="Cambria Math" charset="0"/>
                              <a:ea typeface="Cambria Math" charset="0"/>
                              <a:cs typeface="Cambria Math" charset="0"/>
                            </a:rPr>
                            <m:t>𝑐</m:t>
                          </m:r>
                        </m:den>
                      </m:f>
                      <m:func>
                        <m:funcPr>
                          <m:ctrlPr>
                            <a:rPr lang="en-US" altLang="zh-CN" sz="2800" b="0" i="1" smtClean="0">
                              <a:latin typeface="Cambria Math" panose="02040503050406030204" pitchFamily="18" charset="0"/>
                              <a:ea typeface="Cambria Math" charset="0"/>
                              <a:cs typeface="Cambria Math" charset="0"/>
                            </a:rPr>
                          </m:ctrlPr>
                        </m:funcPr>
                        <m:fName>
                          <m:r>
                            <m:rPr>
                              <m:sty m:val="p"/>
                            </m:rPr>
                            <a:rPr lang="en-US" altLang="zh-CN" sz="2800" b="0" i="0" smtClean="0">
                              <a:latin typeface="Cambria Math" charset="0"/>
                              <a:ea typeface="Cambria Math" charset="0"/>
                              <a:cs typeface="Cambria Math" charset="0"/>
                            </a:rPr>
                            <m:t>cos</m:t>
                          </m:r>
                        </m:fName>
                        <m:e>
                          <m:r>
                            <a:rPr lang="en-US" altLang="zh-CN" sz="2800" b="0" i="1" smtClean="0">
                              <a:latin typeface="Cambria Math" charset="0"/>
                              <a:ea typeface="Cambria Math" charset="0"/>
                              <a:cs typeface="Cambria Math" charset="0"/>
                            </a:rPr>
                            <m:t>𝜃</m:t>
                          </m:r>
                        </m:e>
                      </m:func>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𝑚𝑣</m:t>
                      </m:r>
                      <m:func>
                        <m:funcPr>
                          <m:ctrlPr>
                            <a:rPr lang="en-US" altLang="zh-CN" sz="2800" b="0" i="1" smtClean="0">
                              <a:latin typeface="Cambria Math" panose="02040503050406030204" pitchFamily="18" charset="0"/>
                              <a:ea typeface="Cambria Math" charset="0"/>
                              <a:cs typeface="Cambria Math" charset="0"/>
                            </a:rPr>
                          </m:ctrlPr>
                        </m:funcPr>
                        <m:fName>
                          <m:r>
                            <m:rPr>
                              <m:sty m:val="p"/>
                            </m:rPr>
                            <a:rPr lang="en-US" altLang="zh-CN" sz="2800" b="0" i="0" smtClean="0">
                              <a:latin typeface="Cambria Math" charset="0"/>
                              <a:ea typeface="Cambria Math" charset="0"/>
                              <a:cs typeface="Cambria Math" charset="0"/>
                            </a:rPr>
                            <m:t>cos</m:t>
                          </m:r>
                        </m:fName>
                        <m:e>
                          <m:r>
                            <a:rPr lang="en-US" altLang="zh-CN" sz="2800" b="0" i="1" smtClean="0">
                              <a:latin typeface="Cambria Math" charset="0"/>
                              <a:ea typeface="Cambria Math" charset="0"/>
                              <a:cs typeface="Cambria Math" charset="0"/>
                            </a:rPr>
                            <m:t>𝜑</m:t>
                          </m:r>
                        </m:e>
                      </m:func>
                    </m:oMath>
                  </m:oMathPara>
                </a14:m>
                <a:endParaRPr kumimoji="1" lang="zh-CN" altLang="en-US" sz="28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1151960" y="2574386"/>
                <a:ext cx="4149405" cy="818173"/>
              </a:xfrm>
              <a:prstGeom prst="rect">
                <a:avLst/>
              </a:prstGeom>
              <a:blipFill rotWithShape="0">
                <a:blip r:embed="rId11"/>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5545507" y="2567164"/>
                <a:ext cx="3074944" cy="81817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latin typeface="Cambria Math" panose="02040503050406030204" pitchFamily="18" charset="0"/>
                              <a:ea typeface="Cambria Math" charset="0"/>
                              <a:cs typeface="Cambria Math" charset="0"/>
                            </a:rPr>
                          </m:ctrlPr>
                        </m:fPr>
                        <m:num>
                          <m:r>
                            <a:rPr lang="en-US" altLang="zh-CN" sz="2800" b="0" i="1" smtClean="0">
                              <a:latin typeface="Cambria Math" charset="0"/>
                              <a:ea typeface="Cambria Math" charset="0"/>
                              <a:cs typeface="Cambria Math" charset="0"/>
                            </a:rPr>
                            <m:t>h</m:t>
                          </m:r>
                          <m:r>
                            <a:rPr lang="en-US" altLang="zh-CN" sz="2800" b="0" i="1" smtClean="0">
                              <a:latin typeface="Cambria Math" charset="0"/>
                              <a:ea typeface="Cambria Math" charset="0"/>
                              <a:cs typeface="Cambria Math" charset="0"/>
                            </a:rPr>
                            <m:t>𝜈</m:t>
                          </m:r>
                        </m:num>
                        <m:den>
                          <m:r>
                            <a:rPr lang="en-US" altLang="zh-CN" sz="2800" b="0" i="1" smtClean="0">
                              <a:latin typeface="Cambria Math" charset="0"/>
                              <a:ea typeface="Cambria Math" charset="0"/>
                              <a:cs typeface="Cambria Math" charset="0"/>
                            </a:rPr>
                            <m:t>𝑐</m:t>
                          </m:r>
                        </m:den>
                      </m:f>
                      <m:func>
                        <m:funcPr>
                          <m:ctrlPr>
                            <a:rPr lang="en-US" altLang="zh-CN" sz="2800" b="0" i="1" smtClean="0">
                              <a:latin typeface="Cambria Math" panose="02040503050406030204" pitchFamily="18" charset="0"/>
                              <a:ea typeface="Cambria Math" charset="0"/>
                              <a:cs typeface="Cambria Math" charset="0"/>
                            </a:rPr>
                          </m:ctrlPr>
                        </m:funcPr>
                        <m:fName>
                          <m:r>
                            <m:rPr>
                              <m:sty m:val="p"/>
                            </m:rPr>
                            <a:rPr lang="en-US" altLang="zh-CN" sz="2800" b="0" i="0" smtClean="0">
                              <a:latin typeface="Cambria Math" charset="0"/>
                              <a:ea typeface="Cambria Math" charset="0"/>
                              <a:cs typeface="Cambria Math" charset="0"/>
                            </a:rPr>
                            <m:t>sin</m:t>
                          </m:r>
                        </m:fName>
                        <m:e>
                          <m:r>
                            <a:rPr lang="en-US" altLang="zh-CN" sz="2800" b="0" i="1" smtClean="0">
                              <a:latin typeface="Cambria Math" charset="0"/>
                              <a:ea typeface="Cambria Math" charset="0"/>
                              <a:cs typeface="Cambria Math" charset="0"/>
                            </a:rPr>
                            <m:t>𝜃</m:t>
                          </m:r>
                        </m:e>
                      </m:func>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𝑚𝑣</m:t>
                      </m:r>
                      <m:func>
                        <m:funcPr>
                          <m:ctrlPr>
                            <a:rPr lang="en-US" altLang="zh-CN" sz="2800" b="0" i="1" smtClean="0">
                              <a:latin typeface="Cambria Math" panose="02040503050406030204" pitchFamily="18" charset="0"/>
                              <a:ea typeface="Cambria Math" charset="0"/>
                              <a:cs typeface="Cambria Math" charset="0"/>
                            </a:rPr>
                          </m:ctrlPr>
                        </m:funcPr>
                        <m:fName>
                          <m:r>
                            <m:rPr>
                              <m:sty m:val="p"/>
                            </m:rPr>
                            <a:rPr lang="en-US" altLang="zh-CN" sz="2800" b="0" i="0" smtClean="0">
                              <a:latin typeface="Cambria Math" charset="0"/>
                              <a:ea typeface="Cambria Math" charset="0"/>
                              <a:cs typeface="Cambria Math" charset="0"/>
                            </a:rPr>
                            <m:t>sin</m:t>
                          </m:r>
                        </m:fName>
                        <m:e>
                          <m:r>
                            <a:rPr lang="en-US" altLang="zh-CN" sz="2800" b="0" i="1" smtClean="0">
                              <a:latin typeface="Cambria Math" charset="0"/>
                              <a:ea typeface="Cambria Math" charset="0"/>
                              <a:cs typeface="Cambria Math" charset="0"/>
                            </a:rPr>
                            <m:t>𝜑</m:t>
                          </m:r>
                        </m:e>
                      </m:func>
                    </m:oMath>
                  </m:oMathPara>
                </a14:m>
                <a:endParaRPr kumimoji="1" lang="zh-CN" altLang="en-US" sz="28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5545507" y="2567164"/>
                <a:ext cx="3074944" cy="818173"/>
              </a:xfrm>
              <a:prstGeom prst="rect">
                <a:avLst/>
              </a:prstGeom>
              <a:blipFill rotWithShape="0">
                <a:blip r:embed="rId12"/>
                <a:stretch>
                  <a:fillRect/>
                </a:stretch>
              </a:blipFill>
              <a:ln w="38100">
                <a:noFill/>
              </a:ln>
            </p:spPr>
            <p:txBody>
              <a:bodyPr/>
              <a:lstStyle/>
              <a:p>
                <a:r>
                  <a:rPr lang="zh-CN" altLang="en-US">
                    <a:noFill/>
                  </a:rPr>
                  <a:t> </a:t>
                </a:r>
              </a:p>
            </p:txBody>
          </p:sp>
        </mc:Fallback>
      </mc:AlternateContent>
      <p:sp>
        <p:nvSpPr>
          <p:cNvPr id="34" name="文本框 33"/>
          <p:cNvSpPr txBox="1"/>
          <p:nvPr/>
        </p:nvSpPr>
        <p:spPr>
          <a:xfrm>
            <a:off x="4857477" y="1516479"/>
            <a:ext cx="3775393" cy="523220"/>
          </a:xfrm>
          <a:prstGeom prst="rect">
            <a:avLst/>
          </a:prstGeom>
          <a:noFill/>
        </p:spPr>
        <p:txBody>
          <a:bodyPr wrap="none" rtlCol="0">
            <a:spAutoFit/>
          </a:bodyPr>
          <a:lstStyle/>
          <a:p>
            <a:r>
              <a:rPr lang="en-US" altLang="zh-CN" sz="2800" b="1" dirty="0">
                <a:solidFill>
                  <a:srgbClr val="C00000"/>
                </a:solidFill>
                <a:latin typeface="SimHei" charset="-122"/>
                <a:ea typeface="SimHei" charset="-122"/>
                <a:cs typeface="SimHei" charset="-122"/>
              </a:rPr>
              <a:t>(</a:t>
            </a:r>
            <a:r>
              <a:rPr lang="zh-CN" altLang="en-US" sz="2800" b="1" dirty="0">
                <a:solidFill>
                  <a:srgbClr val="C00000"/>
                </a:solidFill>
                <a:latin typeface="SimHei" charset="-122"/>
                <a:ea typeface="SimHei" charset="-122"/>
                <a:cs typeface="SimHei" charset="-122"/>
              </a:rPr>
              <a:t>必须考虑相对论效应</a:t>
            </a:r>
            <a:r>
              <a:rPr lang="en-US" altLang="zh-CN" sz="2800" b="1" dirty="0">
                <a:solidFill>
                  <a:srgbClr val="C00000"/>
                </a:solidFill>
                <a:latin typeface="SimHei" charset="-122"/>
                <a:ea typeface="SimHei" charset="-122"/>
                <a:cs typeface="SimHei" charset="-122"/>
              </a:rPr>
              <a:t>)</a:t>
            </a:r>
            <a:endParaRPr lang="zh-CN" altLang="en-US" sz="2800" b="1" dirty="0">
              <a:solidFill>
                <a:srgbClr val="C00000"/>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35" name="文本框 34"/>
              <p:cNvSpPr txBox="1"/>
              <p:nvPr/>
            </p:nvSpPr>
            <p:spPr>
              <a:xfrm>
                <a:off x="161417" y="3450780"/>
                <a:ext cx="5792098" cy="91223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ea typeface="Cambria Math" charset="0"/>
                              <a:cs typeface="Cambria Math" charset="0"/>
                            </a:rPr>
                          </m:ctrlPr>
                        </m:sSupPr>
                        <m:e>
                          <m:d>
                            <m:dPr>
                              <m:ctrlPr>
                                <a:rPr lang="mr-IN" altLang="zh-CN" sz="2800" b="0" i="1" smtClean="0">
                                  <a:latin typeface="Cambria Math" panose="02040503050406030204" pitchFamily="18" charset="0"/>
                                  <a:ea typeface="Cambria Math" charset="0"/>
                                  <a:cs typeface="Cambria Math" charset="0"/>
                                </a:rPr>
                              </m:ctrlPr>
                            </m:dPr>
                            <m:e>
                              <m:f>
                                <m:fPr>
                                  <m:ctrlPr>
                                    <a:rPr lang="en-US" altLang="zh-CN" sz="2800" i="1">
                                      <a:latin typeface="Cambria Math" panose="02040503050406030204" pitchFamily="18" charset="0"/>
                                      <a:ea typeface="Cambria Math" charset="0"/>
                                      <a:cs typeface="Cambria Math" charset="0"/>
                                    </a:rPr>
                                  </m:ctrlPr>
                                </m:fPr>
                                <m:num>
                                  <m:r>
                                    <a:rPr lang="en-US" altLang="zh-CN" sz="2800" i="1">
                                      <a:latin typeface="Cambria Math" charset="0"/>
                                      <a:ea typeface="Cambria Math" charset="0"/>
                                      <a:cs typeface="Cambria Math" charset="0"/>
                                    </a:rPr>
                                    <m:t>h</m:t>
                                  </m:r>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𝜈</m:t>
                                      </m:r>
                                    </m:e>
                                    <m:sub>
                                      <m:r>
                                        <a:rPr lang="en-US" altLang="zh-CN" sz="2800" i="1">
                                          <a:latin typeface="Cambria Math" charset="0"/>
                                          <a:ea typeface="Cambria Math" charset="0"/>
                                          <a:cs typeface="Cambria Math" charset="0"/>
                                        </a:rPr>
                                        <m:t>0</m:t>
                                      </m:r>
                                    </m:sub>
                                  </m:sSub>
                                </m:num>
                                <m:den>
                                  <m:r>
                                    <a:rPr lang="en-US" altLang="zh-CN" sz="2800" i="1">
                                      <a:latin typeface="Cambria Math" charset="0"/>
                                      <a:ea typeface="Cambria Math" charset="0"/>
                                      <a:cs typeface="Cambria Math" charset="0"/>
                                    </a:rPr>
                                    <m:t>𝑐</m:t>
                                  </m:r>
                                </m:den>
                              </m:f>
                              <m:r>
                                <a:rPr lang="en-US" altLang="zh-CN" sz="2800" i="1">
                                  <a:latin typeface="Cambria Math" charset="0"/>
                                  <a:ea typeface="Cambria Math" charset="0"/>
                                  <a:cs typeface="Cambria Math" charset="0"/>
                                </a:rPr>
                                <m:t>−</m:t>
                              </m:r>
                              <m:f>
                                <m:fPr>
                                  <m:ctrlPr>
                                    <a:rPr lang="en-US" altLang="zh-CN" sz="2800" i="1">
                                      <a:latin typeface="Cambria Math" panose="02040503050406030204" pitchFamily="18" charset="0"/>
                                      <a:ea typeface="Cambria Math" charset="0"/>
                                      <a:cs typeface="Cambria Math" charset="0"/>
                                    </a:rPr>
                                  </m:ctrlPr>
                                </m:fPr>
                                <m:num>
                                  <m:r>
                                    <a:rPr lang="en-US" altLang="zh-CN" sz="2800" i="1">
                                      <a:latin typeface="Cambria Math" charset="0"/>
                                      <a:ea typeface="Cambria Math" charset="0"/>
                                      <a:cs typeface="Cambria Math" charset="0"/>
                                    </a:rPr>
                                    <m:t>h</m:t>
                                  </m:r>
                                  <m:r>
                                    <a:rPr lang="en-US" altLang="zh-CN" sz="2800" i="1">
                                      <a:latin typeface="Cambria Math" charset="0"/>
                                      <a:ea typeface="Cambria Math" charset="0"/>
                                      <a:cs typeface="Cambria Math" charset="0"/>
                                    </a:rPr>
                                    <m:t>𝜈</m:t>
                                  </m:r>
                                </m:num>
                                <m:den>
                                  <m:r>
                                    <a:rPr lang="en-US" altLang="zh-CN" sz="2800" i="1">
                                      <a:latin typeface="Cambria Math" charset="0"/>
                                      <a:ea typeface="Cambria Math" charset="0"/>
                                      <a:cs typeface="Cambria Math" charset="0"/>
                                    </a:rPr>
                                    <m:t>𝑐</m:t>
                                  </m:r>
                                </m:den>
                              </m:f>
                              <m:func>
                                <m:funcPr>
                                  <m:ctrlPr>
                                    <a:rPr lang="en-US" altLang="zh-CN" sz="2800" i="1">
                                      <a:latin typeface="Cambria Math" panose="02040503050406030204" pitchFamily="18" charset="0"/>
                                      <a:ea typeface="Cambria Math" charset="0"/>
                                      <a:cs typeface="Cambria Math" charset="0"/>
                                    </a:rPr>
                                  </m:ctrlPr>
                                </m:funcPr>
                                <m:fName>
                                  <m:r>
                                    <m:rPr>
                                      <m:sty m:val="p"/>
                                    </m:rPr>
                                    <a:rPr lang="en-US" altLang="zh-CN" sz="2800">
                                      <a:latin typeface="Cambria Math" charset="0"/>
                                      <a:ea typeface="Cambria Math" charset="0"/>
                                      <a:cs typeface="Cambria Math" charset="0"/>
                                    </a:rPr>
                                    <m:t>cos</m:t>
                                  </m:r>
                                </m:fName>
                                <m:e>
                                  <m:r>
                                    <a:rPr lang="en-US" altLang="zh-CN" sz="2800" i="1">
                                      <a:latin typeface="Cambria Math" charset="0"/>
                                      <a:ea typeface="Cambria Math" charset="0"/>
                                      <a:cs typeface="Cambria Math" charset="0"/>
                                    </a:rPr>
                                    <m:t>𝜃</m:t>
                                  </m:r>
                                </m:e>
                              </m:func>
                            </m:e>
                          </m:d>
                        </m:e>
                        <m:sup>
                          <m:r>
                            <a:rPr lang="en-US" altLang="zh-CN" sz="2800" b="0" i="1" smtClean="0">
                              <a:latin typeface="Cambria Math" charset="0"/>
                              <a:ea typeface="Cambria Math" charset="0"/>
                              <a:cs typeface="Cambria Math" charset="0"/>
                            </a:rPr>
                            <m:t>2</m:t>
                          </m:r>
                        </m:sup>
                      </m:sSup>
                      <m:r>
                        <a:rPr lang="en-US" altLang="zh-CN" sz="2800" b="0" i="1" smtClean="0">
                          <a:latin typeface="Cambria Math" charset="0"/>
                          <a:ea typeface="Cambria Math" charset="0"/>
                          <a:cs typeface="Cambria Math" charset="0"/>
                        </a:rPr>
                        <m:t>+</m:t>
                      </m:r>
                      <m:sSup>
                        <m:sSupPr>
                          <m:ctrlPr>
                            <a:rPr lang="en-US" altLang="zh-CN" sz="2800" b="0" i="1" smtClean="0">
                              <a:latin typeface="Cambria Math" panose="02040503050406030204" pitchFamily="18" charset="0"/>
                              <a:ea typeface="Cambria Math" charset="0"/>
                              <a:cs typeface="Cambria Math" charset="0"/>
                            </a:rPr>
                          </m:ctrlPr>
                        </m:sSupPr>
                        <m:e>
                          <m:d>
                            <m:dPr>
                              <m:ctrlPr>
                                <a:rPr lang="mr-IN" altLang="zh-CN" sz="2800" b="0" i="1" smtClean="0">
                                  <a:latin typeface="Cambria Math" panose="02040503050406030204" pitchFamily="18" charset="0"/>
                                  <a:ea typeface="Cambria Math" charset="0"/>
                                  <a:cs typeface="Cambria Math" charset="0"/>
                                </a:rPr>
                              </m:ctrlPr>
                            </m:dPr>
                            <m:e>
                              <m:f>
                                <m:fPr>
                                  <m:ctrlPr>
                                    <a:rPr lang="en-US" altLang="zh-CN" sz="2800" i="1">
                                      <a:latin typeface="Cambria Math" panose="02040503050406030204" pitchFamily="18" charset="0"/>
                                      <a:ea typeface="Cambria Math" charset="0"/>
                                      <a:cs typeface="Cambria Math" charset="0"/>
                                    </a:rPr>
                                  </m:ctrlPr>
                                </m:fPr>
                                <m:num>
                                  <m:r>
                                    <a:rPr lang="en-US" altLang="zh-CN" sz="2800" i="1">
                                      <a:latin typeface="Cambria Math" charset="0"/>
                                      <a:ea typeface="Cambria Math" charset="0"/>
                                      <a:cs typeface="Cambria Math" charset="0"/>
                                    </a:rPr>
                                    <m:t>h</m:t>
                                  </m:r>
                                  <m:r>
                                    <a:rPr lang="en-US" altLang="zh-CN" sz="2800" i="1">
                                      <a:latin typeface="Cambria Math" charset="0"/>
                                      <a:ea typeface="Cambria Math" charset="0"/>
                                      <a:cs typeface="Cambria Math" charset="0"/>
                                    </a:rPr>
                                    <m:t>𝜈</m:t>
                                  </m:r>
                                </m:num>
                                <m:den>
                                  <m:r>
                                    <a:rPr lang="en-US" altLang="zh-CN" sz="2800" i="1">
                                      <a:latin typeface="Cambria Math" charset="0"/>
                                      <a:ea typeface="Cambria Math" charset="0"/>
                                      <a:cs typeface="Cambria Math" charset="0"/>
                                    </a:rPr>
                                    <m:t>𝑐</m:t>
                                  </m:r>
                                </m:den>
                              </m:f>
                              <m:func>
                                <m:funcPr>
                                  <m:ctrlPr>
                                    <a:rPr lang="en-US" altLang="zh-CN" sz="2800" i="1">
                                      <a:latin typeface="Cambria Math" panose="02040503050406030204" pitchFamily="18" charset="0"/>
                                      <a:ea typeface="Cambria Math" charset="0"/>
                                      <a:cs typeface="Cambria Math" charset="0"/>
                                    </a:rPr>
                                  </m:ctrlPr>
                                </m:funcPr>
                                <m:fName>
                                  <m:r>
                                    <m:rPr>
                                      <m:sty m:val="p"/>
                                    </m:rPr>
                                    <a:rPr lang="en-US" altLang="zh-CN" sz="2800">
                                      <a:latin typeface="Cambria Math" charset="0"/>
                                      <a:ea typeface="Cambria Math" charset="0"/>
                                      <a:cs typeface="Cambria Math" charset="0"/>
                                    </a:rPr>
                                    <m:t>sin</m:t>
                                  </m:r>
                                </m:fName>
                                <m:e>
                                  <m:r>
                                    <a:rPr lang="en-US" altLang="zh-CN" sz="2800" i="1">
                                      <a:latin typeface="Cambria Math" charset="0"/>
                                      <a:ea typeface="Cambria Math" charset="0"/>
                                      <a:cs typeface="Cambria Math" charset="0"/>
                                    </a:rPr>
                                    <m:t>𝜃</m:t>
                                  </m:r>
                                </m:e>
                              </m:func>
                            </m:e>
                          </m:d>
                        </m:e>
                        <m:sup>
                          <m:r>
                            <a:rPr lang="en-US" altLang="zh-CN" sz="2800" b="0" i="1" smtClean="0">
                              <a:latin typeface="Cambria Math" charset="0"/>
                              <a:ea typeface="Cambria Math" charset="0"/>
                              <a:cs typeface="Cambria Math" charset="0"/>
                            </a:rPr>
                            <m:t>2</m:t>
                          </m:r>
                        </m:sup>
                      </m:sSup>
                      <m:r>
                        <a:rPr lang="en-US" altLang="zh-CN" sz="2800" b="0" i="1" smtClean="0">
                          <a:latin typeface="Cambria Math" charset="0"/>
                          <a:ea typeface="Cambria Math" charset="0"/>
                          <a:cs typeface="Cambria Math" charset="0"/>
                        </a:rPr>
                        <m:t>=</m:t>
                      </m:r>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𝑝</m:t>
                          </m:r>
                        </m:e>
                        <m:sup>
                          <m:r>
                            <a:rPr lang="en-US" altLang="zh-CN" sz="2800" b="0" i="1" smtClean="0">
                              <a:latin typeface="Cambria Math" charset="0"/>
                              <a:ea typeface="Cambria Math" charset="0"/>
                              <a:cs typeface="Cambria Math" charset="0"/>
                            </a:rPr>
                            <m:t>2</m:t>
                          </m:r>
                        </m:sup>
                      </m:sSup>
                    </m:oMath>
                  </m:oMathPara>
                </a14:m>
                <a:endParaRPr kumimoji="1" lang="zh-CN" altLang="en-US" sz="28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161417" y="3450780"/>
                <a:ext cx="5792098" cy="912237"/>
              </a:xfrm>
              <a:prstGeom prst="rect">
                <a:avLst/>
              </a:prstGeom>
              <a:blipFill rotWithShape="0">
                <a:blip r:embed="rId13"/>
                <a:stretch>
                  <a:fillRect/>
                </a:stretch>
              </a:blipFill>
              <a:ln w="38100">
                <a:noFill/>
              </a:ln>
            </p:spPr>
            <p:txBody>
              <a:bodyPr/>
              <a:lstStyle/>
              <a:p>
                <a:r>
                  <a:rPr lang="zh-CN" altLang="en-US">
                    <a:noFill/>
                  </a:rPr>
                  <a:t> </a:t>
                </a:r>
              </a:p>
            </p:txBody>
          </p:sp>
        </mc:Fallback>
      </mc:AlternateContent>
      <p:sp>
        <p:nvSpPr>
          <p:cNvPr id="36" name="右箭头 35"/>
          <p:cNvSpPr/>
          <p:nvPr/>
        </p:nvSpPr>
        <p:spPr>
          <a:xfrm>
            <a:off x="5888120" y="3859237"/>
            <a:ext cx="642002" cy="279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7" name="文本框 36"/>
              <p:cNvSpPr txBox="1"/>
              <p:nvPr/>
            </p:nvSpPr>
            <p:spPr>
              <a:xfrm>
                <a:off x="6520999" y="3770617"/>
                <a:ext cx="5566267" cy="439351"/>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ea typeface="Cambria Math" charset="0"/>
                              <a:cs typeface="Cambria Math" charset="0"/>
                            </a:rPr>
                          </m:ctrlPr>
                        </m:sSupPr>
                        <m:e>
                          <m:r>
                            <a:rPr lang="en-US" altLang="zh-CN" sz="2800" i="1">
                              <a:latin typeface="Cambria Math" charset="0"/>
                              <a:ea typeface="Cambria Math" charset="0"/>
                              <a:cs typeface="Cambria Math" charset="0"/>
                            </a:rPr>
                            <m:t>h</m:t>
                          </m:r>
                        </m:e>
                        <m:sup>
                          <m:r>
                            <a:rPr lang="en-US" altLang="zh-CN" sz="2800" i="1">
                              <a:latin typeface="Cambria Math" charset="0"/>
                              <a:ea typeface="Cambria Math" charset="0"/>
                              <a:cs typeface="Cambria Math" charset="0"/>
                            </a:rPr>
                            <m:t>2</m:t>
                          </m:r>
                        </m:sup>
                      </m:sSup>
                      <m:sSubSup>
                        <m:sSubSupPr>
                          <m:ctrlPr>
                            <a:rPr lang="en-US" altLang="zh-CN" sz="2800" i="1" smtClean="0">
                              <a:latin typeface="Cambria Math" panose="02040503050406030204" pitchFamily="18" charset="0"/>
                              <a:ea typeface="Cambria Math" charset="0"/>
                              <a:cs typeface="Cambria Math" charset="0"/>
                            </a:rPr>
                          </m:ctrlPr>
                        </m:sSubSupPr>
                        <m:e>
                          <m:r>
                            <a:rPr lang="en-US" altLang="zh-CN" sz="2800" i="1" smtClean="0">
                              <a:latin typeface="Cambria Math" charset="0"/>
                              <a:ea typeface="Cambria Math" charset="0"/>
                              <a:cs typeface="Cambria Math" charset="0"/>
                            </a:rPr>
                            <m:t>𝜈</m:t>
                          </m:r>
                        </m:e>
                        <m:sub>
                          <m:r>
                            <a:rPr lang="en-US" altLang="zh-CN" sz="2800" b="0" i="1" smtClean="0">
                              <a:latin typeface="Cambria Math" charset="0"/>
                              <a:ea typeface="Cambria Math" charset="0"/>
                              <a:cs typeface="Cambria Math" charset="0"/>
                            </a:rPr>
                            <m:t>0</m:t>
                          </m:r>
                        </m:sub>
                        <m:sup>
                          <m:r>
                            <a:rPr lang="en-US" altLang="zh-CN" sz="2800" b="0" i="1" smtClean="0">
                              <a:latin typeface="Cambria Math" charset="0"/>
                              <a:ea typeface="Cambria Math" charset="0"/>
                              <a:cs typeface="Cambria Math" charset="0"/>
                            </a:rPr>
                            <m:t>2</m:t>
                          </m:r>
                        </m:sup>
                      </m:sSubSup>
                      <m:r>
                        <a:rPr lang="en-US" altLang="zh-CN" sz="2800" b="0" i="1" smtClean="0">
                          <a:latin typeface="Cambria Math" charset="0"/>
                          <a:ea typeface="Cambria Math" charset="0"/>
                          <a:cs typeface="Cambria Math" charset="0"/>
                        </a:rPr>
                        <m:t>−2</m:t>
                      </m:r>
                      <m:sSup>
                        <m:sSupPr>
                          <m:ctrlPr>
                            <a:rPr lang="en-US" altLang="zh-CN" sz="2800" i="1">
                              <a:latin typeface="Cambria Math" panose="02040503050406030204" pitchFamily="18" charset="0"/>
                              <a:ea typeface="Cambria Math" charset="0"/>
                              <a:cs typeface="Cambria Math" charset="0"/>
                            </a:rPr>
                          </m:ctrlPr>
                        </m:sSupPr>
                        <m:e>
                          <m:r>
                            <a:rPr lang="en-US" altLang="zh-CN" sz="2800" i="1">
                              <a:latin typeface="Cambria Math" charset="0"/>
                              <a:ea typeface="Cambria Math" charset="0"/>
                              <a:cs typeface="Cambria Math" charset="0"/>
                            </a:rPr>
                            <m:t>h</m:t>
                          </m:r>
                        </m:e>
                        <m:sup>
                          <m:r>
                            <a:rPr lang="en-US" altLang="zh-CN" sz="2800" i="1">
                              <a:latin typeface="Cambria Math" charset="0"/>
                              <a:ea typeface="Cambria Math" charset="0"/>
                              <a:cs typeface="Cambria Math" charset="0"/>
                            </a:rPr>
                            <m:t>2</m:t>
                          </m:r>
                        </m:sup>
                      </m:sSup>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𝜈</m:t>
                          </m:r>
                        </m:e>
                        <m:sub>
                          <m:r>
                            <a:rPr lang="en-US" altLang="zh-CN" sz="2800" i="1">
                              <a:latin typeface="Cambria Math" charset="0"/>
                              <a:ea typeface="Cambria Math" charset="0"/>
                              <a:cs typeface="Cambria Math" charset="0"/>
                            </a:rPr>
                            <m:t>0</m:t>
                          </m:r>
                        </m:sub>
                      </m:sSub>
                      <m:r>
                        <a:rPr lang="en-US" altLang="zh-CN" sz="2800" i="1" smtClean="0">
                          <a:latin typeface="Cambria Math" charset="0"/>
                          <a:ea typeface="Cambria Math" charset="0"/>
                          <a:cs typeface="Cambria Math" charset="0"/>
                        </a:rPr>
                        <m:t>𝜈</m:t>
                      </m:r>
                      <m:func>
                        <m:funcPr>
                          <m:ctrlPr>
                            <a:rPr lang="en-US" altLang="zh-CN" sz="2800" i="1" smtClean="0">
                              <a:latin typeface="Cambria Math" panose="02040503050406030204" pitchFamily="18" charset="0"/>
                              <a:ea typeface="Cambria Math" charset="0"/>
                              <a:cs typeface="Cambria Math" charset="0"/>
                            </a:rPr>
                          </m:ctrlPr>
                        </m:funcPr>
                        <m:fName>
                          <m:r>
                            <m:rPr>
                              <m:sty m:val="p"/>
                            </m:rPr>
                            <a:rPr lang="en-US" altLang="zh-CN" sz="2800" i="0" smtClean="0">
                              <a:latin typeface="Cambria Math" charset="0"/>
                              <a:ea typeface="Cambria Math" charset="0"/>
                              <a:cs typeface="Cambria Math" charset="0"/>
                            </a:rPr>
                            <m:t>cos</m:t>
                          </m:r>
                        </m:fName>
                        <m:e>
                          <m:r>
                            <a:rPr lang="en-US" altLang="zh-CN" sz="2800" i="1" smtClean="0">
                              <a:latin typeface="Cambria Math" charset="0"/>
                              <a:ea typeface="Cambria Math" charset="0"/>
                              <a:cs typeface="Cambria Math" charset="0"/>
                            </a:rPr>
                            <m:t>𝜃</m:t>
                          </m:r>
                        </m:e>
                      </m:func>
                      <m:r>
                        <a:rPr lang="en-US" altLang="zh-CN" sz="2800" b="0" i="1" smtClean="0">
                          <a:latin typeface="Cambria Math" charset="0"/>
                          <a:ea typeface="Cambria Math" charset="0"/>
                          <a:cs typeface="Cambria Math" charset="0"/>
                        </a:rPr>
                        <m:t>+</m:t>
                      </m:r>
                      <m:sSup>
                        <m:sSupPr>
                          <m:ctrlPr>
                            <a:rPr lang="en-US" altLang="zh-CN" sz="280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h</m:t>
                          </m:r>
                        </m:e>
                        <m:sup>
                          <m:r>
                            <a:rPr lang="en-US" altLang="zh-CN" sz="2800" i="1">
                              <a:latin typeface="Cambria Math" charset="0"/>
                              <a:ea typeface="Cambria Math" charset="0"/>
                              <a:cs typeface="Cambria Math" charset="0"/>
                            </a:rPr>
                            <m:t>2</m:t>
                          </m:r>
                        </m:sup>
                      </m:sSup>
                      <m:sSup>
                        <m:sSupPr>
                          <m:ctrlPr>
                            <a:rPr lang="en-US" altLang="zh-CN" sz="2800" i="1">
                              <a:latin typeface="Cambria Math" panose="02040503050406030204" pitchFamily="18" charset="0"/>
                              <a:ea typeface="Cambria Math" charset="0"/>
                              <a:cs typeface="Cambria Math" charset="0"/>
                            </a:rPr>
                          </m:ctrlPr>
                        </m:sSupPr>
                        <m:e>
                          <m:r>
                            <a:rPr lang="en-US" altLang="zh-CN" sz="2800" i="1" smtClean="0">
                              <a:latin typeface="Cambria Math" charset="0"/>
                              <a:ea typeface="Cambria Math" charset="0"/>
                              <a:cs typeface="Cambria Math" charset="0"/>
                            </a:rPr>
                            <m:t>𝜈</m:t>
                          </m:r>
                        </m:e>
                        <m:sup>
                          <m:r>
                            <a:rPr lang="en-US" altLang="zh-CN" sz="2800" i="1">
                              <a:latin typeface="Cambria Math" charset="0"/>
                              <a:ea typeface="Cambria Math" charset="0"/>
                              <a:cs typeface="Cambria Math" charset="0"/>
                            </a:rPr>
                            <m:t>2</m:t>
                          </m:r>
                        </m:sup>
                      </m:sSup>
                      <m:r>
                        <a:rPr lang="en-US" altLang="zh-CN" sz="2800" b="0" i="1" smtClean="0">
                          <a:latin typeface="Cambria Math" charset="0"/>
                          <a:ea typeface="Cambria Math" charset="0"/>
                          <a:cs typeface="Cambria Math" charset="0"/>
                        </a:rPr>
                        <m:t>=</m:t>
                      </m:r>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𝑝</m:t>
                          </m:r>
                        </m:e>
                        <m:sup>
                          <m:r>
                            <a:rPr lang="en-US" altLang="zh-CN" sz="2800" b="0" i="1" smtClean="0">
                              <a:latin typeface="Cambria Math" charset="0"/>
                              <a:ea typeface="Cambria Math" charset="0"/>
                              <a:cs typeface="Cambria Math" charset="0"/>
                            </a:rPr>
                            <m:t>2</m:t>
                          </m:r>
                        </m:sup>
                      </m:sSup>
                      <m:sSup>
                        <m:sSupPr>
                          <m:ctrlPr>
                            <a:rPr lang="en-US" altLang="zh-CN" sz="2800" i="1">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𝑐</m:t>
                          </m:r>
                        </m:e>
                        <m:sup>
                          <m:r>
                            <a:rPr lang="en-US" altLang="zh-CN" sz="2800" i="1">
                              <a:latin typeface="Cambria Math" charset="0"/>
                              <a:ea typeface="Cambria Math" charset="0"/>
                              <a:cs typeface="Cambria Math" charset="0"/>
                            </a:rPr>
                            <m:t>2</m:t>
                          </m:r>
                        </m:sup>
                      </m:sSup>
                    </m:oMath>
                  </m:oMathPara>
                </a14:m>
                <a:endParaRPr kumimoji="1" lang="zh-CN" altLang="en-US" sz="280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6520999" y="3770617"/>
                <a:ext cx="5566267" cy="439351"/>
              </a:xfrm>
              <a:prstGeom prst="rect">
                <a:avLst/>
              </a:prstGeom>
              <a:blipFill rotWithShape="0">
                <a:blip r:embed="rId14"/>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578229" y="4508638"/>
                <a:ext cx="3366563" cy="439351"/>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ea typeface="Cambria Math" charset="0"/>
                              <a:cs typeface="Cambria Math" charset="0"/>
                            </a:rPr>
                          </m:ctrlPr>
                        </m:sSubSupPr>
                        <m:e>
                          <m:r>
                            <a:rPr lang="en-US" altLang="zh-CN" sz="2800" b="0" i="1" smtClean="0">
                              <a:latin typeface="Cambria Math" charset="0"/>
                              <a:ea typeface="Cambria Math" charset="0"/>
                              <a:cs typeface="Cambria Math" charset="0"/>
                            </a:rPr>
                            <m:t>𝑚</m:t>
                          </m:r>
                        </m:e>
                        <m:sub>
                          <m:r>
                            <a:rPr lang="en-US" altLang="zh-CN" sz="2800" b="0" i="1" smtClean="0">
                              <a:latin typeface="Cambria Math" charset="0"/>
                              <a:ea typeface="Cambria Math" charset="0"/>
                              <a:cs typeface="Cambria Math" charset="0"/>
                            </a:rPr>
                            <m:t>0</m:t>
                          </m:r>
                        </m:sub>
                        <m:sup>
                          <m:r>
                            <a:rPr lang="en-US" altLang="zh-CN" sz="2800" b="0" i="1" smtClean="0">
                              <a:latin typeface="Cambria Math" charset="0"/>
                              <a:ea typeface="Cambria Math" charset="0"/>
                              <a:cs typeface="Cambria Math" charset="0"/>
                            </a:rPr>
                            <m:t>2</m:t>
                          </m:r>
                        </m:sup>
                      </m:sSubSup>
                      <m:sSup>
                        <m:sSupPr>
                          <m:ctrlPr>
                            <a:rPr lang="en-US" altLang="zh-CN" sz="2800" i="1">
                              <a:latin typeface="Cambria Math" panose="02040503050406030204" pitchFamily="18" charset="0"/>
                              <a:ea typeface="Cambria Math" charset="0"/>
                              <a:cs typeface="Cambria Math" charset="0"/>
                            </a:rPr>
                          </m:ctrlPr>
                        </m:sSupPr>
                        <m:e>
                          <m:r>
                            <a:rPr lang="en-US" altLang="zh-CN" sz="2800" i="1">
                              <a:latin typeface="Cambria Math" charset="0"/>
                              <a:ea typeface="Cambria Math" charset="0"/>
                              <a:cs typeface="Cambria Math" charset="0"/>
                            </a:rPr>
                            <m:t>𝑐</m:t>
                          </m:r>
                        </m:e>
                        <m:sup>
                          <m:r>
                            <a:rPr lang="en-US" altLang="zh-CN" sz="2800" b="0" i="1" smtClean="0">
                              <a:latin typeface="Cambria Math" charset="0"/>
                              <a:ea typeface="Cambria Math" charset="0"/>
                              <a:cs typeface="Cambria Math" charset="0"/>
                            </a:rPr>
                            <m:t>4</m:t>
                          </m:r>
                        </m:sup>
                      </m:sSup>
                      <m:r>
                        <a:rPr lang="en-US" altLang="zh-CN" sz="2800" b="0" i="1" smtClean="0">
                          <a:latin typeface="Cambria Math" charset="0"/>
                          <a:ea typeface="Cambria Math" charset="0"/>
                          <a:cs typeface="Cambria Math" charset="0"/>
                        </a:rPr>
                        <m:t>+</m:t>
                      </m:r>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𝑝</m:t>
                          </m:r>
                        </m:e>
                        <m:sup>
                          <m:r>
                            <a:rPr lang="en-US" altLang="zh-CN" sz="2800" b="0" i="1" smtClean="0">
                              <a:latin typeface="Cambria Math" charset="0"/>
                              <a:ea typeface="Cambria Math" charset="0"/>
                              <a:cs typeface="Cambria Math" charset="0"/>
                            </a:rPr>
                            <m:t>2</m:t>
                          </m:r>
                        </m:sup>
                      </m:sSup>
                      <m:sSup>
                        <m:sSupPr>
                          <m:ctrlPr>
                            <a:rPr lang="en-US" altLang="zh-CN" sz="2800" i="1">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𝑐</m:t>
                          </m:r>
                        </m:e>
                        <m:sup>
                          <m:r>
                            <a:rPr lang="en-US" altLang="zh-CN" sz="2800" i="1">
                              <a:latin typeface="Cambria Math" charset="0"/>
                              <a:ea typeface="Cambria Math" charset="0"/>
                              <a:cs typeface="Cambria Math" charset="0"/>
                            </a:rPr>
                            <m:t>2</m:t>
                          </m:r>
                        </m:sup>
                      </m:sSup>
                      <m:r>
                        <a:rPr lang="en-US" altLang="zh-CN" sz="2800" b="0" i="1" smtClean="0">
                          <a:latin typeface="Cambria Math" charset="0"/>
                          <a:ea typeface="Cambria Math" charset="0"/>
                          <a:cs typeface="Cambria Math" charset="0"/>
                        </a:rPr>
                        <m:t>=</m:t>
                      </m:r>
                      <m:sSup>
                        <m:sSupPr>
                          <m:ctrlPr>
                            <a:rPr lang="en-US" altLang="zh-CN" sz="2800" i="1">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𝑚</m:t>
                          </m:r>
                        </m:e>
                        <m:sup>
                          <m:r>
                            <a:rPr lang="en-US" altLang="zh-CN" sz="2800" i="1">
                              <a:latin typeface="Cambria Math" charset="0"/>
                              <a:ea typeface="Cambria Math" charset="0"/>
                              <a:cs typeface="Cambria Math" charset="0"/>
                            </a:rPr>
                            <m:t>2</m:t>
                          </m:r>
                        </m:sup>
                      </m:sSup>
                      <m:sSup>
                        <m:sSupPr>
                          <m:ctrlPr>
                            <a:rPr lang="en-US" altLang="zh-CN" sz="2800" i="1">
                              <a:latin typeface="Cambria Math" panose="02040503050406030204" pitchFamily="18" charset="0"/>
                              <a:ea typeface="Cambria Math" charset="0"/>
                              <a:cs typeface="Cambria Math" charset="0"/>
                            </a:rPr>
                          </m:ctrlPr>
                        </m:sSupPr>
                        <m:e>
                          <m:r>
                            <a:rPr lang="en-US" altLang="zh-CN" sz="2800" i="1">
                              <a:latin typeface="Cambria Math" charset="0"/>
                              <a:ea typeface="Cambria Math" charset="0"/>
                              <a:cs typeface="Cambria Math" charset="0"/>
                            </a:rPr>
                            <m:t>𝑐</m:t>
                          </m:r>
                        </m:e>
                        <m:sup>
                          <m:r>
                            <a:rPr lang="en-US" altLang="zh-CN" sz="2800" b="0" i="1" smtClean="0">
                              <a:latin typeface="Cambria Math" charset="0"/>
                              <a:ea typeface="Cambria Math" charset="0"/>
                              <a:cs typeface="Cambria Math" charset="0"/>
                            </a:rPr>
                            <m:t>4</m:t>
                          </m:r>
                        </m:sup>
                      </m:sSup>
                    </m:oMath>
                  </m:oMathPara>
                </a14:m>
                <a:endParaRPr kumimoji="1" lang="zh-CN" altLang="en-US" sz="28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578229" y="4508638"/>
                <a:ext cx="3366563" cy="439351"/>
              </a:xfrm>
              <a:prstGeom prst="rect">
                <a:avLst/>
              </a:prstGeom>
              <a:blipFill rotWithShape="0">
                <a:blip r:embed="rId15"/>
                <a:stretch>
                  <a:fillRect/>
                </a:stretch>
              </a:blipFill>
              <a:ln w="38100">
                <a:noFill/>
              </a:ln>
            </p:spPr>
            <p:txBody>
              <a:bodyPr/>
              <a:lstStyle/>
              <a:p>
                <a:r>
                  <a:rPr lang="zh-CN" altLang="en-US">
                    <a:noFill/>
                  </a:rPr>
                  <a:t> </a:t>
                </a:r>
              </a:p>
            </p:txBody>
          </p:sp>
        </mc:Fallback>
      </mc:AlternateContent>
      <p:sp>
        <p:nvSpPr>
          <p:cNvPr id="39" name="右箭头 38"/>
          <p:cNvSpPr/>
          <p:nvPr/>
        </p:nvSpPr>
        <p:spPr>
          <a:xfrm>
            <a:off x="4080954" y="4618276"/>
            <a:ext cx="642002" cy="279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0" name="文本框 39"/>
              <p:cNvSpPr txBox="1"/>
              <p:nvPr/>
            </p:nvSpPr>
            <p:spPr>
              <a:xfrm>
                <a:off x="4804267" y="4508637"/>
                <a:ext cx="5203348"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𝑚</m:t>
                          </m:r>
                        </m:e>
                        <m:sub>
                          <m:r>
                            <a:rPr lang="en-US" altLang="zh-CN" sz="2800" b="0" i="1" smtClean="0">
                              <a:latin typeface="Cambria Math" charset="0"/>
                              <a:ea typeface="Cambria Math" charset="0"/>
                              <a:cs typeface="Cambria Math" charset="0"/>
                            </a:rPr>
                            <m:t>0</m:t>
                          </m:r>
                        </m:sub>
                      </m:sSub>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𝑐</m:t>
                          </m:r>
                        </m:e>
                        <m:sup>
                          <m:r>
                            <a:rPr lang="en-US" altLang="zh-CN" sz="2800" b="0" i="1" smtClean="0">
                              <a:latin typeface="Cambria Math" charset="0"/>
                              <a:ea typeface="Cambria Math" charset="0"/>
                              <a:cs typeface="Cambria Math" charset="0"/>
                            </a:rPr>
                            <m:t>2</m:t>
                          </m:r>
                        </m:sup>
                      </m:sSup>
                      <m:d>
                        <m:dPr>
                          <m:ctrlPr>
                            <a:rPr lang="mr-IN" altLang="zh-CN" sz="2800" b="0" i="1" smtClean="0">
                              <a:latin typeface="Cambria Math" panose="02040503050406030204" pitchFamily="18" charset="0"/>
                              <a:ea typeface="Cambria Math" charset="0"/>
                              <a:cs typeface="Cambria Math" charset="0"/>
                            </a:rPr>
                          </m:ctrlPr>
                        </m:dPr>
                        <m:e>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𝜈</m:t>
                              </m:r>
                            </m:e>
                            <m:sub>
                              <m:r>
                                <a:rPr lang="en-US" altLang="zh-CN" sz="2800" b="0" i="1" smtClean="0">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𝜈</m:t>
                          </m:r>
                        </m:e>
                      </m:d>
                      <m:r>
                        <a:rPr lang="en-US" altLang="zh-CN" sz="2800" b="0" i="1" smtClean="0">
                          <a:latin typeface="Cambria Math" charset="0"/>
                          <a:ea typeface="Cambria Math" charset="0"/>
                          <a:cs typeface="Cambria Math" charset="0"/>
                        </a:rPr>
                        <m:t>=</m:t>
                      </m:r>
                      <m:r>
                        <a:rPr lang="en-US" altLang="zh-CN" sz="2800" i="1" smtClean="0">
                          <a:latin typeface="Cambria Math" charset="0"/>
                          <a:ea typeface="Cambria Math" charset="0"/>
                          <a:cs typeface="Cambria Math" charset="0"/>
                        </a:rPr>
                        <m:t>h</m:t>
                      </m:r>
                      <m:sSub>
                        <m:sSubPr>
                          <m:ctrlPr>
                            <a:rPr lang="en-US" altLang="zh-CN" sz="2800" i="1" smtClean="0">
                              <a:latin typeface="Cambria Math" panose="02040503050406030204" pitchFamily="18" charset="0"/>
                              <a:ea typeface="Cambria Math" charset="0"/>
                              <a:cs typeface="Cambria Math" charset="0"/>
                            </a:rPr>
                          </m:ctrlPr>
                        </m:sSubPr>
                        <m:e>
                          <m:r>
                            <a:rPr lang="en-US" altLang="zh-CN" sz="2800" i="1" smtClean="0">
                              <a:latin typeface="Cambria Math" charset="0"/>
                              <a:ea typeface="Cambria Math" charset="0"/>
                              <a:cs typeface="Cambria Math" charset="0"/>
                            </a:rPr>
                            <m:t>𝜈</m:t>
                          </m:r>
                        </m:e>
                        <m:sub>
                          <m:r>
                            <a:rPr lang="en-US" altLang="zh-CN" sz="2800" b="0" i="1" smtClean="0">
                              <a:latin typeface="Cambria Math" charset="0"/>
                              <a:ea typeface="Cambria Math" charset="0"/>
                              <a:cs typeface="Cambria Math" charset="0"/>
                            </a:rPr>
                            <m:t>0</m:t>
                          </m:r>
                        </m:sub>
                      </m:sSub>
                      <m:r>
                        <a:rPr lang="en-US" altLang="zh-CN" sz="2800" i="1" smtClean="0">
                          <a:latin typeface="Cambria Math" charset="0"/>
                          <a:ea typeface="Cambria Math" charset="0"/>
                          <a:cs typeface="Cambria Math" charset="0"/>
                        </a:rPr>
                        <m:t>𝜈</m:t>
                      </m:r>
                      <m:d>
                        <m:dPr>
                          <m:ctrlPr>
                            <a:rPr lang="mr-IN" altLang="zh-CN" sz="2800" i="1" smtClean="0">
                              <a:latin typeface="Cambria Math" panose="02040503050406030204" pitchFamily="18" charset="0"/>
                              <a:ea typeface="Cambria Math" charset="0"/>
                              <a:cs typeface="Cambria Math" charset="0"/>
                            </a:rPr>
                          </m:ctrlPr>
                        </m:dPr>
                        <m:e>
                          <m:r>
                            <a:rPr lang="en-US" altLang="zh-CN" sz="2800" b="0" i="1" smtClean="0">
                              <a:latin typeface="Cambria Math" charset="0"/>
                              <a:ea typeface="Cambria Math" charset="0"/>
                              <a:cs typeface="Cambria Math" charset="0"/>
                            </a:rPr>
                            <m:t>1−</m:t>
                          </m:r>
                          <m:func>
                            <m:funcPr>
                              <m:ctrlPr>
                                <a:rPr lang="en-US" altLang="zh-CN" sz="2800" b="0" i="1" smtClean="0">
                                  <a:latin typeface="Cambria Math" panose="02040503050406030204" pitchFamily="18" charset="0"/>
                                  <a:ea typeface="Cambria Math" charset="0"/>
                                  <a:cs typeface="Cambria Math" charset="0"/>
                                </a:rPr>
                              </m:ctrlPr>
                            </m:funcPr>
                            <m:fName>
                              <m:r>
                                <m:rPr>
                                  <m:sty m:val="p"/>
                                </m:rPr>
                                <a:rPr lang="en-US" altLang="zh-CN" sz="2800" b="0" i="0" smtClean="0">
                                  <a:latin typeface="Cambria Math" charset="0"/>
                                  <a:ea typeface="Cambria Math" charset="0"/>
                                  <a:cs typeface="Cambria Math" charset="0"/>
                                </a:rPr>
                                <m:t>cos</m:t>
                              </m:r>
                            </m:fName>
                            <m:e>
                              <m:r>
                                <a:rPr lang="en-US" altLang="zh-CN" sz="2800" b="0" i="1" smtClean="0">
                                  <a:latin typeface="Cambria Math" charset="0"/>
                                  <a:ea typeface="Cambria Math" charset="0"/>
                                  <a:cs typeface="Cambria Math" charset="0"/>
                                </a:rPr>
                                <m:t>𝜃</m:t>
                              </m:r>
                            </m:e>
                          </m:func>
                        </m:e>
                      </m:d>
                    </m:oMath>
                  </m:oMathPara>
                </a14:m>
                <a:endParaRPr kumimoji="1" lang="zh-CN" altLang="en-US" sz="28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4804267" y="4508637"/>
                <a:ext cx="5203348" cy="430887"/>
              </a:xfrm>
              <a:prstGeom prst="rect">
                <a:avLst/>
              </a:prstGeom>
              <a:blipFill rotWithShape="0">
                <a:blip r:embed="rId16"/>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066644" y="5236987"/>
                <a:ext cx="4451860"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0" i="1" smtClean="0">
                          <a:latin typeface="Cambria Math" charset="0"/>
                          <a:ea typeface="Cambria Math" charset="0"/>
                          <a:cs typeface="Cambria Math" charset="0"/>
                        </a:rPr>
                        <m:t>∆</m:t>
                      </m:r>
                      <m:r>
                        <a:rPr lang="zh-CN" altLang="en-US" sz="2800" b="0" i="1" smtClean="0">
                          <a:latin typeface="Cambria Math" charset="0"/>
                          <a:ea typeface="Cambria Math" charset="0"/>
                          <a:cs typeface="Cambria Math" charset="0"/>
                        </a:rPr>
                        <m:t>𝜆</m:t>
                      </m:r>
                      <m:r>
                        <a:rPr lang="en-US" altLang="zh-CN" sz="2800" b="0" i="1">
                          <a:latin typeface="Cambria Math" charset="0"/>
                          <a:ea typeface="Cambria Math" charset="0"/>
                          <a:cs typeface="Cambria Math" charset="0"/>
                        </a:rPr>
                        <m:t>=</m:t>
                      </m:r>
                      <m:r>
                        <a:rPr lang="zh-CN" altLang="en-US" sz="2800" b="0" i="1">
                          <a:latin typeface="Cambria Math" charset="0"/>
                          <a:ea typeface="Cambria Math" charset="0"/>
                          <a:cs typeface="Cambria Math" charset="0"/>
                        </a:rPr>
                        <m:t>𝜆</m:t>
                      </m:r>
                      <m:r>
                        <a:rPr lang="en-US" altLang="zh-CN" sz="2800" b="0" i="1">
                          <a:latin typeface="Cambria Math" charset="0"/>
                          <a:ea typeface="Cambria Math" charset="0"/>
                          <a:cs typeface="Cambria Math" charset="0"/>
                        </a:rPr>
                        <m:t>−</m:t>
                      </m:r>
                      <m:sSub>
                        <m:sSubPr>
                          <m:ctrlPr>
                            <a:rPr lang="en-US" altLang="zh-CN" sz="2800" i="1">
                              <a:latin typeface="Cambria Math" panose="02040503050406030204" pitchFamily="18" charset="0"/>
                              <a:ea typeface="SimHei" charset="-122"/>
                              <a:cs typeface="SimHei" charset="-122"/>
                            </a:rPr>
                          </m:ctrlPr>
                        </m:sSubPr>
                        <m:e>
                          <m:r>
                            <a:rPr lang="en-US" altLang="zh-CN" sz="2800" b="0" i="1">
                              <a:latin typeface="Cambria Math" charset="0"/>
                              <a:ea typeface="Cambria Math" charset="0"/>
                              <a:cs typeface="Cambria Math" charset="0"/>
                            </a:rPr>
                            <m:t>𝜆</m:t>
                          </m:r>
                        </m:e>
                        <m:sub>
                          <m:r>
                            <a:rPr lang="en-US" altLang="zh-CN" sz="2800" b="0" i="1">
                              <a:latin typeface="Cambria Math" charset="0"/>
                              <a:ea typeface="SimHei" charset="-122"/>
                              <a:cs typeface="SimHei" charset="-122"/>
                            </a:rPr>
                            <m:t>0</m:t>
                          </m:r>
                        </m:sub>
                      </m:sSub>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charset="0"/>
                              <a:ea typeface="Cambria Math" charset="0"/>
                              <a:cs typeface="Cambria Math" charset="0"/>
                            </a:rPr>
                            <m:t>𝜆</m:t>
                          </m:r>
                        </m:e>
                        <m:sub>
                          <m:r>
                            <a:rPr kumimoji="1" lang="en-US" altLang="zh-CN" sz="2800" b="0" i="1" smtClean="0">
                              <a:latin typeface="Cambria Math" charset="0"/>
                            </a:rPr>
                            <m:t>𝑐</m:t>
                          </m:r>
                        </m:sub>
                      </m:sSub>
                      <m:d>
                        <m:dPr>
                          <m:ctrlPr>
                            <a:rPr kumimoji="1" lang="mr-IN" altLang="zh-CN" sz="2800" b="0" i="1" smtClean="0">
                              <a:latin typeface="Cambria Math" panose="02040503050406030204" pitchFamily="18" charset="0"/>
                            </a:rPr>
                          </m:ctrlPr>
                        </m:dPr>
                        <m:e>
                          <m:r>
                            <a:rPr kumimoji="1" lang="en-US" altLang="zh-CN" sz="2800" b="0" i="1" smtClean="0">
                              <a:latin typeface="Cambria Math" charset="0"/>
                            </a:rPr>
                            <m:t>1−</m:t>
                          </m:r>
                          <m:func>
                            <m:funcPr>
                              <m:ctrlPr>
                                <a:rPr kumimoji="1" lang="en-US" altLang="zh-CN" sz="2800" b="0" i="1" smtClean="0">
                                  <a:latin typeface="Cambria Math" panose="02040503050406030204" pitchFamily="18" charset="0"/>
                                </a:rPr>
                              </m:ctrlPr>
                            </m:funcPr>
                            <m:fName>
                              <m:r>
                                <m:rPr>
                                  <m:sty m:val="p"/>
                                </m:rPr>
                                <a:rPr kumimoji="1" lang="en-US" altLang="zh-CN" sz="2800" b="0" i="0" smtClean="0">
                                  <a:latin typeface="Cambria Math" charset="0"/>
                                </a:rPr>
                                <m:t>cos</m:t>
                              </m:r>
                            </m:fName>
                            <m:e>
                              <m:r>
                                <a:rPr kumimoji="1" lang="en-US" altLang="zh-CN" sz="2800" b="0" i="1" smtClean="0">
                                  <a:latin typeface="Cambria Math" charset="0"/>
                                  <a:ea typeface="Cambria Math" charset="0"/>
                                  <a:cs typeface="Cambria Math" charset="0"/>
                                </a:rPr>
                                <m:t>𝜃</m:t>
                              </m:r>
                            </m:e>
                          </m:func>
                        </m:e>
                      </m:d>
                    </m:oMath>
                  </m:oMathPara>
                </a14:m>
                <a:endParaRPr kumimoji="1" lang="zh-CN" altLang="en-US" sz="28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1066644" y="5236987"/>
                <a:ext cx="4451860" cy="430887"/>
              </a:xfrm>
              <a:prstGeom prst="rect">
                <a:avLst/>
              </a:prstGeom>
              <a:blipFill rotWithShape="0">
                <a:blip r:embed="rId17"/>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67124" y="5088381"/>
                <a:ext cx="477695" cy="67710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400" b="0" i="1" smtClean="0">
                          <a:latin typeface="Cambria Math" charset="0"/>
                          <a:ea typeface="Cambria Math" charset="0"/>
                          <a:cs typeface="Cambria Math" charset="0"/>
                        </a:rPr>
                        <m:t>∴</m:t>
                      </m:r>
                    </m:oMath>
                  </m:oMathPara>
                </a14:m>
                <a:endParaRPr kumimoji="1" lang="zh-CN" altLang="en-US" sz="44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67124" y="5088381"/>
                <a:ext cx="477695" cy="677108"/>
              </a:xfrm>
              <a:prstGeom prst="rect">
                <a:avLst/>
              </a:prstGeom>
              <a:blipFill rotWithShape="0">
                <a:blip r:embed="rId18"/>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5703889" y="5006827"/>
                <a:ext cx="4161267" cy="891206"/>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r>
                            <a:rPr kumimoji="1" lang="en-US" altLang="zh-CN" sz="2800" b="0" i="1" smtClean="0">
                              <a:latin typeface="Cambria Math" charset="0"/>
                              <a:ea typeface="Cambria Math" charset="0"/>
                              <a:cs typeface="Cambria Math" charset="0"/>
                            </a:rPr>
                            <m:t>𝜆</m:t>
                          </m:r>
                        </m:e>
                        <m:sub>
                          <m:r>
                            <a:rPr kumimoji="1" lang="en-US" altLang="zh-CN" sz="2800" b="0" i="1" smtClean="0">
                              <a:latin typeface="Cambria Math" charset="0"/>
                            </a:rPr>
                            <m:t>𝑐</m:t>
                          </m:r>
                        </m:sub>
                      </m:sSub>
                      <m:r>
                        <a:rPr kumimoji="1" lang="en-US" altLang="zh-CN" sz="2800" b="0" i="1" smtClean="0">
                          <a:latin typeface="Cambria Math" charset="0"/>
                        </a:rPr>
                        <m:t>=</m:t>
                      </m:r>
                      <m:f>
                        <m:fPr>
                          <m:ctrlPr>
                            <a:rPr kumimoji="1" lang="en-US" altLang="zh-CN" sz="2800" b="0" i="1" smtClean="0">
                              <a:latin typeface="Cambria Math" panose="02040503050406030204" pitchFamily="18" charset="0"/>
                            </a:rPr>
                          </m:ctrlPr>
                        </m:fPr>
                        <m:num>
                          <m:r>
                            <a:rPr kumimoji="1" lang="en-US" altLang="zh-CN" sz="2800" b="0" i="1" smtClean="0">
                              <a:latin typeface="Cambria Math" charset="0"/>
                            </a:rPr>
                            <m:t>h</m:t>
                          </m:r>
                        </m:num>
                        <m:den>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𝑚</m:t>
                              </m:r>
                            </m:e>
                            <m:sub>
                              <m:r>
                                <a:rPr lang="en-US" altLang="zh-CN" sz="2800" i="1">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𝑐</m:t>
                          </m:r>
                        </m:den>
                      </m:f>
                      <m:r>
                        <a:rPr kumimoji="1" lang="en-US" altLang="zh-CN" sz="2800" b="0" i="1" smtClean="0">
                          <a:latin typeface="Cambria Math" charset="0"/>
                          <a:ea typeface="Cambria Math" charset="0"/>
                          <a:cs typeface="Cambria Math" charset="0"/>
                        </a:rPr>
                        <m:t>=2.43×</m:t>
                      </m:r>
                      <m:sSup>
                        <m:sSupPr>
                          <m:ctrlPr>
                            <a:rPr kumimoji="1" lang="en-US" altLang="zh-CN" sz="2800" b="0" i="1" smtClean="0">
                              <a:latin typeface="Cambria Math" panose="02040503050406030204" pitchFamily="18" charset="0"/>
                              <a:ea typeface="Cambria Math" charset="0"/>
                              <a:cs typeface="Cambria Math" charset="0"/>
                            </a:rPr>
                          </m:ctrlPr>
                        </m:sSupPr>
                        <m:e>
                          <m:r>
                            <a:rPr kumimoji="1" lang="en-US" altLang="zh-CN" sz="2800" b="0" i="1" smtClean="0">
                              <a:latin typeface="Cambria Math" charset="0"/>
                              <a:ea typeface="Cambria Math" charset="0"/>
                              <a:cs typeface="Cambria Math" charset="0"/>
                            </a:rPr>
                            <m:t>10</m:t>
                          </m:r>
                        </m:e>
                        <m:sup>
                          <m:r>
                            <a:rPr kumimoji="1" lang="en-US" altLang="zh-CN" sz="2800" b="0" i="1" smtClean="0">
                              <a:latin typeface="Cambria Math" charset="0"/>
                              <a:ea typeface="Cambria Math" charset="0"/>
                              <a:cs typeface="Cambria Math" charset="0"/>
                            </a:rPr>
                            <m:t>−12</m:t>
                          </m:r>
                        </m:sup>
                      </m:sSup>
                      <m:r>
                        <a:rPr kumimoji="1" lang="en-US" altLang="zh-CN" sz="2800" b="0" i="1" smtClean="0">
                          <a:latin typeface="Cambria Math" charset="0"/>
                          <a:ea typeface="Cambria Math" charset="0"/>
                          <a:cs typeface="Cambria Math" charset="0"/>
                        </a:rPr>
                        <m:t>𝑚</m:t>
                      </m:r>
                    </m:oMath>
                  </m:oMathPara>
                </a14:m>
                <a:endParaRPr kumimoji="1" lang="zh-CN" altLang="en-US" sz="2800" dirty="0"/>
              </a:p>
            </p:txBody>
          </p:sp>
        </mc:Choice>
        <mc:Fallback xmlns="">
          <p:sp>
            <p:nvSpPr>
              <p:cNvPr id="43" name="文本框 42"/>
              <p:cNvSpPr txBox="1">
                <a:spLocks noRot="1" noChangeAspect="1" noMove="1" noResize="1" noEditPoints="1" noAdjustHandles="1" noChangeArrowheads="1" noChangeShapeType="1" noTextEdit="1"/>
              </p:cNvSpPr>
              <p:nvPr/>
            </p:nvSpPr>
            <p:spPr>
              <a:xfrm>
                <a:off x="5703889" y="5006827"/>
                <a:ext cx="4161267" cy="891206"/>
              </a:xfrm>
              <a:prstGeom prst="rect">
                <a:avLst/>
              </a:prstGeom>
              <a:blipFill rotWithShape="0">
                <a:blip r:embed="rId19"/>
                <a:stretch>
                  <a:fillRect/>
                </a:stretch>
              </a:blipFill>
              <a:ln w="38100">
                <a:noFill/>
              </a:ln>
            </p:spPr>
            <p:txBody>
              <a:bodyPr/>
              <a:lstStyle/>
              <a:p>
                <a:r>
                  <a:rPr lang="zh-CN" altLang="en-US">
                    <a:noFill/>
                  </a:rPr>
                  <a:t> </a:t>
                </a:r>
              </a:p>
            </p:txBody>
          </p:sp>
        </mc:Fallback>
      </mc:AlternateContent>
      <p:sp>
        <p:nvSpPr>
          <p:cNvPr id="44" name="文本框 43"/>
          <p:cNvSpPr txBox="1"/>
          <p:nvPr/>
        </p:nvSpPr>
        <p:spPr>
          <a:xfrm>
            <a:off x="9938236" y="5157385"/>
            <a:ext cx="1980029" cy="523220"/>
          </a:xfrm>
          <a:prstGeom prst="rect">
            <a:avLst/>
          </a:prstGeom>
          <a:noFill/>
        </p:spPr>
        <p:txBody>
          <a:bodyPr wrap="none" rtlCol="0">
            <a:spAutoFit/>
          </a:bodyPr>
          <a:lstStyle/>
          <a:p>
            <a:r>
              <a:rPr lang="zh-CN" altLang="en-US" sz="2800" b="1">
                <a:solidFill>
                  <a:srgbClr val="C00000"/>
                </a:solidFill>
                <a:latin typeface="SimHei" charset="-122"/>
                <a:ea typeface="SimHei" charset="-122"/>
                <a:cs typeface="SimHei" charset="-122"/>
              </a:rPr>
              <a:t>康普顿波长</a:t>
            </a:r>
            <a:endParaRPr lang="zh-CN" altLang="en-US" sz="2800" b="1" dirty="0">
              <a:solidFill>
                <a:srgbClr val="C00000"/>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45" name="文本框 44"/>
              <p:cNvSpPr txBox="1"/>
              <p:nvPr/>
            </p:nvSpPr>
            <p:spPr>
              <a:xfrm>
                <a:off x="468188" y="5915274"/>
                <a:ext cx="8566769" cy="523220"/>
              </a:xfrm>
              <a:prstGeom prst="rect">
                <a:avLst/>
              </a:prstGeom>
              <a:noFill/>
            </p:spPr>
            <p:txBody>
              <a:bodyPr wrap="none" rtlCol="0">
                <a:spAutoFit/>
              </a:bodyPr>
              <a:lstStyle/>
              <a:p>
                <a14:m>
                  <m:oMath xmlns:m="http://schemas.openxmlformats.org/officeDocument/2006/math">
                    <m:r>
                      <a:rPr lang="zh-CN" altLang="en-US" sz="2800" b="1" i="1" smtClean="0">
                        <a:latin typeface="Cambria Math" charset="0"/>
                        <a:ea typeface="Cambria Math" charset="0"/>
                        <a:cs typeface="Cambria Math" charset="0"/>
                      </a:rPr>
                      <m:t>∆</m:t>
                    </m:r>
                    <m:r>
                      <a:rPr lang="zh-CN" altLang="en-US" sz="2800" b="1" i="1" smtClean="0">
                        <a:latin typeface="Cambria Math" charset="0"/>
                        <a:ea typeface="Cambria Math" charset="0"/>
                        <a:cs typeface="Cambria Math" charset="0"/>
                      </a:rPr>
                      <m:t>𝝀</m:t>
                    </m:r>
                  </m:oMath>
                </a14:m>
                <a:r>
                  <a:rPr lang="zh-CN" altLang="en-US" sz="2800" b="1" dirty="0">
                    <a:latin typeface="SimHei" charset="-122"/>
                    <a:ea typeface="SimHei" charset="-122"/>
                    <a:cs typeface="SimHei" charset="-122"/>
                  </a:rPr>
                  <a:t>与</a:t>
                </a:r>
                <a14:m>
                  <m:oMath xmlns:m="http://schemas.openxmlformats.org/officeDocument/2006/math">
                    <m:r>
                      <a:rPr lang="zh-CN" altLang="en-US" sz="2800" b="1" i="1" dirty="0" smtClean="0">
                        <a:latin typeface="Cambria Math" charset="0"/>
                        <a:ea typeface="Cambria Math" charset="0"/>
                        <a:cs typeface="Cambria Math" charset="0"/>
                      </a:rPr>
                      <m:t>𝝀</m:t>
                    </m:r>
                  </m:oMath>
                </a14:m>
                <a:r>
                  <a:rPr lang="zh-CN" altLang="en-US" sz="2800" b="1" dirty="0">
                    <a:latin typeface="SimHei" charset="-122"/>
                    <a:ea typeface="SimHei" charset="-122"/>
                    <a:cs typeface="SimHei" charset="-122"/>
                  </a:rPr>
                  <a:t>无关，只与散射角</a:t>
                </a:r>
                <a14:m>
                  <m:oMath xmlns:m="http://schemas.openxmlformats.org/officeDocument/2006/math">
                    <m:r>
                      <a:rPr lang="zh-CN" altLang="en-US" sz="2800" b="1" i="1" smtClean="0">
                        <a:latin typeface="Cambria Math" charset="0"/>
                        <a:ea typeface="Cambria Math" charset="0"/>
                        <a:cs typeface="Cambria Math" charset="0"/>
                      </a:rPr>
                      <m:t>𝜽</m:t>
                    </m:r>
                  </m:oMath>
                </a14:m>
                <a:r>
                  <a:rPr lang="zh-CN" altLang="en-US" sz="2800" b="1" dirty="0">
                    <a:latin typeface="SimHei" charset="-122"/>
                    <a:ea typeface="SimHei" charset="-122"/>
                    <a:cs typeface="SimHei" charset="-122"/>
                  </a:rPr>
                  <a:t>有关，与被散射物质无关。</a:t>
                </a:r>
              </a:p>
            </p:txBody>
          </p:sp>
        </mc:Choice>
        <mc:Fallback xmlns="">
          <p:sp>
            <p:nvSpPr>
              <p:cNvPr id="45" name="文本框 44"/>
              <p:cNvSpPr txBox="1">
                <a:spLocks noRot="1" noChangeAspect="1" noMove="1" noResize="1" noEditPoints="1" noAdjustHandles="1" noChangeArrowheads="1" noChangeShapeType="1" noTextEdit="1"/>
              </p:cNvSpPr>
              <p:nvPr/>
            </p:nvSpPr>
            <p:spPr>
              <a:xfrm>
                <a:off x="468188" y="5915274"/>
                <a:ext cx="8566769" cy="523220"/>
              </a:xfrm>
              <a:prstGeom prst="rect">
                <a:avLst/>
              </a:prstGeom>
              <a:blipFill rotWithShape="0">
                <a:blip r:embed="rId20"/>
                <a:stretch>
                  <a:fillRect t="-13953" r="-71"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9012647" y="5966503"/>
                <a:ext cx="578363"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solidFill>
                            <a:srgbClr val="C00000"/>
                          </a:solidFill>
                          <a:latin typeface="Cambria Math" charset="0"/>
                          <a:ea typeface="Cambria Math" charset="0"/>
                          <a:cs typeface="Cambria Math" charset="0"/>
                        </a:rPr>
                        <m:t>𝜃</m:t>
                      </m:r>
                      <m:r>
                        <a:rPr kumimoji="1" lang="en-US" altLang="zh-CN" sz="2800" b="0" i="1" smtClean="0">
                          <a:solidFill>
                            <a:srgbClr val="C00000"/>
                          </a:solidFill>
                          <a:latin typeface="Cambria Math" charset="0"/>
                          <a:ea typeface="Cambria Math" charset="0"/>
                          <a:cs typeface="Cambria Math" charset="0"/>
                        </a:rPr>
                        <m:t>↑</m:t>
                      </m:r>
                    </m:oMath>
                  </m:oMathPara>
                </a14:m>
                <a:endParaRPr kumimoji="1" lang="zh-CN" altLang="en-US" sz="2800" dirty="0">
                  <a:solidFill>
                    <a:srgbClr val="C00000"/>
                  </a:solidFill>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9012647" y="5966503"/>
                <a:ext cx="578363" cy="430887"/>
              </a:xfrm>
              <a:prstGeom prst="rect">
                <a:avLst/>
              </a:prstGeom>
              <a:blipFill rotWithShape="0">
                <a:blip r:embed="rId21"/>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9811535" y="5961440"/>
                <a:ext cx="771173"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solidFill>
                            <a:srgbClr val="C00000"/>
                          </a:solidFill>
                          <a:latin typeface="Cambria Math" charset="0"/>
                          <a:ea typeface="Cambria Math" charset="0"/>
                          <a:cs typeface="Cambria Math" charset="0"/>
                        </a:rPr>
                        <m:t>∆</m:t>
                      </m:r>
                      <m:r>
                        <a:rPr kumimoji="1" lang="en-US" altLang="zh-CN" sz="2800" b="0" i="1" smtClean="0">
                          <a:solidFill>
                            <a:srgbClr val="C00000"/>
                          </a:solidFill>
                          <a:latin typeface="Cambria Math" charset="0"/>
                          <a:ea typeface="Cambria Math" charset="0"/>
                          <a:cs typeface="Cambria Math" charset="0"/>
                        </a:rPr>
                        <m:t>𝜆</m:t>
                      </m:r>
                      <m:r>
                        <a:rPr kumimoji="1" lang="en-US" altLang="zh-CN" sz="2800" b="0" i="1" smtClean="0">
                          <a:solidFill>
                            <a:srgbClr val="C00000"/>
                          </a:solidFill>
                          <a:latin typeface="Cambria Math" charset="0"/>
                          <a:ea typeface="Cambria Math" charset="0"/>
                          <a:cs typeface="Cambria Math" charset="0"/>
                        </a:rPr>
                        <m:t>↑</m:t>
                      </m:r>
                    </m:oMath>
                  </m:oMathPara>
                </a14:m>
                <a:endParaRPr kumimoji="1" lang="zh-CN" altLang="en-US" sz="2800" dirty="0">
                  <a:solidFill>
                    <a:srgbClr val="C00000"/>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9811535" y="5961440"/>
                <a:ext cx="771173" cy="430887"/>
              </a:xfrm>
              <a:prstGeom prst="rect">
                <a:avLst/>
              </a:prstGeom>
              <a:blipFill rotWithShape="0">
                <a:blip r:embed="rId22"/>
                <a:stretch>
                  <a:fillRect/>
                </a:stretch>
              </a:blipFill>
              <a:ln w="38100">
                <a:noFill/>
              </a:ln>
            </p:spPr>
            <p:txBody>
              <a:bodyPr/>
              <a:lstStyle/>
              <a:p>
                <a:r>
                  <a:rPr lang="zh-CN" altLang="en-US">
                    <a:noFill/>
                  </a:rPr>
                  <a:t> </a:t>
                </a:r>
              </a:p>
            </p:txBody>
          </p:sp>
        </mc:Fallback>
      </mc:AlternateContent>
    </p:spTree>
    <p:extLst>
      <p:ext uri="{BB962C8B-B14F-4D97-AF65-F5344CB8AC3E}">
        <p14:creationId xmlns:p14="http://schemas.microsoft.com/office/powerpoint/2010/main" val="250608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8"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par>
                                <p:cTn id="68" presetID="22" presetClass="entr" presetSubtype="8"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fade">
                                      <p:cBhvr>
                                        <p:cTn id="102" dur="500"/>
                                        <p:tgtEl>
                                          <p:spTgt spid="3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wipe(left)">
                                      <p:cBhvr>
                                        <p:cTn id="107" dur="500"/>
                                        <p:tgtEl>
                                          <p:spTgt spid="36"/>
                                        </p:tgtEl>
                                      </p:cBhvr>
                                    </p:animEffect>
                                  </p:childTnLst>
                                </p:cTn>
                              </p:par>
                            </p:childTnLst>
                          </p:cTn>
                        </p:par>
                        <p:par>
                          <p:cTn id="108" fill="hold">
                            <p:stCondLst>
                              <p:cond delay="500"/>
                            </p:stCondLst>
                            <p:childTnLst>
                              <p:par>
                                <p:cTn id="109" presetID="22" presetClass="entr" presetSubtype="8" fill="hold" grpId="0" nodeType="after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wipe(left)">
                                      <p:cBhvr>
                                        <p:cTn id="111" dur="500"/>
                                        <p:tgtEl>
                                          <p:spTgt spid="37"/>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wipe(left)">
                                      <p:cBhvr>
                                        <p:cTn id="121" dur="500"/>
                                        <p:tgtEl>
                                          <p:spTgt spid="39"/>
                                        </p:tgtEl>
                                      </p:cBhvr>
                                    </p:animEffect>
                                  </p:childTnLst>
                                </p:cTn>
                              </p:par>
                            </p:childTnLst>
                          </p:cTn>
                        </p:par>
                        <p:par>
                          <p:cTn id="122" fill="hold">
                            <p:stCondLst>
                              <p:cond delay="500"/>
                            </p:stCondLst>
                            <p:childTnLst>
                              <p:par>
                                <p:cTn id="123" presetID="22" presetClass="entr" presetSubtype="8" fill="hold" grpId="0" nodeType="after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wipe(left)">
                                      <p:cBhvr>
                                        <p:cTn id="125" dur="500"/>
                                        <p:tgtEl>
                                          <p:spTgt spid="4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fade">
                                      <p:cBhvr>
                                        <p:cTn id="130" dur="500"/>
                                        <p:tgtEl>
                                          <p:spTgt spid="4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41"/>
                                        </p:tgtEl>
                                        <p:attrNameLst>
                                          <p:attrName>style.visibility</p:attrName>
                                        </p:attrNameLst>
                                      </p:cBhvr>
                                      <p:to>
                                        <p:strVal val="visible"/>
                                      </p:to>
                                    </p:set>
                                    <p:animEffect transition="in" filter="wipe(left)">
                                      <p:cBhvr>
                                        <p:cTn id="135" dur="500"/>
                                        <p:tgtEl>
                                          <p:spTgt spid="41"/>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wipe(left)">
                                      <p:cBhvr>
                                        <p:cTn id="140" dur="500"/>
                                        <p:tgtEl>
                                          <p:spTgt spid="43"/>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45"/>
                                        </p:tgtEl>
                                        <p:attrNameLst>
                                          <p:attrName>style.visibility</p:attrName>
                                        </p:attrNameLst>
                                      </p:cBhvr>
                                      <p:to>
                                        <p:strVal val="visible"/>
                                      </p:to>
                                    </p:set>
                                    <p:animEffect transition="in" filter="wipe(left)">
                                      <p:cBhvr>
                                        <p:cTn id="150" dur="500"/>
                                        <p:tgtEl>
                                          <p:spTgt spid="45"/>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fade">
                                      <p:cBhvr>
                                        <p:cTn id="155" dur="500"/>
                                        <p:tgtEl>
                                          <p:spTgt spid="4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fade">
                                      <p:cBhvr>
                                        <p:cTn id="16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1" grpId="0"/>
      <p:bldP spid="23" grpId="0" animBg="1"/>
      <p:bldP spid="24" grpId="0"/>
      <p:bldP spid="25" grpId="0"/>
      <p:bldP spid="26" grpId="0" animBg="1"/>
      <p:bldP spid="27" grpId="0"/>
      <p:bldP spid="28" grpId="0"/>
      <p:bldP spid="29" grpId="0"/>
      <p:bldP spid="30" grpId="0" animBg="1"/>
      <p:bldP spid="31" grpId="0"/>
      <p:bldP spid="32" grpId="0"/>
      <p:bldP spid="33" grpId="0"/>
      <p:bldP spid="34" grpId="0"/>
      <p:bldP spid="35" grpId="0"/>
      <p:bldP spid="36" grpId="0" animBg="1"/>
      <p:bldP spid="37" grpId="0"/>
      <p:bldP spid="38" grpId="0"/>
      <p:bldP spid="39" grpId="0" animBg="1"/>
      <p:bldP spid="40" grpId="0"/>
      <p:bldP spid="41" grpId="0"/>
      <p:bldP spid="42" grpId="0"/>
      <p:bldP spid="43" grpId="0"/>
      <p:bldP spid="44" grpId="0"/>
      <p:bldP spid="45" grpId="0"/>
      <p:bldP spid="46"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1005403"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结论</a:t>
            </a:r>
          </a:p>
        </p:txBody>
      </p:sp>
      <mc:AlternateContent xmlns:mc="http://schemas.openxmlformats.org/markup-compatibility/2006" xmlns:a14="http://schemas.microsoft.com/office/drawing/2010/main">
        <mc:Choice Requires="a14">
          <p:sp>
            <p:nvSpPr>
              <p:cNvPr id="3" name="文本框 2"/>
              <p:cNvSpPr txBox="1"/>
              <p:nvPr/>
            </p:nvSpPr>
            <p:spPr>
              <a:xfrm>
                <a:off x="468188" y="887457"/>
                <a:ext cx="9813905" cy="584775"/>
              </a:xfrm>
              <a:prstGeom prst="rect">
                <a:avLst/>
              </a:prstGeom>
              <a:noFill/>
            </p:spPr>
            <p:txBody>
              <a:bodyPr wrap="none" rtlCol="0">
                <a:spAutoFit/>
              </a:bodyPr>
              <a:lstStyle/>
              <a:p>
                <a:r>
                  <a:rPr lang="en-US" altLang="zh-CN" sz="3200" b="1" dirty="0">
                    <a:latin typeface="SimHei" charset="-122"/>
                    <a:ea typeface="SimHei" charset="-122"/>
                    <a:cs typeface="SimHei" charset="-122"/>
                  </a:rPr>
                  <a:t>(1).</a:t>
                </a:r>
                <a:r>
                  <a:rPr lang="en-US" altLang="zh-CN" sz="3200" b="1" dirty="0">
                    <a:ea typeface="SimHei" charset="-122"/>
                    <a:cs typeface="SimHei" charset="-122"/>
                  </a:rPr>
                  <a:t> </a:t>
                </a:r>
                <a14:m>
                  <m:oMath xmlns:m="http://schemas.openxmlformats.org/officeDocument/2006/math">
                    <m:r>
                      <a:rPr lang="en-US" altLang="zh-CN" sz="3200" b="1" i="1">
                        <a:latin typeface="Cambria Math" charset="0"/>
                        <a:ea typeface="SimHei" charset="-122"/>
                        <a:cs typeface="SimHei" charset="-122"/>
                      </a:rPr>
                      <m:t>𝑿</m:t>
                    </m:r>
                  </m:oMath>
                </a14:m>
                <a:r>
                  <a:rPr lang="zh-CN" altLang="en-US" sz="3200" b="1" dirty="0">
                    <a:latin typeface="SimHei" charset="-122"/>
                    <a:ea typeface="SimHei" charset="-122"/>
                    <a:cs typeface="SimHei" charset="-122"/>
                  </a:rPr>
                  <a:t>射线光子与“</a:t>
                </a:r>
                <a:r>
                  <a:rPr lang="zh-CN" altLang="en-US" sz="3200" b="1" dirty="0">
                    <a:solidFill>
                      <a:srgbClr val="C00000"/>
                    </a:solidFill>
                    <a:latin typeface="SimHei" charset="-122"/>
                    <a:ea typeface="SimHei" charset="-122"/>
                    <a:cs typeface="SimHei" charset="-122"/>
                  </a:rPr>
                  <a:t>静止</a:t>
                </a:r>
                <a:r>
                  <a:rPr lang="zh-CN" altLang="en-US" sz="3200" b="1" dirty="0">
                    <a:latin typeface="SimHei" charset="-122"/>
                    <a:ea typeface="SimHei" charset="-122"/>
                    <a:cs typeface="SimHei" charset="-122"/>
                  </a:rPr>
                  <a:t>”的“</a:t>
                </a:r>
                <a:r>
                  <a:rPr lang="zh-CN" altLang="en-US" sz="3200" b="1" dirty="0">
                    <a:solidFill>
                      <a:srgbClr val="FF0000"/>
                    </a:solidFill>
                    <a:latin typeface="SimHei" charset="-122"/>
                    <a:ea typeface="SimHei" charset="-122"/>
                    <a:cs typeface="SimHei" charset="-122"/>
                  </a:rPr>
                  <a:t>自由电子</a:t>
                </a:r>
                <a:r>
                  <a:rPr lang="zh-CN" altLang="en-US" sz="3200" b="1" dirty="0">
                    <a:latin typeface="SimHei" charset="-122"/>
                    <a:ea typeface="SimHei" charset="-122"/>
                    <a:cs typeface="SimHei" charset="-122"/>
                  </a:rPr>
                  <a:t>”弹性碰撞</a:t>
                </a:r>
              </a:p>
            </p:txBody>
          </p:sp>
        </mc:Choice>
        <mc:Fallback xmlns="">
          <p:sp>
            <p:nvSpPr>
              <p:cNvPr id="3" name="文本框 2"/>
              <p:cNvSpPr txBox="1">
                <a:spLocks noRot="1" noChangeAspect="1" noMove="1" noResize="1" noEditPoints="1" noAdjustHandles="1" noChangeArrowheads="1" noChangeShapeType="1" noTextEdit="1"/>
              </p:cNvSpPr>
              <p:nvPr/>
            </p:nvSpPr>
            <p:spPr>
              <a:xfrm>
                <a:off x="468188" y="887457"/>
                <a:ext cx="9813905" cy="584775"/>
              </a:xfrm>
              <a:prstGeom prst="rect">
                <a:avLst/>
              </a:prstGeom>
              <a:blipFill rotWithShape="0">
                <a:blip r:embed="rId3"/>
                <a:stretch>
                  <a:fillRect l="-1615" t="-18750"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725438" y="1472232"/>
                <a:ext cx="2223942"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b="0" i="1">
                          <a:latin typeface="Cambria Math" charset="0"/>
                          <a:ea typeface="Cambria Math" charset="0"/>
                          <a:cs typeface="Cambria Math" charset="0"/>
                        </a:rPr>
                        <m:t>𝜆</m:t>
                      </m:r>
                      <m:r>
                        <a:rPr lang="en-US" altLang="zh-CN" sz="3200" b="0" i="1" smtClean="0">
                          <a:latin typeface="Cambria Math" charset="0"/>
                          <a:ea typeface="Cambria Math" charset="0"/>
                          <a:cs typeface="Cambria Math" charset="0"/>
                        </a:rPr>
                        <m:t>=</m:t>
                      </m:r>
                      <m:sSub>
                        <m:sSubPr>
                          <m:ctrlPr>
                            <a:rPr lang="en-US" altLang="zh-CN" sz="3200" i="1">
                              <a:latin typeface="Cambria Math" panose="02040503050406030204" pitchFamily="18" charset="0"/>
                              <a:ea typeface="SimHei" charset="-122"/>
                              <a:cs typeface="SimHei" charset="-122"/>
                            </a:rPr>
                          </m:ctrlPr>
                        </m:sSubPr>
                        <m:e>
                          <m:r>
                            <a:rPr lang="en-US" altLang="zh-CN" sz="3200" b="0" i="1">
                              <a:latin typeface="Cambria Math" charset="0"/>
                              <a:ea typeface="Cambria Math" charset="0"/>
                              <a:cs typeface="Cambria Math" charset="0"/>
                            </a:rPr>
                            <m:t>𝜆</m:t>
                          </m:r>
                        </m:e>
                        <m:sub>
                          <m:r>
                            <a:rPr lang="en-US" altLang="zh-CN" sz="3200" b="0" i="1">
                              <a:latin typeface="Cambria Math" charset="0"/>
                              <a:ea typeface="SimHei" charset="-122"/>
                              <a:cs typeface="SimHei" charset="-122"/>
                            </a:rPr>
                            <m:t>0</m:t>
                          </m:r>
                        </m:sub>
                      </m:sSub>
                      <m:r>
                        <a:rPr lang="en-US" altLang="zh-CN" sz="3200" b="0" i="1" smtClean="0">
                          <a:latin typeface="Cambria Math" charset="0"/>
                          <a:ea typeface="SimHei" charset="-122"/>
                          <a:cs typeface="SimHei" charset="-122"/>
                        </a:rPr>
                        <m:t>+</m:t>
                      </m:r>
                      <m:r>
                        <a:rPr lang="zh-CN" altLang="en-US" sz="3200" i="1">
                          <a:latin typeface="Cambria Math" charset="0"/>
                          <a:ea typeface="Cambria Math" charset="0"/>
                          <a:cs typeface="Cambria Math" charset="0"/>
                        </a:rPr>
                        <m:t>∆</m:t>
                      </m:r>
                      <m:r>
                        <a:rPr lang="zh-CN" altLang="en-US" sz="3200" i="1">
                          <a:latin typeface="Cambria Math" charset="0"/>
                          <a:ea typeface="Cambria Math" charset="0"/>
                          <a:cs typeface="Cambria Math" charset="0"/>
                        </a:rPr>
                        <m:t>𝜆</m:t>
                      </m:r>
                    </m:oMath>
                  </m:oMathPara>
                </a14:m>
                <a:endParaRPr kumimoji="1" lang="zh-CN" altLang="en-US" sz="3200" dirty="0"/>
              </a:p>
            </p:txBody>
          </p:sp>
        </mc:Choice>
        <mc:Fallback xmlns="">
          <p:sp>
            <p:nvSpPr>
              <p:cNvPr id="4" name="文本框 3"/>
              <p:cNvSpPr txBox="1">
                <a:spLocks noRot="1" noChangeAspect="1" noMove="1" noResize="1" noEditPoints="1" noAdjustHandles="1" noChangeArrowheads="1" noChangeShapeType="1" noTextEdit="1"/>
              </p:cNvSpPr>
              <p:nvPr/>
            </p:nvSpPr>
            <p:spPr>
              <a:xfrm>
                <a:off x="3725438" y="1472232"/>
                <a:ext cx="2223942" cy="492443"/>
              </a:xfrm>
              <a:prstGeom prst="rect">
                <a:avLst/>
              </a:prstGeom>
              <a:blipFill rotWithShape="0">
                <a:blip r:embed="rId4"/>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68188" y="2014803"/>
                <a:ext cx="7556877" cy="584775"/>
              </a:xfrm>
              <a:prstGeom prst="rect">
                <a:avLst/>
              </a:prstGeom>
              <a:noFill/>
            </p:spPr>
            <p:txBody>
              <a:bodyPr wrap="none" rtlCol="0">
                <a:spAutoFit/>
              </a:bodyPr>
              <a:lstStyle/>
              <a:p>
                <a:r>
                  <a:rPr lang="en-US" altLang="zh-CN" sz="3200" b="1" dirty="0">
                    <a:latin typeface="SimHei" charset="-122"/>
                    <a:ea typeface="SimHei" charset="-122"/>
                    <a:cs typeface="SimHei" charset="-122"/>
                  </a:rPr>
                  <a:t>(2).</a:t>
                </a:r>
                <a:r>
                  <a:rPr lang="en-US" altLang="zh-CN" sz="3200" b="1" dirty="0">
                    <a:ea typeface="SimHei" charset="-122"/>
                    <a:cs typeface="SimHei" charset="-122"/>
                  </a:rPr>
                  <a:t> </a:t>
                </a:r>
                <a14:m>
                  <m:oMath xmlns:m="http://schemas.openxmlformats.org/officeDocument/2006/math">
                    <m:r>
                      <a:rPr lang="en-US" altLang="zh-CN" sz="3200" b="1" i="1">
                        <a:latin typeface="Cambria Math" charset="0"/>
                        <a:ea typeface="SimHei" charset="-122"/>
                        <a:cs typeface="SimHei" charset="-122"/>
                      </a:rPr>
                      <m:t>𝑿</m:t>
                    </m:r>
                  </m:oMath>
                </a14:m>
                <a:r>
                  <a:rPr lang="zh-CN" altLang="en-US" sz="3200" b="1" dirty="0">
                    <a:latin typeface="SimHei" charset="-122"/>
                    <a:ea typeface="SimHei" charset="-122"/>
                    <a:cs typeface="SimHei" charset="-122"/>
                  </a:rPr>
                  <a:t>射线光子与“</a:t>
                </a:r>
                <a:r>
                  <a:rPr lang="zh-CN" altLang="en-US" sz="3200" b="1" dirty="0">
                    <a:solidFill>
                      <a:srgbClr val="0000FF"/>
                    </a:solidFill>
                    <a:latin typeface="SimHei" charset="-122"/>
                    <a:ea typeface="SimHei" charset="-122"/>
                    <a:cs typeface="SimHei" charset="-122"/>
                  </a:rPr>
                  <a:t>束缚电子</a:t>
                </a:r>
                <a:r>
                  <a:rPr lang="zh-CN" altLang="en-US" sz="3200" b="1" dirty="0">
                    <a:latin typeface="SimHei" charset="-122"/>
                    <a:ea typeface="SimHei" charset="-122"/>
                    <a:cs typeface="SimHei" charset="-122"/>
                  </a:rPr>
                  <a:t>”弹性碰撞</a:t>
                </a:r>
              </a:p>
            </p:txBody>
          </p:sp>
        </mc:Choice>
        <mc:Fallback xmlns="">
          <p:sp>
            <p:nvSpPr>
              <p:cNvPr id="5" name="文本框 4"/>
              <p:cNvSpPr txBox="1">
                <a:spLocks noRot="1" noChangeAspect="1" noMove="1" noResize="1" noEditPoints="1" noAdjustHandles="1" noChangeArrowheads="1" noChangeShapeType="1" noTextEdit="1"/>
              </p:cNvSpPr>
              <p:nvPr/>
            </p:nvSpPr>
            <p:spPr>
              <a:xfrm>
                <a:off x="468188" y="2014803"/>
                <a:ext cx="7556877" cy="584775"/>
              </a:xfrm>
              <a:prstGeom prst="rect">
                <a:avLst/>
              </a:prstGeom>
              <a:blipFill rotWithShape="0">
                <a:blip r:embed="rId5"/>
                <a:stretch>
                  <a:fillRect l="-2098" t="-18947" r="-1372" b="-29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8266957" y="2075036"/>
                <a:ext cx="1269963"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b="0" i="1">
                          <a:latin typeface="Cambria Math" charset="0"/>
                          <a:ea typeface="Cambria Math" charset="0"/>
                          <a:cs typeface="Cambria Math" charset="0"/>
                        </a:rPr>
                        <m:t>𝜆</m:t>
                      </m:r>
                      <m:r>
                        <a:rPr lang="en-US" altLang="zh-CN" sz="3200" b="0" i="1" smtClean="0">
                          <a:latin typeface="Cambria Math" charset="0"/>
                          <a:ea typeface="Cambria Math" charset="0"/>
                          <a:cs typeface="Cambria Math" charset="0"/>
                        </a:rPr>
                        <m:t>=</m:t>
                      </m:r>
                      <m:sSub>
                        <m:sSubPr>
                          <m:ctrlPr>
                            <a:rPr lang="en-US" altLang="zh-CN" sz="3200" i="1">
                              <a:latin typeface="Cambria Math" panose="02040503050406030204" pitchFamily="18" charset="0"/>
                              <a:ea typeface="SimHei" charset="-122"/>
                              <a:cs typeface="SimHei" charset="-122"/>
                            </a:rPr>
                          </m:ctrlPr>
                        </m:sSubPr>
                        <m:e>
                          <m:r>
                            <a:rPr lang="en-US" altLang="zh-CN" sz="3200" b="0" i="1">
                              <a:latin typeface="Cambria Math" charset="0"/>
                              <a:ea typeface="Cambria Math" charset="0"/>
                              <a:cs typeface="Cambria Math" charset="0"/>
                            </a:rPr>
                            <m:t>𝜆</m:t>
                          </m:r>
                        </m:e>
                        <m:sub>
                          <m:r>
                            <a:rPr lang="en-US" altLang="zh-CN" sz="3200" b="0" i="1">
                              <a:latin typeface="Cambria Math" charset="0"/>
                              <a:ea typeface="SimHei" charset="-122"/>
                              <a:cs typeface="SimHei" charset="-122"/>
                            </a:rPr>
                            <m:t>0</m:t>
                          </m:r>
                        </m:sub>
                      </m:sSub>
                    </m:oMath>
                  </m:oMathPara>
                </a14:m>
                <a:endParaRPr kumimoji="1" lang="zh-CN" altLang="en-US" sz="32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266957" y="2075036"/>
                <a:ext cx="1269963" cy="492443"/>
              </a:xfrm>
              <a:prstGeom prst="rect">
                <a:avLst/>
              </a:prstGeom>
              <a:blipFill rotWithShape="0">
                <a:blip r:embed="rId6"/>
                <a:stretch>
                  <a:fillRect/>
                </a:stretch>
              </a:blipFill>
              <a:ln w="38100">
                <a:noFill/>
              </a:ln>
            </p:spPr>
            <p:txBody>
              <a:bodyPr/>
              <a:lstStyle/>
              <a:p>
                <a:r>
                  <a:rPr lang="zh-CN" altLang="en-US">
                    <a:noFill/>
                  </a:rPr>
                  <a:t> </a:t>
                </a:r>
              </a:p>
            </p:txBody>
          </p:sp>
        </mc:Fallback>
      </mc:AlternateContent>
      <p:sp>
        <p:nvSpPr>
          <p:cNvPr id="7" name="文本框 6"/>
          <p:cNvSpPr txBox="1"/>
          <p:nvPr/>
        </p:nvSpPr>
        <p:spPr>
          <a:xfrm>
            <a:off x="468187" y="2612558"/>
            <a:ext cx="6340197" cy="584775"/>
          </a:xfrm>
          <a:prstGeom prst="rect">
            <a:avLst/>
          </a:prstGeom>
          <a:noFill/>
        </p:spPr>
        <p:txBody>
          <a:bodyPr wrap="none" rtlCol="0">
            <a:spAutoFit/>
          </a:bodyPr>
          <a:lstStyle/>
          <a:p>
            <a:r>
              <a:rPr lang="zh-CN" altLang="en-US" sz="3200" b="1" dirty="0">
                <a:latin typeface="SimHei" charset="-122"/>
                <a:ea typeface="SimHei" charset="-122"/>
                <a:cs typeface="SimHei" charset="-122"/>
              </a:rPr>
              <a:t>原子量较小的物质，电子束缚很弱</a:t>
            </a:r>
          </a:p>
        </p:txBody>
      </p:sp>
      <p:sp>
        <p:nvSpPr>
          <p:cNvPr id="8" name="文本框 7"/>
          <p:cNvSpPr txBox="1"/>
          <p:nvPr/>
        </p:nvSpPr>
        <p:spPr>
          <a:xfrm>
            <a:off x="468186" y="3224381"/>
            <a:ext cx="6340197" cy="584775"/>
          </a:xfrm>
          <a:prstGeom prst="rect">
            <a:avLst/>
          </a:prstGeom>
          <a:noFill/>
        </p:spPr>
        <p:txBody>
          <a:bodyPr wrap="none" rtlCol="0">
            <a:spAutoFit/>
          </a:bodyPr>
          <a:lstStyle/>
          <a:p>
            <a:r>
              <a:rPr lang="zh-CN" altLang="en-US" sz="3200" b="1" dirty="0">
                <a:latin typeface="SimHei" charset="-122"/>
                <a:ea typeface="SimHei" charset="-122"/>
                <a:cs typeface="SimHei" charset="-122"/>
              </a:rPr>
              <a:t>原子量较大的物质，电子束缚很强</a:t>
            </a:r>
          </a:p>
        </p:txBody>
      </p:sp>
      <p:sp>
        <p:nvSpPr>
          <p:cNvPr id="9" name="右箭头 8"/>
          <p:cNvSpPr/>
          <p:nvPr/>
        </p:nvSpPr>
        <p:spPr>
          <a:xfrm>
            <a:off x="6936694" y="2806038"/>
            <a:ext cx="642002" cy="279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p:cNvSpPr/>
          <p:nvPr/>
        </p:nvSpPr>
        <p:spPr>
          <a:xfrm>
            <a:off x="6936694" y="3390916"/>
            <a:ext cx="642002" cy="279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101407" y="2607502"/>
            <a:ext cx="1826141" cy="584775"/>
          </a:xfrm>
          <a:prstGeom prst="rect">
            <a:avLst/>
          </a:prstGeom>
          <a:noFill/>
        </p:spPr>
        <p:txBody>
          <a:bodyPr wrap="none" rtlCol="0">
            <a:spAutoFit/>
          </a:bodyPr>
          <a:lstStyle/>
          <a:p>
            <a:r>
              <a:rPr lang="zh-CN" altLang="en-US" sz="3200" b="1">
                <a:solidFill>
                  <a:srgbClr val="C00000"/>
                </a:solidFill>
                <a:latin typeface="SimHei" charset="-122"/>
                <a:ea typeface="SimHei" charset="-122"/>
                <a:cs typeface="SimHei" charset="-122"/>
              </a:rPr>
              <a:t>自由电子</a:t>
            </a:r>
            <a:endParaRPr lang="zh-CN" altLang="en-US" sz="3200" b="1" dirty="0">
              <a:solidFill>
                <a:srgbClr val="C00000"/>
              </a:solidFill>
              <a:latin typeface="SimHei" charset="-122"/>
              <a:ea typeface="SimHei" charset="-122"/>
              <a:cs typeface="SimHei" charset="-122"/>
            </a:endParaRPr>
          </a:p>
        </p:txBody>
      </p:sp>
      <p:sp>
        <p:nvSpPr>
          <p:cNvPr id="12" name="文本框 11"/>
          <p:cNvSpPr txBox="1"/>
          <p:nvPr/>
        </p:nvSpPr>
        <p:spPr>
          <a:xfrm>
            <a:off x="7805985" y="3221196"/>
            <a:ext cx="3057247" cy="584775"/>
          </a:xfrm>
          <a:prstGeom prst="rect">
            <a:avLst/>
          </a:prstGeom>
          <a:noFill/>
        </p:spPr>
        <p:txBody>
          <a:bodyPr wrap="none" rtlCol="0">
            <a:spAutoFit/>
          </a:bodyPr>
          <a:lstStyle/>
          <a:p>
            <a:r>
              <a:rPr lang="zh-CN" altLang="en-US" sz="3200" b="1">
                <a:solidFill>
                  <a:srgbClr val="CC00CC"/>
                </a:solidFill>
                <a:latin typeface="SimHei" charset="-122"/>
                <a:ea typeface="SimHei" charset="-122"/>
                <a:cs typeface="SimHei" charset="-122"/>
              </a:rPr>
              <a:t>康普顿散射较弱</a:t>
            </a:r>
            <a:endParaRPr lang="zh-CN" altLang="en-US" sz="3200" b="1" dirty="0">
              <a:solidFill>
                <a:srgbClr val="CC00CC"/>
              </a:solidFill>
              <a:latin typeface="SimHei" charset="-122"/>
              <a:ea typeface="SimHei" charset="-122"/>
              <a:cs typeface="SimHei" charset="-122"/>
            </a:endParaRPr>
          </a:p>
        </p:txBody>
      </p:sp>
      <p:sp>
        <p:nvSpPr>
          <p:cNvPr id="13" name="文本框 12"/>
          <p:cNvSpPr txBox="1"/>
          <p:nvPr/>
        </p:nvSpPr>
        <p:spPr>
          <a:xfrm>
            <a:off x="468186" y="3854463"/>
            <a:ext cx="4288353"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康普顿散射实验的意义</a:t>
            </a:r>
          </a:p>
        </p:txBody>
      </p:sp>
      <p:sp>
        <p:nvSpPr>
          <p:cNvPr id="14" name="文本框 13"/>
          <p:cNvSpPr txBox="1"/>
          <p:nvPr/>
        </p:nvSpPr>
        <p:spPr>
          <a:xfrm>
            <a:off x="468185" y="4490231"/>
            <a:ext cx="10443885" cy="1569660"/>
          </a:xfrm>
          <a:prstGeom prst="rect">
            <a:avLst/>
          </a:prstGeom>
          <a:noFill/>
        </p:spPr>
        <p:txBody>
          <a:bodyPr wrap="none" rtlCol="0">
            <a:spAutoFit/>
          </a:bodyPr>
          <a:lstStyle/>
          <a:p>
            <a:r>
              <a:rPr lang="zh-CN" altLang="en-US" sz="3200" b="1" dirty="0">
                <a:solidFill>
                  <a:srgbClr val="000099"/>
                </a:solidFill>
                <a:latin typeface="SimHei" charset="-122"/>
                <a:ea typeface="SimHei" charset="-122"/>
                <a:cs typeface="SimHei" charset="-122"/>
              </a:rPr>
              <a:t>康普顿散射进一步证实了光子论，证明了光子能量、动量</a:t>
            </a:r>
            <a:endParaRPr lang="en-US" altLang="zh-CN" sz="3200" b="1" dirty="0">
              <a:solidFill>
                <a:srgbClr val="000099"/>
              </a:solidFill>
              <a:latin typeface="SimHei" charset="-122"/>
              <a:ea typeface="SimHei" charset="-122"/>
              <a:cs typeface="SimHei" charset="-122"/>
            </a:endParaRPr>
          </a:p>
          <a:p>
            <a:r>
              <a:rPr lang="zh-CN" altLang="en-US" sz="3200" b="1" dirty="0">
                <a:solidFill>
                  <a:srgbClr val="000099"/>
                </a:solidFill>
                <a:latin typeface="SimHei" charset="-122"/>
                <a:ea typeface="SimHei" charset="-122"/>
                <a:cs typeface="SimHei" charset="-122"/>
              </a:rPr>
              <a:t>表示式的正确性，光确实具有波粒两象性，证明在光电相</a:t>
            </a:r>
            <a:endParaRPr lang="en-US" altLang="zh-CN" sz="3200" b="1" dirty="0">
              <a:solidFill>
                <a:srgbClr val="000099"/>
              </a:solidFill>
              <a:latin typeface="SimHei" charset="-122"/>
              <a:ea typeface="SimHei" charset="-122"/>
              <a:cs typeface="SimHei" charset="-122"/>
            </a:endParaRPr>
          </a:p>
          <a:p>
            <a:r>
              <a:rPr lang="zh-CN" altLang="en-US" sz="3200" b="1" dirty="0">
                <a:solidFill>
                  <a:srgbClr val="000099"/>
                </a:solidFill>
                <a:latin typeface="SimHei" charset="-122"/>
                <a:ea typeface="SimHei" charset="-122"/>
                <a:cs typeface="SimHei" charset="-122"/>
              </a:rPr>
              <a:t>互作用的过程中严格遵守能量、动量守恒定律。</a:t>
            </a:r>
          </a:p>
        </p:txBody>
      </p:sp>
    </p:spTree>
    <p:extLst>
      <p:ext uri="{BB962C8B-B14F-4D97-AF65-F5344CB8AC3E}">
        <p14:creationId xmlns:p14="http://schemas.microsoft.com/office/powerpoint/2010/main" val="26452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animBg="1"/>
      <p:bldP spid="10" grpId="0" animBg="1"/>
      <p:bldP spid="11"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omp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050" y="152400"/>
            <a:ext cx="488315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6" descr="0">
            <a:hlinkClick r:id="rId4" action="ppaction://hlinkpres?slideindex=1&amp;slidetit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6781800"/>
            <a:ext cx="1079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6" name="Group 7"/>
          <p:cNvGrpSpPr>
            <a:grpSpLocks/>
          </p:cNvGrpSpPr>
          <p:nvPr/>
        </p:nvGrpSpPr>
        <p:grpSpPr bwMode="auto">
          <a:xfrm>
            <a:off x="6894518" y="63500"/>
            <a:ext cx="2782882" cy="2590800"/>
            <a:chOff x="3733" y="0"/>
            <a:chExt cx="1755" cy="1632"/>
          </a:xfrm>
        </p:grpSpPr>
        <p:pic>
          <p:nvPicPr>
            <p:cNvPr id="13320" name="Picture 8" descr="吴有训"/>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3" y="0"/>
              <a:ext cx="1315"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Text Box 9"/>
            <p:cNvSpPr txBox="1">
              <a:spLocks noChangeArrowheads="1"/>
            </p:cNvSpPr>
            <p:nvPr/>
          </p:nvSpPr>
          <p:spPr bwMode="auto">
            <a:xfrm>
              <a:off x="3733" y="336"/>
              <a:ext cx="349"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Times New Roman" charset="0"/>
                  <a:ea typeface="宋体" charset="-122"/>
                </a:defRPr>
              </a:lvl1pPr>
              <a:lvl2pPr marL="742950" indent="-285750">
                <a:spcBef>
                  <a:spcPct val="20000"/>
                </a:spcBef>
                <a:buChar char="–"/>
                <a:defRPr kumimoji="1" sz="2800">
                  <a:solidFill>
                    <a:schemeClr val="tx1"/>
                  </a:solidFill>
                  <a:latin typeface="Times New Roman" charset="0"/>
                  <a:ea typeface="宋体" charset="-122"/>
                </a:defRPr>
              </a:lvl2pPr>
              <a:lvl3pPr marL="1143000" indent="-228600">
                <a:spcBef>
                  <a:spcPct val="20000"/>
                </a:spcBef>
                <a:buChar char="•"/>
                <a:defRPr kumimoji="1" sz="2400">
                  <a:solidFill>
                    <a:schemeClr val="tx1"/>
                  </a:solidFill>
                  <a:latin typeface="Times New Roman" charset="0"/>
                  <a:ea typeface="宋体" charset="-122"/>
                </a:defRPr>
              </a:lvl3pPr>
              <a:lvl4pPr marL="1600200" indent="-228600">
                <a:spcBef>
                  <a:spcPct val="20000"/>
                </a:spcBef>
                <a:buChar char="–"/>
                <a:defRPr kumimoji="1" sz="2000">
                  <a:solidFill>
                    <a:schemeClr val="tx1"/>
                  </a:solidFill>
                  <a:latin typeface="Times New Roman" charset="0"/>
                  <a:ea typeface="宋体" charset="-122"/>
                </a:defRPr>
              </a:lvl4pPr>
              <a:lvl5pPr marL="2057400" indent="-228600">
                <a:spcBef>
                  <a:spcPct val="20000"/>
                </a:spcBef>
                <a:buChar char="»"/>
                <a:defRPr kumimoji="1" sz="20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宋体" charset="-122"/>
                </a:defRPr>
              </a:lvl9pPr>
            </a:lstStyle>
            <a:p>
              <a:pPr eaLnBrk="1" hangingPunct="1">
                <a:spcBef>
                  <a:spcPct val="50000"/>
                </a:spcBef>
                <a:buFontTx/>
                <a:buNone/>
              </a:pPr>
              <a:r>
                <a:rPr lang="zh-CN" altLang="en-US" sz="2400" b="1">
                  <a:solidFill>
                    <a:srgbClr val="660033"/>
                  </a:solidFill>
                  <a:latin typeface="宋体" charset="-122"/>
                </a:rPr>
                <a:t>吴有训</a:t>
              </a:r>
            </a:p>
          </p:txBody>
        </p:sp>
      </p:grpSp>
      <p:sp>
        <p:nvSpPr>
          <p:cNvPr id="13317" name="矩形 1"/>
          <p:cNvSpPr>
            <a:spLocks noChangeArrowheads="1"/>
          </p:cNvSpPr>
          <p:nvPr/>
        </p:nvSpPr>
        <p:spPr bwMode="auto">
          <a:xfrm>
            <a:off x="6246813" y="5045076"/>
            <a:ext cx="49530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宋体" charset="-122"/>
              </a:defRPr>
            </a:lvl1pPr>
            <a:lvl2pPr marL="742950" indent="-285750">
              <a:spcBef>
                <a:spcPct val="20000"/>
              </a:spcBef>
              <a:buChar char="–"/>
              <a:defRPr kumimoji="1" sz="2800">
                <a:solidFill>
                  <a:schemeClr val="tx1"/>
                </a:solidFill>
                <a:latin typeface="Times New Roman" charset="0"/>
                <a:ea typeface="宋体" charset="-122"/>
              </a:defRPr>
            </a:lvl2pPr>
            <a:lvl3pPr marL="1143000" indent="-228600">
              <a:spcBef>
                <a:spcPct val="20000"/>
              </a:spcBef>
              <a:buChar char="•"/>
              <a:defRPr kumimoji="1" sz="2400">
                <a:solidFill>
                  <a:schemeClr val="tx1"/>
                </a:solidFill>
                <a:latin typeface="Times New Roman" charset="0"/>
                <a:ea typeface="宋体" charset="-122"/>
              </a:defRPr>
            </a:lvl3pPr>
            <a:lvl4pPr marL="1600200" indent="-228600">
              <a:spcBef>
                <a:spcPct val="20000"/>
              </a:spcBef>
              <a:buChar char="–"/>
              <a:defRPr kumimoji="1" sz="2000">
                <a:solidFill>
                  <a:schemeClr val="tx1"/>
                </a:solidFill>
                <a:latin typeface="Times New Roman" charset="0"/>
                <a:ea typeface="宋体" charset="-122"/>
              </a:defRPr>
            </a:lvl4pPr>
            <a:lvl5pPr marL="2057400" indent="-228600">
              <a:spcBef>
                <a:spcPct val="20000"/>
              </a:spcBef>
              <a:buChar char="»"/>
              <a:defRPr kumimoji="1" sz="20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宋体" charset="-122"/>
              </a:defRPr>
            </a:lvl9pPr>
          </a:lstStyle>
          <a:p>
            <a:pPr eaLnBrk="1" hangingPunct="1">
              <a:spcBef>
                <a:spcPct val="0"/>
              </a:spcBef>
              <a:buFontTx/>
              <a:buNone/>
            </a:pPr>
            <a:r>
              <a:rPr lang="zh-CN" altLang="en-US" sz="2000" b="1">
                <a:solidFill>
                  <a:srgbClr val="000099"/>
                </a:solidFill>
                <a:latin typeface="Arial" charset="0"/>
              </a:rPr>
              <a:t>在参与康普顿的</a:t>
            </a:r>
            <a:r>
              <a:rPr lang="en-US" altLang="zh-CN" sz="2000" b="1">
                <a:solidFill>
                  <a:srgbClr val="000099"/>
                </a:solidFill>
                <a:latin typeface="Arial" charset="0"/>
              </a:rPr>
              <a:t>X</a:t>
            </a:r>
            <a:r>
              <a:rPr lang="zh-CN" altLang="en-US" sz="2000" b="1">
                <a:solidFill>
                  <a:srgbClr val="000099"/>
                </a:solidFill>
                <a:latin typeface="Arial" charset="0"/>
              </a:rPr>
              <a:t>射线散射研究的开创工作时，他以精湛的实验技术和卓越的理论分析，验证了</a:t>
            </a:r>
            <a:r>
              <a:rPr lang="zh-CN" altLang="en-US" sz="2000" b="1">
                <a:solidFill>
                  <a:srgbClr val="FF0000"/>
                </a:solidFill>
                <a:latin typeface="Arial" charset="0"/>
              </a:rPr>
              <a:t>康普顿效应</a:t>
            </a:r>
            <a:r>
              <a:rPr lang="zh-CN" altLang="en-US" sz="2000" b="1">
                <a:solidFill>
                  <a:srgbClr val="000099"/>
                </a:solidFill>
                <a:latin typeface="Arial" charset="0"/>
              </a:rPr>
              <a:t>。</a:t>
            </a:r>
            <a:endParaRPr lang="zh-CN" altLang="en-US" sz="2000" b="1">
              <a:solidFill>
                <a:srgbClr val="000099"/>
              </a:solidFill>
            </a:endParaRPr>
          </a:p>
        </p:txBody>
      </p:sp>
      <p:sp>
        <p:nvSpPr>
          <p:cNvPr id="13318" name="矩形 2"/>
          <p:cNvSpPr>
            <a:spLocks noChangeArrowheads="1"/>
          </p:cNvSpPr>
          <p:nvPr/>
        </p:nvSpPr>
        <p:spPr bwMode="auto">
          <a:xfrm>
            <a:off x="6246813" y="6067426"/>
            <a:ext cx="4953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宋体" charset="-122"/>
              </a:defRPr>
            </a:lvl1pPr>
            <a:lvl2pPr marL="742950" indent="-285750">
              <a:spcBef>
                <a:spcPct val="20000"/>
              </a:spcBef>
              <a:buChar char="–"/>
              <a:defRPr kumimoji="1" sz="2800">
                <a:solidFill>
                  <a:schemeClr val="tx1"/>
                </a:solidFill>
                <a:latin typeface="Times New Roman" charset="0"/>
                <a:ea typeface="宋体" charset="-122"/>
              </a:defRPr>
            </a:lvl2pPr>
            <a:lvl3pPr marL="1143000" indent="-228600">
              <a:spcBef>
                <a:spcPct val="20000"/>
              </a:spcBef>
              <a:buChar char="•"/>
              <a:defRPr kumimoji="1" sz="2400">
                <a:solidFill>
                  <a:schemeClr val="tx1"/>
                </a:solidFill>
                <a:latin typeface="Times New Roman" charset="0"/>
                <a:ea typeface="宋体" charset="-122"/>
              </a:defRPr>
            </a:lvl3pPr>
            <a:lvl4pPr marL="1600200" indent="-228600">
              <a:spcBef>
                <a:spcPct val="20000"/>
              </a:spcBef>
              <a:buChar char="–"/>
              <a:defRPr kumimoji="1" sz="2000">
                <a:solidFill>
                  <a:schemeClr val="tx1"/>
                </a:solidFill>
                <a:latin typeface="Times New Roman" charset="0"/>
                <a:ea typeface="宋体" charset="-122"/>
              </a:defRPr>
            </a:lvl4pPr>
            <a:lvl5pPr marL="2057400" indent="-228600">
              <a:spcBef>
                <a:spcPct val="20000"/>
              </a:spcBef>
              <a:buChar char="»"/>
              <a:defRPr kumimoji="1" sz="20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宋体" charset="-122"/>
              </a:defRPr>
            </a:lvl9pPr>
          </a:lstStyle>
          <a:p>
            <a:pPr eaLnBrk="1" hangingPunct="1">
              <a:spcBef>
                <a:spcPct val="0"/>
              </a:spcBef>
              <a:buFontTx/>
              <a:buNone/>
            </a:pPr>
            <a:r>
              <a:rPr lang="en-US" altLang="zh-CN" sz="2000" b="1">
                <a:solidFill>
                  <a:srgbClr val="000099"/>
                </a:solidFill>
                <a:latin typeface="Arial" charset="0"/>
              </a:rPr>
              <a:t>1924</a:t>
            </a:r>
            <a:r>
              <a:rPr lang="zh-CN" altLang="en-US" sz="2000" b="1">
                <a:solidFill>
                  <a:srgbClr val="000099"/>
                </a:solidFill>
                <a:latin typeface="Arial" charset="0"/>
              </a:rPr>
              <a:t>年他与康普顿合作发表</a:t>
            </a:r>
            <a:r>
              <a:rPr lang="en-US" altLang="zh-CN" sz="2000" b="1">
                <a:solidFill>
                  <a:srgbClr val="000099"/>
                </a:solidFill>
                <a:latin typeface="Arial" charset="0"/>
              </a:rPr>
              <a:t>《</a:t>
            </a:r>
            <a:r>
              <a:rPr lang="zh-CN" altLang="en-US" sz="2000" b="1">
                <a:solidFill>
                  <a:srgbClr val="000099"/>
                </a:solidFill>
                <a:latin typeface="Arial" charset="0"/>
              </a:rPr>
              <a:t>经过轻元素散射后的钼</a:t>
            </a:r>
            <a:r>
              <a:rPr lang="en-US" altLang="zh-CN" sz="2000" b="1">
                <a:solidFill>
                  <a:srgbClr val="000099"/>
                </a:solidFill>
                <a:latin typeface="Arial" charset="0"/>
              </a:rPr>
              <a:t>Ka</a:t>
            </a:r>
            <a:r>
              <a:rPr lang="zh-CN" altLang="en-US" sz="2000" b="1">
                <a:solidFill>
                  <a:srgbClr val="000099"/>
                </a:solidFill>
                <a:latin typeface="Arial" charset="0"/>
              </a:rPr>
              <a:t>射线的波长</a:t>
            </a:r>
            <a:r>
              <a:rPr lang="en-US" altLang="zh-CN" sz="2000" b="1">
                <a:solidFill>
                  <a:srgbClr val="000099"/>
                </a:solidFill>
                <a:latin typeface="Arial" charset="0"/>
              </a:rPr>
              <a:t>》</a:t>
            </a:r>
            <a:endParaRPr lang="zh-CN" altLang="en-US" sz="2000" b="1">
              <a:solidFill>
                <a:srgbClr val="000099"/>
              </a:solidFill>
            </a:endParaRPr>
          </a:p>
        </p:txBody>
      </p:sp>
      <p:sp>
        <p:nvSpPr>
          <p:cNvPr id="13319" name="矩形 4"/>
          <p:cNvSpPr>
            <a:spLocks noChangeArrowheads="1"/>
          </p:cNvSpPr>
          <p:nvPr/>
        </p:nvSpPr>
        <p:spPr bwMode="auto">
          <a:xfrm>
            <a:off x="6183313" y="2771776"/>
            <a:ext cx="4953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charset="0"/>
                <a:ea typeface="宋体" charset="-122"/>
              </a:defRPr>
            </a:lvl1pPr>
            <a:lvl2pPr marL="742950" indent="-285750">
              <a:spcBef>
                <a:spcPct val="20000"/>
              </a:spcBef>
              <a:buChar char="–"/>
              <a:defRPr kumimoji="1" sz="2800">
                <a:solidFill>
                  <a:schemeClr val="tx1"/>
                </a:solidFill>
                <a:latin typeface="Times New Roman" charset="0"/>
                <a:ea typeface="宋体" charset="-122"/>
              </a:defRPr>
            </a:lvl2pPr>
            <a:lvl3pPr marL="1143000" indent="-228600">
              <a:spcBef>
                <a:spcPct val="20000"/>
              </a:spcBef>
              <a:buChar char="•"/>
              <a:defRPr kumimoji="1" sz="2400">
                <a:solidFill>
                  <a:schemeClr val="tx1"/>
                </a:solidFill>
                <a:latin typeface="Times New Roman" charset="0"/>
                <a:ea typeface="宋体" charset="-122"/>
              </a:defRPr>
            </a:lvl3pPr>
            <a:lvl4pPr marL="1600200" indent="-228600">
              <a:spcBef>
                <a:spcPct val="20000"/>
              </a:spcBef>
              <a:buChar char="–"/>
              <a:defRPr kumimoji="1" sz="2000">
                <a:solidFill>
                  <a:schemeClr val="tx1"/>
                </a:solidFill>
                <a:latin typeface="Times New Roman" charset="0"/>
                <a:ea typeface="宋体" charset="-122"/>
              </a:defRPr>
            </a:lvl4pPr>
            <a:lvl5pPr marL="2057400" indent="-228600">
              <a:spcBef>
                <a:spcPct val="20000"/>
              </a:spcBef>
              <a:buChar char="»"/>
              <a:defRPr kumimoji="1" sz="20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宋体" charset="-122"/>
              </a:defRPr>
            </a:lvl9pPr>
          </a:lstStyle>
          <a:p>
            <a:pPr eaLnBrk="1" hangingPunct="1">
              <a:spcBef>
                <a:spcPct val="0"/>
              </a:spcBef>
              <a:buFontTx/>
              <a:buNone/>
            </a:pPr>
            <a:r>
              <a:rPr lang="zh-CN" altLang="en-US" sz="1600" b="1"/>
              <a:t>吴有训(1897年4月26日－1977年11月30日) ，字正之，汉族，江西高安人。闻名世界的物理学家中国近代物理学奠基人，科学家，教育家，</a:t>
            </a:r>
            <a:r>
              <a:rPr lang="en-US" altLang="zh-CN" sz="1600" b="1"/>
              <a:t>1921</a:t>
            </a:r>
            <a:r>
              <a:rPr lang="zh-CN" altLang="en-US" sz="1600" b="1"/>
              <a:t>年赴美入芝加哥大学，</a:t>
            </a:r>
            <a:r>
              <a:rPr lang="zh-CN" altLang="en-US" sz="1600" b="1">
                <a:solidFill>
                  <a:srgbClr val="000099"/>
                </a:solidFill>
              </a:rPr>
              <a:t>随康普顿从事物理学研究</a:t>
            </a:r>
            <a:r>
              <a:rPr lang="zh-CN" altLang="en-US" sz="1600" b="1"/>
              <a:t>，</a:t>
            </a:r>
            <a:r>
              <a:rPr lang="en-US" altLang="zh-CN" sz="1600" b="1"/>
              <a:t>1926</a:t>
            </a:r>
            <a:r>
              <a:rPr lang="zh-CN" altLang="en-US" sz="1600" b="1"/>
              <a:t>年获博士学位。</a:t>
            </a:r>
            <a:r>
              <a:rPr lang="en-US" altLang="zh-CN" sz="1600" b="1"/>
              <a:t>1926</a:t>
            </a:r>
            <a:r>
              <a:rPr lang="zh-CN" altLang="en-US" sz="1600" b="1"/>
              <a:t>年秋回国，先后在江西大学和国立中央大学（今南京大学）任教，</a:t>
            </a:r>
            <a:r>
              <a:rPr lang="en-US" altLang="zh-CN" sz="1600" b="1"/>
              <a:t>1928</a:t>
            </a:r>
            <a:r>
              <a:rPr lang="zh-CN" altLang="en-US" sz="1600" b="1"/>
              <a:t>年秋起任清华大学教授，物理系主任、理学院院长（包括</a:t>
            </a:r>
            <a:r>
              <a:rPr lang="en-US" altLang="zh-CN" sz="1600" b="1"/>
              <a:t>1938</a:t>
            </a:r>
            <a:r>
              <a:rPr lang="zh-CN" altLang="en-US" sz="1600" b="1"/>
              <a:t>年以后在西南联合大学的</a:t>
            </a:r>
            <a:r>
              <a:rPr lang="en-US" altLang="zh-CN" sz="1600" b="1"/>
              <a:t>8</a:t>
            </a:r>
            <a:r>
              <a:rPr lang="zh-CN" altLang="en-US" sz="1600" b="1"/>
              <a:t>年）。</a:t>
            </a:r>
            <a:r>
              <a:rPr lang="en-US" altLang="zh-CN" sz="1600" b="1"/>
              <a:t>1945</a:t>
            </a:r>
            <a:r>
              <a:rPr lang="zh-CN" altLang="en-US" sz="1600" b="1"/>
              <a:t>年</a:t>
            </a:r>
            <a:r>
              <a:rPr lang="en-US" altLang="zh-CN" sz="1600" b="1"/>
              <a:t>10</a:t>
            </a:r>
            <a:r>
              <a:rPr lang="zh-CN" altLang="en-US" sz="1600" b="1"/>
              <a:t>月任中央大学（今南京大学）校长。</a:t>
            </a:r>
          </a:p>
        </p:txBody>
      </p:sp>
    </p:spTree>
    <p:extLst>
      <p:ext uri="{BB962C8B-B14F-4D97-AF65-F5344CB8AC3E}">
        <p14:creationId xmlns:p14="http://schemas.microsoft.com/office/powerpoint/2010/main" val="768376231"/>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965326" y="384175"/>
            <a:ext cx="5140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sym typeface="Symbol" charset="2"/>
              </a:rPr>
              <a:t> </a:t>
            </a:r>
            <a:r>
              <a:rPr lang="zh-CN" altLang="en-US" sz="3200" b="1">
                <a:ea typeface="华文新魏" charset="-122"/>
                <a:sym typeface="Symbol" charset="2"/>
              </a:rPr>
              <a:t>物理学的分支及发展的趋势</a:t>
            </a:r>
          </a:p>
        </p:txBody>
      </p:sp>
      <p:grpSp>
        <p:nvGrpSpPr>
          <p:cNvPr id="6147" name="Group 3"/>
          <p:cNvGrpSpPr>
            <a:grpSpLocks/>
          </p:cNvGrpSpPr>
          <p:nvPr/>
        </p:nvGrpSpPr>
        <p:grpSpPr bwMode="auto">
          <a:xfrm>
            <a:off x="2759076" y="908051"/>
            <a:ext cx="7929563" cy="3378201"/>
            <a:chOff x="326" y="746"/>
            <a:chExt cx="4995" cy="2128"/>
          </a:xfrm>
        </p:grpSpPr>
        <p:sp>
          <p:nvSpPr>
            <p:cNvPr id="9240" name="Text Box 4"/>
            <p:cNvSpPr txBox="1">
              <a:spLocks noChangeArrowheads="1"/>
            </p:cNvSpPr>
            <p:nvPr/>
          </p:nvSpPr>
          <p:spPr bwMode="auto">
            <a:xfrm>
              <a:off x="326" y="1597"/>
              <a:ext cx="73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t>Physics</a:t>
              </a:r>
            </a:p>
            <a:p>
              <a:pPr eaLnBrk="1" hangingPunct="1"/>
              <a:r>
                <a:rPr lang="zh-CN" altLang="en-US" b="1"/>
                <a:t>物理学</a:t>
              </a:r>
            </a:p>
          </p:txBody>
        </p:sp>
        <p:sp>
          <p:nvSpPr>
            <p:cNvPr id="9241" name="Text Box 5"/>
            <p:cNvSpPr txBox="1">
              <a:spLocks noChangeArrowheads="1"/>
            </p:cNvSpPr>
            <p:nvPr/>
          </p:nvSpPr>
          <p:spPr bwMode="auto">
            <a:xfrm>
              <a:off x="1516" y="1069"/>
              <a:ext cx="89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t>Classical</a:t>
              </a:r>
            </a:p>
            <a:p>
              <a:pPr eaLnBrk="1" hangingPunct="1"/>
              <a:r>
                <a:rPr lang="zh-CN" altLang="en-US" b="1"/>
                <a:t>经典物理</a:t>
              </a:r>
            </a:p>
          </p:txBody>
        </p:sp>
        <p:sp>
          <p:nvSpPr>
            <p:cNvPr id="9242" name="Text Box 6"/>
            <p:cNvSpPr txBox="1">
              <a:spLocks noChangeArrowheads="1"/>
            </p:cNvSpPr>
            <p:nvPr/>
          </p:nvSpPr>
          <p:spPr bwMode="auto">
            <a:xfrm>
              <a:off x="1536" y="2125"/>
              <a:ext cx="89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t>Modern</a:t>
              </a:r>
            </a:p>
            <a:p>
              <a:pPr eaLnBrk="1" hangingPunct="1"/>
              <a:r>
                <a:rPr lang="zh-CN" altLang="en-US" b="1"/>
                <a:t>现代物理</a:t>
              </a:r>
            </a:p>
          </p:txBody>
        </p:sp>
        <p:sp>
          <p:nvSpPr>
            <p:cNvPr id="9243" name="Text Box 7"/>
            <p:cNvSpPr txBox="1">
              <a:spLocks noChangeArrowheads="1"/>
            </p:cNvSpPr>
            <p:nvPr/>
          </p:nvSpPr>
          <p:spPr bwMode="auto">
            <a:xfrm>
              <a:off x="3196" y="746"/>
              <a:ext cx="2125"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b="1"/>
                <a:t>力学    </a:t>
              </a:r>
              <a:r>
                <a:rPr lang="en-US" altLang="zh-CN" b="1"/>
                <a:t>Mechanics</a:t>
              </a:r>
            </a:p>
            <a:p>
              <a:pPr eaLnBrk="1" hangingPunct="1"/>
              <a:r>
                <a:rPr lang="zh-CN" altLang="en-US" b="1"/>
                <a:t>热学    </a:t>
              </a:r>
              <a:r>
                <a:rPr lang="en-US" altLang="zh-CN" b="1"/>
                <a:t>Heat</a:t>
              </a:r>
            </a:p>
            <a:p>
              <a:pPr eaLnBrk="1" hangingPunct="1"/>
              <a:r>
                <a:rPr lang="zh-CN" altLang="en-US" b="1"/>
                <a:t>电磁学</a:t>
              </a:r>
              <a:r>
                <a:rPr lang="en-US" altLang="zh-CN" b="1"/>
                <a:t>Electromagnetics</a:t>
              </a:r>
            </a:p>
            <a:p>
              <a:pPr eaLnBrk="1" hangingPunct="1"/>
              <a:r>
                <a:rPr lang="zh-CN" altLang="en-US" b="1"/>
                <a:t>光学    </a:t>
              </a:r>
              <a:r>
                <a:rPr lang="en-US" altLang="zh-CN" b="1"/>
                <a:t>Optics</a:t>
              </a:r>
            </a:p>
          </p:txBody>
        </p:sp>
        <p:sp>
          <p:nvSpPr>
            <p:cNvPr id="9244" name="Text Box 8"/>
            <p:cNvSpPr txBox="1">
              <a:spLocks noChangeArrowheads="1"/>
            </p:cNvSpPr>
            <p:nvPr/>
          </p:nvSpPr>
          <p:spPr bwMode="auto">
            <a:xfrm>
              <a:off x="3196" y="1885"/>
              <a:ext cx="1553"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b="1"/>
                <a:t>相对论 </a:t>
              </a:r>
              <a:r>
                <a:rPr lang="en-US" altLang="zh-CN" b="1"/>
                <a:t>Relativity</a:t>
              </a:r>
            </a:p>
            <a:p>
              <a:pPr eaLnBrk="1" hangingPunct="1"/>
              <a:endParaRPr lang="en-US" altLang="zh-CN" b="1"/>
            </a:p>
            <a:p>
              <a:pPr eaLnBrk="1" hangingPunct="1"/>
              <a:r>
                <a:rPr lang="zh-CN" altLang="en-US" b="1"/>
                <a:t>量子论 </a:t>
              </a:r>
              <a:r>
                <a:rPr lang="en-US" altLang="zh-CN" b="1"/>
                <a:t>Quantum</a:t>
              </a:r>
            </a:p>
            <a:p>
              <a:pPr eaLnBrk="1" hangingPunct="1"/>
              <a:endParaRPr lang="en-US" altLang="zh-CN" b="1"/>
            </a:p>
          </p:txBody>
        </p:sp>
        <p:sp>
          <p:nvSpPr>
            <p:cNvPr id="9245" name="Line 9"/>
            <p:cNvSpPr>
              <a:spLocks noChangeShapeType="1"/>
            </p:cNvSpPr>
            <p:nvPr/>
          </p:nvSpPr>
          <p:spPr bwMode="auto">
            <a:xfrm>
              <a:off x="1008" y="177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46" name="Line 10"/>
            <p:cNvSpPr>
              <a:spLocks noChangeShapeType="1"/>
            </p:cNvSpPr>
            <p:nvPr/>
          </p:nvSpPr>
          <p:spPr bwMode="auto">
            <a:xfrm>
              <a:off x="1344" y="1296"/>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47" name="Line 11"/>
            <p:cNvSpPr>
              <a:spLocks noChangeShapeType="1"/>
            </p:cNvSpPr>
            <p:nvPr/>
          </p:nvSpPr>
          <p:spPr bwMode="auto">
            <a:xfrm>
              <a:off x="1392" y="12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48" name="Line 12"/>
            <p:cNvSpPr>
              <a:spLocks noChangeShapeType="1"/>
            </p:cNvSpPr>
            <p:nvPr/>
          </p:nvSpPr>
          <p:spPr bwMode="auto">
            <a:xfrm>
              <a:off x="1344" y="230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49" name="Line 13"/>
            <p:cNvSpPr>
              <a:spLocks noChangeShapeType="1"/>
            </p:cNvSpPr>
            <p:nvPr/>
          </p:nvSpPr>
          <p:spPr bwMode="auto">
            <a:xfrm>
              <a:off x="2352" y="1200"/>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50" name="Line 14"/>
            <p:cNvSpPr>
              <a:spLocks noChangeShapeType="1"/>
            </p:cNvSpPr>
            <p:nvPr/>
          </p:nvSpPr>
          <p:spPr bwMode="auto">
            <a:xfrm>
              <a:off x="2976" y="912"/>
              <a:ext cx="0"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51" name="Line 15"/>
            <p:cNvSpPr>
              <a:spLocks noChangeShapeType="1"/>
            </p:cNvSpPr>
            <p:nvPr/>
          </p:nvSpPr>
          <p:spPr bwMode="auto">
            <a:xfrm>
              <a:off x="2976" y="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52" name="Line 16"/>
            <p:cNvSpPr>
              <a:spLocks noChangeShapeType="1"/>
            </p:cNvSpPr>
            <p:nvPr/>
          </p:nvSpPr>
          <p:spPr bwMode="auto">
            <a:xfrm>
              <a:off x="2976" y="158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53" name="Line 17"/>
            <p:cNvSpPr>
              <a:spLocks noChangeShapeType="1"/>
            </p:cNvSpPr>
            <p:nvPr/>
          </p:nvSpPr>
          <p:spPr bwMode="auto">
            <a:xfrm>
              <a:off x="2304" y="2256"/>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54" name="Line 18"/>
            <p:cNvSpPr>
              <a:spLocks noChangeShapeType="1"/>
            </p:cNvSpPr>
            <p:nvPr/>
          </p:nvSpPr>
          <p:spPr bwMode="auto">
            <a:xfrm>
              <a:off x="2976"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55" name="Line 19"/>
            <p:cNvSpPr>
              <a:spLocks noChangeShapeType="1"/>
            </p:cNvSpPr>
            <p:nvPr/>
          </p:nvSpPr>
          <p:spPr bwMode="auto">
            <a:xfrm>
              <a:off x="2976" y="196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56" name="Line 20"/>
            <p:cNvSpPr>
              <a:spLocks noChangeShapeType="1"/>
            </p:cNvSpPr>
            <p:nvPr/>
          </p:nvSpPr>
          <p:spPr bwMode="auto">
            <a:xfrm>
              <a:off x="2976" y="249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6165" name="Group 21"/>
          <p:cNvGrpSpPr>
            <a:grpSpLocks/>
          </p:cNvGrpSpPr>
          <p:nvPr/>
        </p:nvGrpSpPr>
        <p:grpSpPr bwMode="auto">
          <a:xfrm>
            <a:off x="2254251" y="3200400"/>
            <a:ext cx="8054975" cy="3505200"/>
            <a:chOff x="460" y="2016"/>
            <a:chExt cx="5074" cy="2208"/>
          </a:xfrm>
        </p:grpSpPr>
        <p:sp>
          <p:nvSpPr>
            <p:cNvPr id="9221" name="Line 22"/>
            <p:cNvSpPr>
              <a:spLocks noChangeShapeType="1"/>
            </p:cNvSpPr>
            <p:nvPr/>
          </p:nvSpPr>
          <p:spPr bwMode="auto">
            <a:xfrm>
              <a:off x="768" y="3936"/>
              <a:ext cx="42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22" name="Line 23"/>
            <p:cNvSpPr>
              <a:spLocks noChangeShapeType="1"/>
            </p:cNvSpPr>
            <p:nvPr/>
          </p:nvSpPr>
          <p:spPr bwMode="auto">
            <a:xfrm>
              <a:off x="768" y="2722"/>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23" name="Text Box 24"/>
            <p:cNvSpPr txBox="1">
              <a:spLocks noChangeArrowheads="1"/>
            </p:cNvSpPr>
            <p:nvPr/>
          </p:nvSpPr>
          <p:spPr bwMode="auto">
            <a:xfrm>
              <a:off x="4886" y="3532"/>
              <a:ext cx="64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b="1"/>
                <a:t>时间 </a:t>
              </a:r>
              <a:r>
                <a:rPr lang="en-US" altLang="en-US" sz="3600" b="1"/>
                <a:t>t</a:t>
              </a:r>
              <a:endParaRPr lang="en-US" altLang="zh-CN" sz="3600" b="1"/>
            </a:p>
          </p:txBody>
        </p:sp>
        <p:sp>
          <p:nvSpPr>
            <p:cNvPr id="9224" name="Text Box 25"/>
            <p:cNvSpPr txBox="1">
              <a:spLocks noChangeArrowheads="1"/>
            </p:cNvSpPr>
            <p:nvPr/>
          </p:nvSpPr>
          <p:spPr bwMode="auto">
            <a:xfrm>
              <a:off x="460" y="2016"/>
              <a:ext cx="310" cy="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b="1"/>
                <a:t>关</a:t>
              </a:r>
            </a:p>
            <a:p>
              <a:pPr eaLnBrk="1" hangingPunct="1"/>
              <a:r>
                <a:rPr lang="zh-CN" altLang="en-US" b="1"/>
                <a:t>键</a:t>
              </a:r>
            </a:p>
            <a:p>
              <a:pPr eaLnBrk="1" hangingPunct="1"/>
              <a:r>
                <a:rPr lang="zh-CN" altLang="en-US" b="1"/>
                <a:t>概</a:t>
              </a:r>
            </a:p>
            <a:p>
              <a:pPr eaLnBrk="1" hangingPunct="1"/>
              <a:r>
                <a:rPr lang="zh-CN" altLang="en-US" b="1"/>
                <a:t>念</a:t>
              </a:r>
            </a:p>
            <a:p>
              <a:pPr eaLnBrk="1" hangingPunct="1"/>
              <a:r>
                <a:rPr lang="zh-CN" altLang="en-US" b="1"/>
                <a:t>的</a:t>
              </a:r>
            </a:p>
            <a:p>
              <a:pPr eaLnBrk="1" hangingPunct="1"/>
              <a:r>
                <a:rPr lang="zh-CN" altLang="en-US" b="1"/>
                <a:t>发</a:t>
              </a:r>
            </a:p>
            <a:p>
              <a:pPr eaLnBrk="1" hangingPunct="1"/>
              <a:r>
                <a:rPr lang="zh-CN" altLang="en-US" b="1"/>
                <a:t>展</a:t>
              </a:r>
            </a:p>
          </p:txBody>
        </p:sp>
        <p:sp>
          <p:nvSpPr>
            <p:cNvPr id="9225" name="Freeform 26"/>
            <p:cNvSpPr>
              <a:spLocks/>
            </p:cNvSpPr>
            <p:nvPr/>
          </p:nvSpPr>
          <p:spPr bwMode="auto">
            <a:xfrm>
              <a:off x="912" y="2772"/>
              <a:ext cx="2423" cy="1120"/>
            </a:xfrm>
            <a:custGeom>
              <a:avLst/>
              <a:gdLst>
                <a:gd name="T0" fmla="*/ 0 w 2423"/>
                <a:gd name="T1" fmla="*/ 939 h 1120"/>
                <a:gd name="T2" fmla="*/ 463 w 2423"/>
                <a:gd name="T3" fmla="*/ 46 h 1120"/>
                <a:gd name="T4" fmla="*/ 1265 w 2423"/>
                <a:gd name="T5" fmla="*/ 660 h 1120"/>
                <a:gd name="T6" fmla="*/ 2423 w 2423"/>
                <a:gd name="T7" fmla="*/ 1120 h 1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23" h="1120">
                  <a:moveTo>
                    <a:pt x="0" y="939"/>
                  </a:moveTo>
                  <a:cubicBezTo>
                    <a:pt x="87" y="855"/>
                    <a:pt x="261" y="221"/>
                    <a:pt x="463" y="46"/>
                  </a:cubicBezTo>
                  <a:cubicBezTo>
                    <a:pt x="674" y="0"/>
                    <a:pt x="938" y="481"/>
                    <a:pt x="1265" y="660"/>
                  </a:cubicBezTo>
                  <a:cubicBezTo>
                    <a:pt x="1592" y="839"/>
                    <a:pt x="2182" y="1024"/>
                    <a:pt x="2423" y="1120"/>
                  </a:cubicBezTo>
                </a:path>
              </a:pathLst>
            </a:custGeom>
            <a:noFill/>
            <a:ln w="50800">
              <a:solidFill>
                <a:srgbClr val="33CCCC"/>
              </a:solidFill>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 name="Line 27"/>
            <p:cNvSpPr>
              <a:spLocks noChangeShapeType="1"/>
            </p:cNvSpPr>
            <p:nvPr/>
          </p:nvSpPr>
          <p:spPr bwMode="auto">
            <a:xfrm>
              <a:off x="1900" y="38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27" name="Line 28"/>
            <p:cNvSpPr>
              <a:spLocks noChangeShapeType="1"/>
            </p:cNvSpPr>
            <p:nvPr/>
          </p:nvSpPr>
          <p:spPr bwMode="auto">
            <a:xfrm>
              <a:off x="3878" y="386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28" name="Line 29"/>
            <p:cNvSpPr>
              <a:spLocks noChangeShapeType="1"/>
            </p:cNvSpPr>
            <p:nvPr/>
          </p:nvSpPr>
          <p:spPr bwMode="auto">
            <a:xfrm>
              <a:off x="2894" y="38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29" name="Line 30"/>
            <p:cNvSpPr>
              <a:spLocks noChangeShapeType="1"/>
            </p:cNvSpPr>
            <p:nvPr/>
          </p:nvSpPr>
          <p:spPr bwMode="auto">
            <a:xfrm>
              <a:off x="1008" y="38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230" name="Freeform 31"/>
            <p:cNvSpPr>
              <a:spLocks/>
            </p:cNvSpPr>
            <p:nvPr/>
          </p:nvSpPr>
          <p:spPr bwMode="auto">
            <a:xfrm>
              <a:off x="1892" y="2915"/>
              <a:ext cx="2350" cy="973"/>
            </a:xfrm>
            <a:custGeom>
              <a:avLst/>
              <a:gdLst>
                <a:gd name="T0" fmla="*/ 2350 w 2350"/>
                <a:gd name="T1" fmla="*/ 949 h 973"/>
                <a:gd name="T2" fmla="*/ 1973 w 2350"/>
                <a:gd name="T3" fmla="*/ 489 h 973"/>
                <a:gd name="T4" fmla="*/ 1498 w 2350"/>
                <a:gd name="T5" fmla="*/ 15 h 973"/>
                <a:gd name="T6" fmla="*/ 779 w 2350"/>
                <a:gd name="T7" fmla="*/ 581 h 973"/>
                <a:gd name="T8" fmla="*/ 0 w 2350"/>
                <a:gd name="T9" fmla="*/ 973 h 9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0" h="973">
                  <a:moveTo>
                    <a:pt x="2350" y="949"/>
                  </a:moveTo>
                  <a:cubicBezTo>
                    <a:pt x="2272" y="856"/>
                    <a:pt x="2043" y="684"/>
                    <a:pt x="1973" y="489"/>
                  </a:cubicBezTo>
                  <a:cubicBezTo>
                    <a:pt x="1903" y="294"/>
                    <a:pt x="1697" y="0"/>
                    <a:pt x="1498" y="15"/>
                  </a:cubicBezTo>
                  <a:cubicBezTo>
                    <a:pt x="1299" y="30"/>
                    <a:pt x="1029" y="421"/>
                    <a:pt x="779" y="581"/>
                  </a:cubicBezTo>
                  <a:cubicBezTo>
                    <a:pt x="529" y="741"/>
                    <a:pt x="241" y="877"/>
                    <a:pt x="0" y="973"/>
                  </a:cubicBezTo>
                </a:path>
              </a:pathLst>
            </a:custGeom>
            <a:noFill/>
            <a:ln w="50800">
              <a:solidFill>
                <a:srgbClr val="9933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 name="Freeform 32"/>
            <p:cNvSpPr>
              <a:spLocks/>
            </p:cNvSpPr>
            <p:nvPr/>
          </p:nvSpPr>
          <p:spPr bwMode="auto">
            <a:xfrm>
              <a:off x="2344" y="3144"/>
              <a:ext cx="1772" cy="790"/>
            </a:xfrm>
            <a:custGeom>
              <a:avLst/>
              <a:gdLst>
                <a:gd name="T0" fmla="*/ 1772 w 1772"/>
                <a:gd name="T1" fmla="*/ 790 h 790"/>
                <a:gd name="T2" fmla="*/ 1339 w 1772"/>
                <a:gd name="T3" fmla="*/ 358 h 790"/>
                <a:gd name="T4" fmla="*/ 1060 w 1772"/>
                <a:gd name="T5" fmla="*/ 9 h 790"/>
                <a:gd name="T6" fmla="*/ 694 w 1772"/>
                <a:gd name="T7" fmla="*/ 415 h 790"/>
                <a:gd name="T8" fmla="*/ 0 w 1772"/>
                <a:gd name="T9" fmla="*/ 776 h 7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2" h="790">
                  <a:moveTo>
                    <a:pt x="1772" y="790"/>
                  </a:moveTo>
                  <a:cubicBezTo>
                    <a:pt x="1737" y="712"/>
                    <a:pt x="1423" y="539"/>
                    <a:pt x="1339" y="358"/>
                  </a:cubicBezTo>
                  <a:cubicBezTo>
                    <a:pt x="1255" y="177"/>
                    <a:pt x="1167" y="0"/>
                    <a:pt x="1060" y="9"/>
                  </a:cubicBezTo>
                  <a:cubicBezTo>
                    <a:pt x="953" y="18"/>
                    <a:pt x="871" y="287"/>
                    <a:pt x="694" y="415"/>
                  </a:cubicBezTo>
                  <a:cubicBezTo>
                    <a:pt x="517" y="543"/>
                    <a:pt x="223" y="776"/>
                    <a:pt x="0" y="776"/>
                  </a:cubicBezTo>
                </a:path>
              </a:pathLst>
            </a:custGeom>
            <a:noFill/>
            <a:ln w="50800">
              <a:solidFill>
                <a:srgbClr val="FF66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 name="Freeform 33"/>
            <p:cNvSpPr>
              <a:spLocks/>
            </p:cNvSpPr>
            <p:nvPr/>
          </p:nvSpPr>
          <p:spPr bwMode="auto">
            <a:xfrm>
              <a:off x="3572" y="2900"/>
              <a:ext cx="683" cy="1020"/>
            </a:xfrm>
            <a:custGeom>
              <a:avLst/>
              <a:gdLst>
                <a:gd name="T0" fmla="*/ 0 w 683"/>
                <a:gd name="T1" fmla="*/ 1020 h 1020"/>
                <a:gd name="T2" fmla="*/ 214 w 683"/>
                <a:gd name="T3" fmla="*/ 58 h 1020"/>
                <a:gd name="T4" fmla="*/ 452 w 683"/>
                <a:gd name="T5" fmla="*/ 672 h 1020"/>
                <a:gd name="T6" fmla="*/ 683 w 683"/>
                <a:gd name="T7" fmla="*/ 964 h 10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3" h="1020">
                  <a:moveTo>
                    <a:pt x="0" y="1020"/>
                  </a:moveTo>
                  <a:cubicBezTo>
                    <a:pt x="26" y="936"/>
                    <a:pt x="139" y="116"/>
                    <a:pt x="214" y="58"/>
                  </a:cubicBezTo>
                  <a:cubicBezTo>
                    <a:pt x="289" y="0"/>
                    <a:pt x="374" y="521"/>
                    <a:pt x="452" y="672"/>
                  </a:cubicBezTo>
                  <a:cubicBezTo>
                    <a:pt x="530" y="823"/>
                    <a:pt x="611" y="868"/>
                    <a:pt x="683" y="964"/>
                  </a:cubicBezTo>
                </a:path>
              </a:pathLst>
            </a:custGeom>
            <a:noFill/>
            <a:ln w="50800">
              <a:solidFill>
                <a:srgbClr val="FF00FF"/>
              </a:solidFill>
              <a:round/>
              <a:headEnd type="none" w="med" len="med"/>
              <a:tailEnd type="none" w="med"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3" name="Freeform 34"/>
            <p:cNvSpPr>
              <a:spLocks/>
            </p:cNvSpPr>
            <p:nvPr/>
          </p:nvSpPr>
          <p:spPr bwMode="auto">
            <a:xfrm>
              <a:off x="3683" y="2720"/>
              <a:ext cx="1005" cy="1214"/>
            </a:xfrm>
            <a:custGeom>
              <a:avLst/>
              <a:gdLst>
                <a:gd name="T0" fmla="*/ 0 w 1005"/>
                <a:gd name="T1" fmla="*/ 1186 h 1214"/>
                <a:gd name="T2" fmla="*/ 307 w 1005"/>
                <a:gd name="T3" fmla="*/ 56 h 1214"/>
                <a:gd name="T4" fmla="*/ 628 w 1005"/>
                <a:gd name="T5" fmla="*/ 851 h 1214"/>
                <a:gd name="T6" fmla="*/ 1005 w 1005"/>
                <a:gd name="T7" fmla="*/ 1158 h 12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5" h="1214">
                  <a:moveTo>
                    <a:pt x="0" y="1186"/>
                  </a:moveTo>
                  <a:cubicBezTo>
                    <a:pt x="126" y="1214"/>
                    <a:pt x="221" y="112"/>
                    <a:pt x="307" y="56"/>
                  </a:cubicBezTo>
                  <a:cubicBezTo>
                    <a:pt x="412" y="0"/>
                    <a:pt x="512" y="667"/>
                    <a:pt x="628" y="851"/>
                  </a:cubicBezTo>
                  <a:cubicBezTo>
                    <a:pt x="744" y="1035"/>
                    <a:pt x="964" y="1088"/>
                    <a:pt x="1005" y="1158"/>
                  </a:cubicBezTo>
                </a:path>
              </a:pathLst>
            </a:custGeom>
            <a:noFill/>
            <a:ln w="50800">
              <a:solidFill>
                <a:srgbClr val="3366FF"/>
              </a:solidFill>
              <a:round/>
              <a:headEnd type="none" w="med" len="med"/>
              <a:tailEnd type="none" w="med"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4" name="AutoShape 35"/>
            <p:cNvSpPr>
              <a:spLocks noChangeArrowheads="1"/>
            </p:cNvSpPr>
            <p:nvPr/>
          </p:nvSpPr>
          <p:spPr bwMode="auto">
            <a:xfrm>
              <a:off x="912" y="2304"/>
              <a:ext cx="576" cy="384"/>
            </a:xfrm>
            <a:prstGeom prst="cloudCallout">
              <a:avLst>
                <a:gd name="adj1" fmla="val 56250"/>
                <a:gd name="adj2" fmla="val 107551"/>
              </a:avLst>
            </a:prstGeom>
            <a:solidFill>
              <a:srgbClr val="FF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eaLnBrk="1" hangingPunct="1"/>
              <a:r>
                <a:rPr lang="zh-CN" altLang="en-US" b="1">
                  <a:solidFill>
                    <a:srgbClr val="009999"/>
                  </a:solidFill>
                </a:rPr>
                <a:t>力学</a:t>
              </a:r>
              <a:endParaRPr lang="zh-CN" altLang="en-US" b="1"/>
            </a:p>
          </p:txBody>
        </p:sp>
        <p:sp>
          <p:nvSpPr>
            <p:cNvPr id="9235" name="AutoShape 36"/>
            <p:cNvSpPr>
              <a:spLocks noChangeArrowheads="1"/>
            </p:cNvSpPr>
            <p:nvPr/>
          </p:nvSpPr>
          <p:spPr bwMode="auto">
            <a:xfrm>
              <a:off x="2208" y="2496"/>
              <a:ext cx="576" cy="384"/>
            </a:xfrm>
            <a:prstGeom prst="wedgeEllipseCallout">
              <a:avLst>
                <a:gd name="adj1" fmla="val 108856"/>
                <a:gd name="adj2" fmla="val 91926"/>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eaLnBrk="1" hangingPunct="1"/>
              <a:r>
                <a:rPr lang="zh-CN" altLang="en-US" b="1">
                  <a:solidFill>
                    <a:srgbClr val="993366"/>
                  </a:solidFill>
                </a:rPr>
                <a:t>电磁学</a:t>
              </a:r>
              <a:endParaRPr lang="zh-CN" altLang="en-US" b="1"/>
            </a:p>
          </p:txBody>
        </p:sp>
        <p:sp>
          <p:nvSpPr>
            <p:cNvPr id="9236" name="AutoShape 37"/>
            <p:cNvSpPr>
              <a:spLocks noChangeArrowheads="1"/>
            </p:cNvSpPr>
            <p:nvPr/>
          </p:nvSpPr>
          <p:spPr bwMode="auto">
            <a:xfrm>
              <a:off x="2208" y="3024"/>
              <a:ext cx="576" cy="384"/>
            </a:xfrm>
            <a:prstGeom prst="wedgeEllipseCallout">
              <a:avLst>
                <a:gd name="adj1" fmla="val 102431"/>
                <a:gd name="adj2" fmla="val 76565"/>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eaLnBrk="1" hangingPunct="1"/>
              <a:r>
                <a:rPr lang="zh-CN" altLang="en-US" b="1">
                  <a:solidFill>
                    <a:srgbClr val="FF6600"/>
                  </a:solidFill>
                </a:rPr>
                <a:t>热学</a:t>
              </a:r>
              <a:endParaRPr lang="zh-CN" altLang="en-US" b="1"/>
            </a:p>
          </p:txBody>
        </p:sp>
        <p:sp>
          <p:nvSpPr>
            <p:cNvPr id="9237" name="AutoShape 38"/>
            <p:cNvSpPr>
              <a:spLocks noChangeArrowheads="1"/>
            </p:cNvSpPr>
            <p:nvPr/>
          </p:nvSpPr>
          <p:spPr bwMode="auto">
            <a:xfrm>
              <a:off x="3408" y="2400"/>
              <a:ext cx="576" cy="384"/>
            </a:xfrm>
            <a:prstGeom prst="wedgeEllipseCallout">
              <a:avLst>
                <a:gd name="adj1" fmla="val 14412"/>
                <a:gd name="adj2" fmla="val 93491"/>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eaLnBrk="1" hangingPunct="1"/>
              <a:r>
                <a:rPr lang="zh-CN" altLang="en-US" b="1">
                  <a:solidFill>
                    <a:srgbClr val="FF33CC"/>
                  </a:solidFill>
                </a:rPr>
                <a:t>相对论</a:t>
              </a:r>
              <a:endParaRPr lang="zh-CN" altLang="en-US" b="1"/>
            </a:p>
          </p:txBody>
        </p:sp>
        <p:sp>
          <p:nvSpPr>
            <p:cNvPr id="9238" name="AutoShape 39"/>
            <p:cNvSpPr>
              <a:spLocks noChangeArrowheads="1"/>
            </p:cNvSpPr>
            <p:nvPr/>
          </p:nvSpPr>
          <p:spPr bwMode="auto">
            <a:xfrm>
              <a:off x="4656" y="2544"/>
              <a:ext cx="576" cy="384"/>
            </a:xfrm>
            <a:prstGeom prst="wedgeEllipseCallout">
              <a:avLst>
                <a:gd name="adj1" fmla="val -140625"/>
                <a:gd name="adj2" fmla="val 110157"/>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eaLnBrk="1" hangingPunct="1"/>
              <a:r>
                <a:rPr lang="zh-CN" altLang="en-US" b="1">
                  <a:solidFill>
                    <a:srgbClr val="3366FF"/>
                  </a:solidFill>
                </a:rPr>
                <a:t>量子论</a:t>
              </a:r>
              <a:endParaRPr lang="zh-CN" altLang="en-US" b="1"/>
            </a:p>
          </p:txBody>
        </p:sp>
        <p:sp>
          <p:nvSpPr>
            <p:cNvPr id="9239" name="Text Box 40"/>
            <p:cNvSpPr txBox="1">
              <a:spLocks noChangeArrowheads="1"/>
            </p:cNvSpPr>
            <p:nvPr/>
          </p:nvSpPr>
          <p:spPr bwMode="auto">
            <a:xfrm>
              <a:off x="854" y="3936"/>
              <a:ext cx="34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t>1600          1700            1800                1900</a:t>
              </a:r>
            </a:p>
          </p:txBody>
        </p:sp>
      </p:grpSp>
    </p:spTree>
    <p:extLst>
      <p:ext uri="{BB962C8B-B14F-4D97-AF65-F5344CB8AC3E}">
        <p14:creationId xmlns:p14="http://schemas.microsoft.com/office/powerpoint/2010/main" val="19841319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linds(horizontal)">
                                      <p:cBhvr>
                                        <p:cTn id="7" dur="500"/>
                                        <p:tgtEl>
                                          <p:spTgt spid="6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6165"/>
                                        </p:tgtEl>
                                        <p:attrNameLst>
                                          <p:attrName>style.visibility</p:attrName>
                                        </p:attrNameLst>
                                      </p:cBhvr>
                                      <p:to>
                                        <p:strVal val="visible"/>
                                      </p:to>
                                    </p:set>
                                    <p:anim calcmode="lin" valueType="num">
                                      <p:cBhvr>
                                        <p:cTn id="12" dur="500" fill="hold"/>
                                        <p:tgtEl>
                                          <p:spTgt spid="6165"/>
                                        </p:tgtEl>
                                        <p:attrNameLst>
                                          <p:attrName>ppt_w</p:attrName>
                                        </p:attrNameLst>
                                      </p:cBhvr>
                                      <p:tavLst>
                                        <p:tav tm="0">
                                          <p:val>
                                            <p:fltVal val="0"/>
                                          </p:val>
                                        </p:tav>
                                        <p:tav tm="100000">
                                          <p:val>
                                            <p:strVal val="#ppt_w"/>
                                          </p:val>
                                        </p:tav>
                                      </p:tavLst>
                                    </p:anim>
                                    <p:anim calcmode="lin" valueType="num">
                                      <p:cBhvr>
                                        <p:cTn id="13" dur="500" fill="hold"/>
                                        <p:tgtEl>
                                          <p:spTgt spid="6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468188" y="302682"/>
                <a:ext cx="10387780" cy="975523"/>
              </a:xfrm>
              <a:prstGeom prst="rect">
                <a:avLst/>
              </a:prstGeom>
              <a:noFill/>
            </p:spPr>
            <p:txBody>
              <a:bodyPr wrap="none" rtlCol="0">
                <a:spAutoFit/>
              </a:bodyPr>
              <a:lstStyle/>
              <a:p>
                <a:r>
                  <a:rPr lang="zh-CN" altLang="en-US" sz="2800" b="1" dirty="0">
                    <a:solidFill>
                      <a:srgbClr val="7030A0"/>
                    </a:solidFill>
                    <a:latin typeface="SimHei" charset="-122"/>
                    <a:ea typeface="SimHei" charset="-122"/>
                    <a:cs typeface="SimHei" charset="-122"/>
                  </a:rPr>
                  <a:t>例</a:t>
                </a:r>
                <a:r>
                  <a:rPr lang="en-US" altLang="zh-CN" sz="2800" b="1" dirty="0">
                    <a:solidFill>
                      <a:srgbClr val="7030A0"/>
                    </a:solidFill>
                    <a:latin typeface="SimHei" charset="-122"/>
                    <a:ea typeface="SimHei" charset="-122"/>
                    <a:cs typeface="SimHei" charset="-122"/>
                  </a:rPr>
                  <a:t>:</a:t>
                </a:r>
                <a:r>
                  <a:rPr lang="zh-CN" altLang="en-US" sz="2800" b="1" dirty="0">
                    <a:solidFill>
                      <a:srgbClr val="7030A0"/>
                    </a:solidFill>
                    <a:latin typeface="SimHei" charset="-122"/>
                    <a:ea typeface="SimHei" charset="-122"/>
                    <a:cs typeface="SimHei" charset="-122"/>
                  </a:rPr>
                  <a:t>波长为</a:t>
                </a:r>
                <a14:m>
                  <m:oMath xmlns:m="http://schemas.openxmlformats.org/officeDocument/2006/math">
                    <m:r>
                      <a:rPr lang="en-US" altLang="zh-CN" sz="2800" b="1" i="1" smtClean="0">
                        <a:solidFill>
                          <a:srgbClr val="7030A0"/>
                        </a:solidFill>
                        <a:latin typeface="Cambria Math" charset="0"/>
                        <a:ea typeface="SimHei" charset="-122"/>
                        <a:cs typeface="SimHei" charset="-122"/>
                      </a:rPr>
                      <m:t>𝟐</m:t>
                    </m:r>
                    <m:r>
                      <a:rPr lang="en-US" altLang="zh-CN" sz="2800" b="1" i="1">
                        <a:solidFill>
                          <a:srgbClr val="7030A0"/>
                        </a:solidFill>
                        <a:latin typeface="Cambria Math" charset="0"/>
                        <a:ea typeface="Cambria Math" charset="0"/>
                        <a:cs typeface="Cambria Math" charset="0"/>
                      </a:rPr>
                      <m:t>Å</m:t>
                    </m:r>
                  </m:oMath>
                </a14:m>
                <a:r>
                  <a:rPr lang="zh-CN" altLang="en-US" sz="2800" b="1" dirty="0">
                    <a:solidFill>
                      <a:srgbClr val="7030A0"/>
                    </a:solidFill>
                    <a:latin typeface="SimHei" charset="-122"/>
                    <a:ea typeface="SimHei" charset="-122"/>
                    <a:cs typeface="SimHei" charset="-122"/>
                  </a:rPr>
                  <a:t>的</a:t>
                </a:r>
                <a14:m>
                  <m:oMath xmlns:m="http://schemas.openxmlformats.org/officeDocument/2006/math">
                    <m:r>
                      <a:rPr lang="en-US" altLang="zh-CN" sz="2800" b="1" i="1">
                        <a:solidFill>
                          <a:srgbClr val="7030A0"/>
                        </a:solidFill>
                        <a:latin typeface="Cambria Math" charset="0"/>
                        <a:ea typeface="SimHei" charset="-122"/>
                        <a:cs typeface="SimHei" charset="-122"/>
                      </a:rPr>
                      <m:t>𝑿</m:t>
                    </m:r>
                  </m:oMath>
                </a14:m>
                <a:r>
                  <a:rPr lang="zh-CN" altLang="en-US" sz="2800" b="1" dirty="0">
                    <a:solidFill>
                      <a:srgbClr val="7030A0"/>
                    </a:solidFill>
                    <a:latin typeface="SimHei" charset="-122"/>
                    <a:ea typeface="SimHei" charset="-122"/>
                    <a:cs typeface="SimHei" charset="-122"/>
                  </a:rPr>
                  <a:t>射线射到碳块上，由于康普顿散射，频率改变为</a:t>
                </a:r>
                <a:endParaRPr lang="en-US" altLang="zh-CN" sz="2800" b="1" dirty="0">
                  <a:solidFill>
                    <a:srgbClr val="7030A0"/>
                  </a:solidFill>
                  <a:latin typeface="SimHei" charset="-122"/>
                  <a:ea typeface="SimHei" charset="-122"/>
                  <a:cs typeface="SimHei" charset="-122"/>
                </a:endParaRPr>
              </a:p>
              <a:p>
                <a14:m>
                  <m:oMath xmlns:m="http://schemas.openxmlformats.org/officeDocument/2006/math">
                    <m:r>
                      <a:rPr lang="en-US" altLang="zh-CN" sz="2800" b="1" i="1" smtClean="0">
                        <a:solidFill>
                          <a:srgbClr val="7030A0"/>
                        </a:solidFill>
                        <a:latin typeface="Cambria Math" charset="0"/>
                        <a:ea typeface="SimHei" charset="-122"/>
                        <a:cs typeface="SimHei" charset="-122"/>
                      </a:rPr>
                      <m:t>𝟎</m:t>
                    </m:r>
                    <m:r>
                      <a:rPr lang="en-US" altLang="zh-CN" sz="2800" b="1" i="1" smtClean="0">
                        <a:solidFill>
                          <a:srgbClr val="7030A0"/>
                        </a:solidFill>
                        <a:latin typeface="Cambria Math" charset="0"/>
                        <a:ea typeface="SimHei" charset="-122"/>
                        <a:cs typeface="SimHei" charset="-122"/>
                      </a:rPr>
                      <m:t>.</m:t>
                    </m:r>
                    <m:r>
                      <a:rPr lang="en-US" altLang="zh-CN" sz="2800" b="1" i="1" smtClean="0">
                        <a:solidFill>
                          <a:srgbClr val="7030A0"/>
                        </a:solidFill>
                        <a:latin typeface="Cambria Math" charset="0"/>
                        <a:ea typeface="SimHei" charset="-122"/>
                        <a:cs typeface="SimHei" charset="-122"/>
                      </a:rPr>
                      <m:t>𝟎𝟒</m:t>
                    </m:r>
                    <m:r>
                      <a:rPr lang="en-US" altLang="zh-CN" sz="2800" b="1" i="1" smtClean="0">
                        <a:solidFill>
                          <a:srgbClr val="7030A0"/>
                        </a:solidFill>
                        <a:latin typeface="Cambria Math" charset="0"/>
                        <a:ea typeface="SimHei" charset="-122"/>
                        <a:cs typeface="SimHei" charset="-122"/>
                      </a:rPr>
                      <m:t>%</m:t>
                    </m:r>
                  </m:oMath>
                </a14:m>
                <a:r>
                  <a:rPr lang="zh-CN" altLang="en-US" sz="2800" b="1" dirty="0">
                    <a:solidFill>
                      <a:srgbClr val="7030A0"/>
                    </a:solidFill>
                    <a:latin typeface="SimHei" charset="-122"/>
                    <a:ea typeface="SimHei" charset="-122"/>
                    <a:cs typeface="SimHei" charset="-122"/>
                  </a:rPr>
                  <a:t>。求</a:t>
                </a:r>
                <a:r>
                  <a:rPr lang="en-US" altLang="zh-CN" sz="2800" b="1" dirty="0">
                    <a:solidFill>
                      <a:srgbClr val="7030A0"/>
                    </a:solidFill>
                    <a:latin typeface="SimHei" charset="-122"/>
                    <a:ea typeface="SimHei" charset="-122"/>
                    <a:cs typeface="SimHei" charset="-122"/>
                  </a:rPr>
                  <a:t>(1)</a:t>
                </a:r>
                <a:r>
                  <a:rPr lang="zh-CN" altLang="en-US" sz="2800" b="1" dirty="0">
                    <a:solidFill>
                      <a:srgbClr val="7030A0"/>
                    </a:solidFill>
                    <a:latin typeface="SimHei" charset="-122"/>
                    <a:ea typeface="SimHei" charset="-122"/>
                    <a:cs typeface="SimHei" charset="-122"/>
                  </a:rPr>
                  <a:t>该光子的散射角，</a:t>
                </a:r>
                <a:r>
                  <a:rPr lang="en-US" altLang="zh-CN" sz="2800" b="1" dirty="0">
                    <a:solidFill>
                      <a:srgbClr val="7030A0"/>
                    </a:solidFill>
                    <a:latin typeface="SimHei" charset="-122"/>
                    <a:ea typeface="SimHei" charset="-122"/>
                    <a:cs typeface="SimHei" charset="-122"/>
                  </a:rPr>
                  <a:t>(2)</a:t>
                </a:r>
                <a:r>
                  <a:rPr lang="zh-CN" altLang="en-US" sz="2800" b="1" dirty="0">
                    <a:solidFill>
                      <a:srgbClr val="7030A0"/>
                    </a:solidFill>
                    <a:latin typeface="SimHei" charset="-122"/>
                    <a:ea typeface="SimHei" charset="-122"/>
                    <a:cs typeface="SimHei" charset="-122"/>
                  </a:rPr>
                  <a:t>反冲电子的动能。</a:t>
                </a:r>
              </a:p>
            </p:txBody>
          </p:sp>
        </mc:Choice>
        <mc:Fallback xmlns="">
          <p:sp>
            <p:nvSpPr>
              <p:cNvPr id="2" name="文本框 1"/>
              <p:cNvSpPr txBox="1">
                <a:spLocks noRot="1" noChangeAspect="1" noMove="1" noResize="1" noEditPoints="1" noAdjustHandles="1" noChangeArrowheads="1" noChangeShapeType="1" noTextEdit="1"/>
              </p:cNvSpPr>
              <p:nvPr/>
            </p:nvSpPr>
            <p:spPr>
              <a:xfrm>
                <a:off x="468188" y="302682"/>
                <a:ext cx="10387780" cy="975523"/>
              </a:xfrm>
              <a:prstGeom prst="rect">
                <a:avLst/>
              </a:prstGeom>
              <a:blipFill rotWithShape="0">
                <a:blip r:embed="rId2"/>
                <a:stretch>
                  <a:fillRect l="-1232" t="-6250" b="-15000"/>
                </a:stretch>
              </a:blipFill>
            </p:spPr>
            <p:txBody>
              <a:bodyPr/>
              <a:lstStyle/>
              <a:p>
                <a:r>
                  <a:rPr lang="zh-CN" altLang="en-US">
                    <a:noFill/>
                  </a:rPr>
                  <a:t> </a:t>
                </a:r>
              </a:p>
            </p:txBody>
          </p:sp>
        </mc:Fallback>
      </mc:AlternateContent>
      <p:sp>
        <p:nvSpPr>
          <p:cNvPr id="3" name="文本框 2"/>
          <p:cNvSpPr txBox="1"/>
          <p:nvPr/>
        </p:nvSpPr>
        <p:spPr>
          <a:xfrm>
            <a:off x="468188" y="1278205"/>
            <a:ext cx="902811" cy="523220"/>
          </a:xfrm>
          <a:prstGeom prst="rect">
            <a:avLst/>
          </a:prstGeom>
          <a:noFill/>
        </p:spPr>
        <p:txBody>
          <a:bodyPr wrap="none" rtlCol="0">
            <a:spAutoFit/>
          </a:bodyPr>
          <a:lstStyle/>
          <a:p>
            <a:r>
              <a:rPr lang="zh-CN" altLang="en-US" sz="2800" b="1" dirty="0">
                <a:solidFill>
                  <a:srgbClr val="FF0000"/>
                </a:solidFill>
                <a:latin typeface="SimHei" charset="-122"/>
                <a:ea typeface="SimHei" charset="-122"/>
                <a:cs typeface="SimHei" charset="-122"/>
              </a:rPr>
              <a:t>解：</a:t>
            </a:r>
          </a:p>
        </p:txBody>
      </p:sp>
      <mc:AlternateContent xmlns:mc="http://schemas.openxmlformats.org/markup-compatibility/2006" xmlns:a14="http://schemas.microsoft.com/office/drawing/2010/main">
        <mc:Choice Requires="a14">
          <p:sp>
            <p:nvSpPr>
              <p:cNvPr id="8" name="文本框 7"/>
              <p:cNvSpPr txBox="1"/>
              <p:nvPr/>
            </p:nvSpPr>
            <p:spPr>
              <a:xfrm>
                <a:off x="2057635" y="1338439"/>
                <a:ext cx="3734099"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altLang="zh-CN" sz="2800" b="0" i="1" smtClean="0">
                          <a:latin typeface="Cambria Math" charset="0"/>
                          <a:ea typeface="Cambria Math" charset="0"/>
                          <a:cs typeface="Cambria Math" charset="0"/>
                        </a:rPr>
                        <m:t>∆</m:t>
                      </m:r>
                      <m:r>
                        <a:rPr lang="el-GR" altLang="zh-CN" sz="2800" b="0" i="1" smtClean="0">
                          <a:latin typeface="Cambria Math" charset="0"/>
                          <a:ea typeface="Cambria Math" charset="0"/>
                          <a:cs typeface="Cambria Math" charset="0"/>
                        </a:rPr>
                        <m:t>𝜈</m:t>
                      </m:r>
                      <m:r>
                        <a:rPr lang="en-US" altLang="zh-CN" sz="2800" b="0" i="1" smtClean="0">
                          <a:latin typeface="Cambria Math" charset="0"/>
                          <a:ea typeface="Cambria Math" charset="0"/>
                          <a:cs typeface="Cambria Math" charset="0"/>
                        </a:rPr>
                        <m:t>=</m:t>
                      </m:r>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𝜈</m:t>
                          </m:r>
                        </m:e>
                        <m:sub>
                          <m:r>
                            <a:rPr lang="en-US" altLang="zh-CN" sz="2800" i="1">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𝜈</m:t>
                      </m:r>
                      <m:r>
                        <a:rPr lang="en-US" altLang="zh-CN" sz="2800" b="0" i="1" smtClean="0">
                          <a:latin typeface="Cambria Math" charset="0"/>
                          <a:ea typeface="Cambria Math" charset="0"/>
                          <a:cs typeface="Cambria Math" charset="0"/>
                        </a:rPr>
                        <m:t>=0.04%</m:t>
                      </m:r>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𝜈</m:t>
                          </m:r>
                        </m:e>
                        <m:sub>
                          <m:r>
                            <a:rPr lang="en-US" altLang="zh-CN" sz="2800" b="0" i="1" smtClean="0">
                              <a:latin typeface="Cambria Math" charset="0"/>
                              <a:ea typeface="Cambria Math" charset="0"/>
                              <a:cs typeface="Cambria Math" charset="0"/>
                            </a:rPr>
                            <m:t>0</m:t>
                          </m:r>
                        </m:sub>
                      </m:sSub>
                    </m:oMath>
                  </m:oMathPara>
                </a14:m>
                <a:endParaRPr kumimoji="1" lang="zh-CN" altLang="en-US" sz="28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057635" y="1338439"/>
                <a:ext cx="3734099" cy="430887"/>
              </a:xfrm>
              <a:prstGeom prst="rect">
                <a:avLst/>
              </a:prstGeom>
              <a:blipFill rotWithShape="0">
                <a:blip r:embed="rId3"/>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838307" y="1338438"/>
                <a:ext cx="2289025"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Cambria Math" charset="0"/>
                          <a:cs typeface="Cambria Math" charset="0"/>
                        </a:rPr>
                        <m:t>𝜈</m:t>
                      </m:r>
                      <m:r>
                        <a:rPr lang="en-US" altLang="zh-CN" sz="2800" b="0" i="1" smtClean="0">
                          <a:latin typeface="Cambria Math" charset="0"/>
                          <a:ea typeface="Cambria Math" charset="0"/>
                          <a:cs typeface="Cambria Math" charset="0"/>
                        </a:rPr>
                        <m:t>=99.96%</m:t>
                      </m:r>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𝜈</m:t>
                          </m:r>
                        </m:e>
                        <m:sub>
                          <m:r>
                            <a:rPr lang="en-US" altLang="zh-CN" sz="2800" b="0" i="1" smtClean="0">
                              <a:latin typeface="Cambria Math" charset="0"/>
                              <a:ea typeface="Cambria Math" charset="0"/>
                              <a:cs typeface="Cambria Math" charset="0"/>
                            </a:rPr>
                            <m:t>0</m:t>
                          </m:r>
                        </m:sub>
                      </m:sSub>
                    </m:oMath>
                  </m:oMathPara>
                </a14:m>
                <a:endParaRPr kumimoji="1" lang="zh-CN" altLang="en-US" sz="28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838307" y="1338438"/>
                <a:ext cx="2289025" cy="430887"/>
              </a:xfrm>
              <a:prstGeom prst="rect">
                <a:avLst/>
              </a:prstGeom>
              <a:blipFill rotWithShape="0">
                <a:blip r:embed="rId4"/>
                <a:stretch>
                  <a:fillRect/>
                </a:stretch>
              </a:blipFill>
              <a:ln w="38100">
                <a:noFill/>
              </a:ln>
            </p:spPr>
            <p:txBody>
              <a:bodyPr/>
              <a:lstStyle/>
              <a:p>
                <a:r>
                  <a:rPr lang="zh-CN" altLang="en-US">
                    <a:noFill/>
                  </a:rPr>
                  <a:t> </a:t>
                </a:r>
              </a:p>
            </p:txBody>
          </p:sp>
        </mc:Fallback>
      </mc:AlternateContent>
      <p:sp>
        <p:nvSpPr>
          <p:cNvPr id="10" name="右箭头 9"/>
          <p:cNvSpPr/>
          <p:nvPr/>
        </p:nvSpPr>
        <p:spPr>
          <a:xfrm>
            <a:off x="5979526" y="1433214"/>
            <a:ext cx="642002" cy="279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 name="文本框 10"/>
              <p:cNvSpPr txBox="1"/>
              <p:nvPr/>
            </p:nvSpPr>
            <p:spPr>
              <a:xfrm>
                <a:off x="1241710" y="1844274"/>
                <a:ext cx="950388" cy="736484"/>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Cambria Math" charset="0"/>
                          <a:cs typeface="Cambria Math" charset="0"/>
                        </a:rPr>
                        <m:t>𝜆</m:t>
                      </m:r>
                      <m:r>
                        <a:rPr lang="en-US" altLang="zh-CN" sz="2800" b="0" i="1" smtClean="0">
                          <a:latin typeface="Cambria Math" charset="0"/>
                          <a:ea typeface="Cambria Math" charset="0"/>
                          <a:cs typeface="Cambria Math" charset="0"/>
                        </a:rPr>
                        <m:t>=</m:t>
                      </m:r>
                      <m:f>
                        <m:fPr>
                          <m:ctrlPr>
                            <a:rPr lang="en-US" altLang="zh-CN" sz="2800" b="0" i="1" smtClean="0">
                              <a:latin typeface="Cambria Math" panose="02040503050406030204" pitchFamily="18" charset="0"/>
                              <a:ea typeface="Cambria Math" charset="0"/>
                              <a:cs typeface="Cambria Math" charset="0"/>
                            </a:rPr>
                          </m:ctrlPr>
                        </m:fPr>
                        <m:num>
                          <m:r>
                            <a:rPr lang="en-US" altLang="zh-CN" sz="2800" b="0" i="1" smtClean="0">
                              <a:latin typeface="Cambria Math" charset="0"/>
                              <a:ea typeface="Cambria Math" charset="0"/>
                              <a:cs typeface="Cambria Math" charset="0"/>
                            </a:rPr>
                            <m:t>𝑐</m:t>
                          </m:r>
                        </m:num>
                        <m:den>
                          <m:r>
                            <a:rPr lang="en-US" altLang="zh-CN" sz="2800" b="0" i="1" smtClean="0">
                              <a:latin typeface="Cambria Math" charset="0"/>
                              <a:ea typeface="Cambria Math" charset="0"/>
                              <a:cs typeface="Cambria Math" charset="0"/>
                            </a:rPr>
                            <m:t>𝜈</m:t>
                          </m:r>
                        </m:den>
                      </m:f>
                    </m:oMath>
                  </m:oMathPara>
                </a14:m>
                <a:endParaRPr kumimoji="1" lang="zh-CN" altLang="en-US" sz="28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241710" y="1844274"/>
                <a:ext cx="950388" cy="736484"/>
              </a:xfrm>
              <a:prstGeom prst="rect">
                <a:avLst/>
              </a:prstGeom>
              <a:blipFill rotWithShape="0">
                <a:blip r:embed="rId5"/>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098716" y="2011140"/>
                <a:ext cx="2496837"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altLang="zh-CN" sz="2800" i="1" smtClean="0">
                          <a:latin typeface="Cambria Math" charset="0"/>
                          <a:ea typeface="Cambria Math" charset="0"/>
                          <a:cs typeface="Cambria Math" charset="0"/>
                        </a:rPr>
                        <m:t>𝜆</m:t>
                      </m:r>
                      <m:r>
                        <a:rPr lang="en-US" altLang="zh-CN" sz="2800" b="0" i="1" smtClean="0">
                          <a:latin typeface="Cambria Math" charset="0"/>
                          <a:ea typeface="Cambria Math" charset="0"/>
                          <a:cs typeface="Cambria Math" charset="0"/>
                        </a:rPr>
                        <m:t>=100.04%</m:t>
                      </m:r>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𝜆</m:t>
                          </m:r>
                        </m:e>
                        <m:sub>
                          <m:r>
                            <a:rPr lang="en-US" altLang="zh-CN" sz="2800" i="1">
                              <a:latin typeface="Cambria Math" charset="0"/>
                              <a:ea typeface="Cambria Math" charset="0"/>
                              <a:cs typeface="Cambria Math" charset="0"/>
                            </a:rPr>
                            <m:t>0</m:t>
                          </m:r>
                        </m:sub>
                      </m:sSub>
                    </m:oMath>
                  </m:oMathPara>
                </a14:m>
                <a:endParaRPr kumimoji="1" lang="zh-CN" altLang="en-US" sz="28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098716" y="2011140"/>
                <a:ext cx="2496837" cy="430887"/>
              </a:xfrm>
              <a:prstGeom prst="rect">
                <a:avLst/>
              </a:prstGeom>
              <a:blipFill rotWithShape="0">
                <a:blip r:embed="rId6"/>
                <a:stretch>
                  <a:fillRect/>
                </a:stretch>
              </a:blipFill>
              <a:ln w="38100">
                <a:noFill/>
              </a:ln>
            </p:spPr>
            <p:txBody>
              <a:bodyPr/>
              <a:lstStyle/>
              <a:p>
                <a:r>
                  <a:rPr lang="zh-CN" altLang="en-US">
                    <a:noFill/>
                  </a:rPr>
                  <a:t> </a:t>
                </a:r>
              </a:p>
            </p:txBody>
          </p:sp>
        </mc:Fallback>
      </mc:AlternateContent>
      <p:sp>
        <p:nvSpPr>
          <p:cNvPr id="14" name="右箭头 13"/>
          <p:cNvSpPr/>
          <p:nvPr/>
        </p:nvSpPr>
        <p:spPr>
          <a:xfrm>
            <a:off x="2327085" y="2100731"/>
            <a:ext cx="642002" cy="279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p:cNvSpPr/>
          <p:nvPr/>
        </p:nvSpPr>
        <p:spPr>
          <a:xfrm>
            <a:off x="5749331" y="2100730"/>
            <a:ext cx="642002" cy="279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6" name="文本框 15"/>
              <p:cNvSpPr txBox="1"/>
              <p:nvPr/>
            </p:nvSpPr>
            <p:spPr>
              <a:xfrm>
                <a:off x="6573247" y="2011140"/>
                <a:ext cx="4450257"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altLang="zh-CN" sz="2800" i="1" smtClean="0">
                          <a:latin typeface="Cambria Math" charset="0"/>
                          <a:ea typeface="Cambria Math" charset="0"/>
                          <a:cs typeface="Cambria Math" charset="0"/>
                        </a:rPr>
                        <m:t>∆</m:t>
                      </m:r>
                      <m:r>
                        <a:rPr lang="el-GR" altLang="zh-CN" sz="2800" i="1" smtClean="0">
                          <a:latin typeface="Cambria Math" charset="0"/>
                          <a:ea typeface="Cambria Math" charset="0"/>
                          <a:cs typeface="Cambria Math" charset="0"/>
                        </a:rPr>
                        <m:t>𝜆</m:t>
                      </m:r>
                      <m:r>
                        <a:rPr lang="en-US" altLang="zh-CN" sz="2800" b="0" i="1" smtClean="0">
                          <a:latin typeface="Cambria Math" charset="0"/>
                          <a:ea typeface="Cambria Math" charset="0"/>
                          <a:cs typeface="Cambria Math" charset="0"/>
                        </a:rPr>
                        <m:t>=0.04%</m:t>
                      </m:r>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𝜆</m:t>
                          </m:r>
                        </m:e>
                        <m:sub>
                          <m:r>
                            <a:rPr lang="en-US" altLang="zh-CN" sz="2800" i="1">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=8×</m:t>
                      </m:r>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10</m:t>
                          </m:r>
                        </m:e>
                        <m:sup>
                          <m:r>
                            <a:rPr lang="en-US" altLang="zh-CN" sz="2800" b="0" i="1" smtClean="0">
                              <a:latin typeface="Cambria Math" charset="0"/>
                              <a:ea typeface="Cambria Math" charset="0"/>
                              <a:cs typeface="Cambria Math" charset="0"/>
                            </a:rPr>
                            <m:t>−14</m:t>
                          </m:r>
                        </m:sup>
                      </m:sSup>
                      <m:r>
                        <a:rPr lang="en-US" altLang="zh-CN" sz="2800" b="0" i="1" smtClean="0">
                          <a:latin typeface="Cambria Math" charset="0"/>
                          <a:ea typeface="Cambria Math" charset="0"/>
                          <a:cs typeface="Cambria Math" charset="0"/>
                        </a:rPr>
                        <m:t>𝑚</m:t>
                      </m:r>
                    </m:oMath>
                  </m:oMathPara>
                </a14:m>
                <a:endParaRPr kumimoji="1" lang="zh-CN" altLang="en-US" sz="28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6573247" y="2011140"/>
                <a:ext cx="4450257" cy="430887"/>
              </a:xfrm>
              <a:prstGeom prst="rect">
                <a:avLst/>
              </a:prstGeom>
              <a:blipFill rotWithShape="0">
                <a:blip r:embed="rId7"/>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570522" y="2628328"/>
                <a:ext cx="4451860"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0" i="1" smtClean="0">
                          <a:latin typeface="Cambria Math" charset="0"/>
                          <a:ea typeface="Cambria Math" charset="0"/>
                          <a:cs typeface="Cambria Math" charset="0"/>
                        </a:rPr>
                        <m:t>∆</m:t>
                      </m:r>
                      <m:r>
                        <a:rPr lang="zh-CN" altLang="en-US" sz="2800" b="0" i="1" smtClean="0">
                          <a:latin typeface="Cambria Math" charset="0"/>
                          <a:ea typeface="Cambria Math" charset="0"/>
                          <a:cs typeface="Cambria Math" charset="0"/>
                        </a:rPr>
                        <m:t>𝜆</m:t>
                      </m:r>
                      <m:r>
                        <a:rPr lang="en-US" altLang="zh-CN" sz="2800" b="0" i="1">
                          <a:latin typeface="Cambria Math" charset="0"/>
                          <a:ea typeface="Cambria Math" charset="0"/>
                          <a:cs typeface="Cambria Math" charset="0"/>
                        </a:rPr>
                        <m:t>=</m:t>
                      </m:r>
                      <m:r>
                        <a:rPr lang="zh-CN" altLang="en-US" sz="2800" b="0" i="1">
                          <a:latin typeface="Cambria Math" charset="0"/>
                          <a:ea typeface="Cambria Math" charset="0"/>
                          <a:cs typeface="Cambria Math" charset="0"/>
                        </a:rPr>
                        <m:t>𝜆</m:t>
                      </m:r>
                      <m:r>
                        <a:rPr lang="en-US" altLang="zh-CN" sz="2800" b="0" i="1">
                          <a:latin typeface="Cambria Math" charset="0"/>
                          <a:ea typeface="Cambria Math" charset="0"/>
                          <a:cs typeface="Cambria Math" charset="0"/>
                        </a:rPr>
                        <m:t>−</m:t>
                      </m:r>
                      <m:sSub>
                        <m:sSubPr>
                          <m:ctrlPr>
                            <a:rPr lang="en-US" altLang="zh-CN" sz="2800" i="1">
                              <a:latin typeface="Cambria Math" panose="02040503050406030204" pitchFamily="18" charset="0"/>
                              <a:ea typeface="SimHei" charset="-122"/>
                              <a:cs typeface="SimHei" charset="-122"/>
                            </a:rPr>
                          </m:ctrlPr>
                        </m:sSubPr>
                        <m:e>
                          <m:r>
                            <a:rPr lang="en-US" altLang="zh-CN" sz="2800" b="0" i="1">
                              <a:latin typeface="Cambria Math" charset="0"/>
                              <a:ea typeface="Cambria Math" charset="0"/>
                              <a:cs typeface="Cambria Math" charset="0"/>
                            </a:rPr>
                            <m:t>𝜆</m:t>
                          </m:r>
                        </m:e>
                        <m:sub>
                          <m:r>
                            <a:rPr lang="en-US" altLang="zh-CN" sz="2800" b="0" i="1">
                              <a:latin typeface="Cambria Math" charset="0"/>
                              <a:ea typeface="SimHei" charset="-122"/>
                              <a:cs typeface="SimHei" charset="-122"/>
                            </a:rPr>
                            <m:t>0</m:t>
                          </m:r>
                        </m:sub>
                      </m:sSub>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charset="0"/>
                              <a:ea typeface="Cambria Math" charset="0"/>
                              <a:cs typeface="Cambria Math" charset="0"/>
                            </a:rPr>
                            <m:t>𝜆</m:t>
                          </m:r>
                        </m:e>
                        <m:sub>
                          <m:r>
                            <a:rPr kumimoji="1" lang="en-US" altLang="zh-CN" sz="2800" b="0" i="1" smtClean="0">
                              <a:latin typeface="Cambria Math" charset="0"/>
                            </a:rPr>
                            <m:t>𝑐</m:t>
                          </m:r>
                        </m:sub>
                      </m:sSub>
                      <m:d>
                        <m:dPr>
                          <m:ctrlPr>
                            <a:rPr kumimoji="1" lang="mr-IN" altLang="zh-CN" sz="2800" b="0" i="1" smtClean="0">
                              <a:latin typeface="Cambria Math" panose="02040503050406030204" pitchFamily="18" charset="0"/>
                            </a:rPr>
                          </m:ctrlPr>
                        </m:dPr>
                        <m:e>
                          <m:r>
                            <a:rPr kumimoji="1" lang="en-US" altLang="zh-CN" sz="2800" b="0" i="1" smtClean="0">
                              <a:latin typeface="Cambria Math" charset="0"/>
                            </a:rPr>
                            <m:t>1−</m:t>
                          </m:r>
                          <m:func>
                            <m:funcPr>
                              <m:ctrlPr>
                                <a:rPr kumimoji="1" lang="en-US" altLang="zh-CN" sz="2800" b="0" i="1" smtClean="0">
                                  <a:latin typeface="Cambria Math" panose="02040503050406030204" pitchFamily="18" charset="0"/>
                                </a:rPr>
                              </m:ctrlPr>
                            </m:funcPr>
                            <m:fName>
                              <m:r>
                                <m:rPr>
                                  <m:sty m:val="p"/>
                                </m:rPr>
                                <a:rPr kumimoji="1" lang="en-US" altLang="zh-CN" sz="2800" b="0" i="0" smtClean="0">
                                  <a:latin typeface="Cambria Math" charset="0"/>
                                </a:rPr>
                                <m:t>cos</m:t>
                              </m:r>
                            </m:fName>
                            <m:e>
                              <m:r>
                                <a:rPr kumimoji="1" lang="en-US" altLang="zh-CN" sz="2800" b="0" i="1" smtClean="0">
                                  <a:latin typeface="Cambria Math" charset="0"/>
                                  <a:ea typeface="Cambria Math" charset="0"/>
                                  <a:cs typeface="Cambria Math" charset="0"/>
                                </a:rPr>
                                <m:t>𝜃</m:t>
                              </m:r>
                            </m:e>
                          </m:func>
                        </m:e>
                      </m:d>
                    </m:oMath>
                  </m:oMathPara>
                </a14:m>
                <a:endParaRPr kumimoji="1" lang="zh-CN" altLang="en-US" sz="28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570522" y="2628328"/>
                <a:ext cx="4451860" cy="430887"/>
              </a:xfrm>
              <a:prstGeom prst="rect">
                <a:avLst/>
              </a:prstGeom>
              <a:blipFill rotWithShape="0">
                <a:blip r:embed="rId8"/>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159513" y="3251136"/>
                <a:ext cx="520976" cy="738664"/>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800" b="0" i="1" smtClean="0">
                          <a:latin typeface="Cambria Math" charset="0"/>
                          <a:ea typeface="Cambria Math" charset="0"/>
                          <a:cs typeface="Cambria Math" charset="0"/>
                        </a:rPr>
                        <m:t>∴</m:t>
                      </m:r>
                    </m:oMath>
                  </m:oMathPara>
                </a14:m>
                <a:endParaRPr kumimoji="1" lang="zh-CN" altLang="en-US" sz="28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159513" y="3251136"/>
                <a:ext cx="520976" cy="738664"/>
              </a:xfrm>
              <a:prstGeom prst="rect">
                <a:avLst/>
              </a:prstGeom>
              <a:blipFill rotWithShape="0">
                <a:blip r:embed="rId9"/>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716904" y="3174962"/>
                <a:ext cx="3708066" cy="89101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sz="2800" i="1" smtClean="0">
                              <a:latin typeface="Cambria Math" panose="02040503050406030204" pitchFamily="18" charset="0"/>
                            </a:rPr>
                          </m:ctrlPr>
                        </m:funcPr>
                        <m:fName>
                          <m:r>
                            <m:rPr>
                              <m:sty m:val="p"/>
                            </m:rPr>
                            <a:rPr kumimoji="1" lang="en-US" altLang="zh-CN" sz="2800">
                              <a:latin typeface="Cambria Math" charset="0"/>
                            </a:rPr>
                            <m:t>cos</m:t>
                          </m:r>
                        </m:fName>
                        <m:e>
                          <m:r>
                            <a:rPr kumimoji="1" lang="en-US" altLang="zh-CN" sz="2800" i="1">
                              <a:latin typeface="Cambria Math" charset="0"/>
                              <a:ea typeface="Cambria Math" charset="0"/>
                              <a:cs typeface="Cambria Math" charset="0"/>
                            </a:rPr>
                            <m:t>𝜃</m:t>
                          </m:r>
                        </m:e>
                      </m:func>
                      <m:r>
                        <a:rPr kumimoji="1" lang="en-US" altLang="zh-CN" sz="2800" b="0" i="1" smtClean="0">
                          <a:latin typeface="Cambria Math" charset="0"/>
                          <a:ea typeface="Cambria Math" charset="0"/>
                          <a:cs typeface="Cambria Math" charset="0"/>
                        </a:rPr>
                        <m:t>=1−</m:t>
                      </m:r>
                      <m:f>
                        <m:fPr>
                          <m:ctrlPr>
                            <a:rPr kumimoji="1" lang="en-US" altLang="zh-CN" sz="2800" b="0" i="1" smtClean="0">
                              <a:latin typeface="Cambria Math" panose="02040503050406030204" pitchFamily="18" charset="0"/>
                              <a:ea typeface="Cambria Math" charset="0"/>
                              <a:cs typeface="Cambria Math" charset="0"/>
                            </a:rPr>
                          </m:ctrlPr>
                        </m:fPr>
                        <m:num>
                          <m:r>
                            <a:rPr kumimoji="1" lang="en-US" altLang="zh-CN" sz="2800" b="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𝜆</m:t>
                          </m:r>
                        </m:num>
                        <m:den>
                          <m:sSub>
                            <m:sSubPr>
                              <m:ctrlPr>
                                <a:rPr kumimoji="1" lang="en-US" altLang="zh-CN" sz="2800" i="1">
                                  <a:latin typeface="Cambria Math" panose="02040503050406030204" pitchFamily="18" charset="0"/>
                                </a:rPr>
                              </m:ctrlPr>
                            </m:sSubPr>
                            <m:e>
                              <m:r>
                                <a:rPr kumimoji="1" lang="en-US" altLang="zh-CN" sz="2800" i="1">
                                  <a:latin typeface="Cambria Math" charset="0"/>
                                  <a:ea typeface="Cambria Math" charset="0"/>
                                  <a:cs typeface="Cambria Math" charset="0"/>
                                </a:rPr>
                                <m:t>𝜆</m:t>
                              </m:r>
                            </m:e>
                            <m:sub>
                              <m:r>
                                <a:rPr kumimoji="1" lang="en-US" altLang="zh-CN" sz="2800" i="1">
                                  <a:latin typeface="Cambria Math" charset="0"/>
                                </a:rPr>
                                <m:t>𝑐</m:t>
                              </m:r>
                            </m:sub>
                          </m:sSub>
                        </m:den>
                      </m:f>
                      <m:r>
                        <a:rPr kumimoji="1" lang="en-US" altLang="zh-CN" sz="2800" b="0" i="1" smtClean="0">
                          <a:latin typeface="Cambria Math" charset="0"/>
                          <a:ea typeface="Cambria Math" charset="0"/>
                          <a:cs typeface="Cambria Math" charset="0"/>
                        </a:rPr>
                        <m:t>=0.967</m:t>
                      </m:r>
                    </m:oMath>
                  </m:oMathPara>
                </a14:m>
                <a:endParaRPr kumimoji="1" lang="zh-CN" altLang="en-US" sz="28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716904" y="3174962"/>
                <a:ext cx="3708066" cy="891013"/>
              </a:xfrm>
              <a:prstGeom prst="rect">
                <a:avLst/>
              </a:prstGeom>
              <a:blipFill rotWithShape="0">
                <a:blip r:embed="rId10"/>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6287390" y="3386083"/>
                <a:ext cx="1759008" cy="44063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zh-CN" sz="2800" i="1" smtClean="0">
                          <a:latin typeface="Cambria Math" charset="0"/>
                          <a:ea typeface="Cambria Math" charset="0"/>
                          <a:cs typeface="Cambria Math" charset="0"/>
                        </a:rPr>
                        <m:t>𝜃</m:t>
                      </m:r>
                      <m:r>
                        <a:rPr kumimoji="1" lang="en-US" altLang="zh-CN" sz="2800" b="0" i="1" smtClean="0">
                          <a:latin typeface="Cambria Math" charset="0"/>
                          <a:ea typeface="Cambria Math" charset="0"/>
                          <a:cs typeface="Cambria Math" charset="0"/>
                        </a:rPr>
                        <m:t>=</m:t>
                      </m:r>
                      <m:sSup>
                        <m:sSupPr>
                          <m:ctrlPr>
                            <a:rPr kumimoji="1" lang="en-US" altLang="zh-CN" sz="2800" b="0" i="1" smtClean="0">
                              <a:latin typeface="Cambria Math" panose="02040503050406030204" pitchFamily="18" charset="0"/>
                              <a:ea typeface="Cambria Math" charset="0"/>
                              <a:cs typeface="Cambria Math" charset="0"/>
                            </a:rPr>
                          </m:ctrlPr>
                        </m:sSupPr>
                        <m:e>
                          <m:r>
                            <a:rPr kumimoji="1" lang="en-US" altLang="zh-CN" sz="2800" b="0" i="1" smtClean="0">
                              <a:latin typeface="Cambria Math" charset="0"/>
                              <a:ea typeface="Cambria Math" charset="0"/>
                              <a:cs typeface="Cambria Math" charset="0"/>
                            </a:rPr>
                            <m:t>14.75</m:t>
                          </m:r>
                        </m:e>
                        <m:sup>
                          <m:r>
                            <a:rPr kumimoji="1" lang="it-IT" altLang="zh-CN" sz="2800" b="0" i="1" smtClean="0">
                              <a:latin typeface="Cambria Math" charset="0"/>
                              <a:ea typeface="Cambria Math" charset="0"/>
                              <a:cs typeface="Cambria Math" charset="0"/>
                            </a:rPr>
                            <m:t>°</m:t>
                          </m:r>
                        </m:sup>
                      </m:sSup>
                    </m:oMath>
                  </m:oMathPara>
                </a14:m>
                <a:endParaRPr kumimoji="1" lang="zh-CN" altLang="en-US" sz="28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6287390" y="3386083"/>
                <a:ext cx="1759008" cy="440633"/>
              </a:xfrm>
              <a:prstGeom prst="rect">
                <a:avLst/>
              </a:prstGeom>
              <a:blipFill rotWithShape="0">
                <a:blip r:embed="rId11"/>
                <a:stretch>
                  <a:fillRect/>
                </a:stretch>
              </a:blipFill>
              <a:ln w="38100">
                <a:noFill/>
              </a:ln>
            </p:spPr>
            <p:txBody>
              <a:bodyPr/>
              <a:lstStyle/>
              <a:p>
                <a:r>
                  <a:rPr lang="zh-CN" altLang="en-US">
                    <a:noFill/>
                  </a:rPr>
                  <a:t> </a:t>
                </a:r>
              </a:p>
            </p:txBody>
          </p:sp>
        </mc:Fallback>
      </mc:AlternateContent>
      <p:sp>
        <p:nvSpPr>
          <p:cNvPr id="21" name="文本框 20"/>
          <p:cNvSpPr txBox="1"/>
          <p:nvPr/>
        </p:nvSpPr>
        <p:spPr>
          <a:xfrm>
            <a:off x="1265498" y="1278205"/>
            <a:ext cx="723275" cy="523220"/>
          </a:xfrm>
          <a:prstGeom prst="rect">
            <a:avLst/>
          </a:prstGeom>
          <a:noFill/>
        </p:spPr>
        <p:txBody>
          <a:bodyPr wrap="none" rtlCol="0">
            <a:spAutoFit/>
          </a:bodyPr>
          <a:lstStyle/>
          <a:p>
            <a:r>
              <a:rPr lang="en-US" altLang="zh-CN" sz="2800" b="1" dirty="0">
                <a:latin typeface="SimHei" charset="-122"/>
                <a:ea typeface="SimHei" charset="-122"/>
                <a:cs typeface="SimHei" charset="-122"/>
              </a:rPr>
              <a:t>(1)</a:t>
            </a:r>
            <a:endParaRPr lang="zh-CN" altLang="en-US" sz="2800" b="1" dirty="0">
              <a:latin typeface="SimHei" charset="-122"/>
              <a:ea typeface="SimHei" charset="-122"/>
              <a:cs typeface="SimHei" charset="-122"/>
            </a:endParaRPr>
          </a:p>
        </p:txBody>
      </p:sp>
      <p:sp>
        <p:nvSpPr>
          <p:cNvPr id="22" name="文本框 21"/>
          <p:cNvSpPr txBox="1"/>
          <p:nvPr/>
        </p:nvSpPr>
        <p:spPr>
          <a:xfrm>
            <a:off x="647724" y="4130480"/>
            <a:ext cx="3595856" cy="523220"/>
          </a:xfrm>
          <a:prstGeom prst="rect">
            <a:avLst/>
          </a:prstGeom>
          <a:noFill/>
        </p:spPr>
        <p:txBody>
          <a:bodyPr wrap="none" rtlCol="0">
            <a:spAutoFit/>
          </a:bodyPr>
          <a:lstStyle/>
          <a:p>
            <a:r>
              <a:rPr lang="en-US" altLang="zh-CN" sz="2800" b="1" dirty="0">
                <a:latin typeface="SimHei" charset="-122"/>
                <a:ea typeface="SimHei" charset="-122"/>
                <a:cs typeface="SimHei" charset="-122"/>
              </a:rPr>
              <a:t>(2)</a:t>
            </a:r>
            <a:r>
              <a:rPr lang="zh-CN" altLang="en-US" sz="2800" b="1" dirty="0">
                <a:latin typeface="SimHei" charset="-122"/>
                <a:ea typeface="SimHei" charset="-122"/>
                <a:cs typeface="SimHei" charset="-122"/>
              </a:rPr>
              <a:t>根据能量守恒定律</a:t>
            </a:r>
          </a:p>
        </p:txBody>
      </p:sp>
      <mc:AlternateContent xmlns:mc="http://schemas.openxmlformats.org/markup-compatibility/2006" xmlns:a14="http://schemas.microsoft.com/office/drawing/2010/main">
        <mc:Choice Requires="a14">
          <p:sp>
            <p:nvSpPr>
              <p:cNvPr id="23" name="文本框 22"/>
              <p:cNvSpPr txBox="1"/>
              <p:nvPr/>
            </p:nvSpPr>
            <p:spPr>
              <a:xfrm>
                <a:off x="1570522" y="4753328"/>
                <a:ext cx="4273991"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ea typeface="Cambria Math" charset="0"/>
                          <a:cs typeface="Cambria Math" charset="0"/>
                        </a:rPr>
                        <m:t>𝐸</m:t>
                      </m:r>
                      <m:r>
                        <a:rPr kumimoji="1" lang="en-US" altLang="zh-CN" sz="2800" b="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h</m:t>
                      </m:r>
                      <m:d>
                        <m:dPr>
                          <m:ctrlPr>
                            <a:rPr kumimoji="1" lang="mr-IN" altLang="zh-CN" sz="2800" b="0" i="1" smtClean="0">
                              <a:latin typeface="Cambria Math" panose="02040503050406030204" pitchFamily="18" charset="0"/>
                              <a:ea typeface="Cambria Math" charset="0"/>
                              <a:cs typeface="Cambria Math" charset="0"/>
                            </a:rPr>
                          </m:ctrlPr>
                        </m:dPr>
                        <m:e>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𝜈</m:t>
                              </m:r>
                            </m:e>
                            <m:sub>
                              <m:r>
                                <a:rPr lang="en-US" altLang="zh-CN" sz="2800" i="1">
                                  <a:latin typeface="Cambria Math" charset="0"/>
                                  <a:ea typeface="Cambria Math" charset="0"/>
                                  <a:cs typeface="Cambria Math" charset="0"/>
                                </a:rPr>
                                <m:t>0</m:t>
                              </m:r>
                            </m:sub>
                          </m:sSub>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𝜈</m:t>
                          </m:r>
                        </m:e>
                      </m:d>
                      <m:r>
                        <a:rPr kumimoji="1" lang="en-US" altLang="zh-CN" sz="2800" b="0" i="1" smtClean="0">
                          <a:latin typeface="Cambria Math" charset="0"/>
                          <a:ea typeface="Cambria Math" charset="0"/>
                          <a:cs typeface="Cambria Math" charset="0"/>
                        </a:rPr>
                        <m:t>=0.04%</m:t>
                      </m:r>
                      <m:r>
                        <a:rPr kumimoji="1" lang="en-US" altLang="zh-CN" sz="2800" b="0" i="1" smtClean="0">
                          <a:latin typeface="Cambria Math" charset="0"/>
                          <a:ea typeface="Cambria Math" charset="0"/>
                          <a:cs typeface="Cambria Math" charset="0"/>
                        </a:rPr>
                        <m:t>h</m:t>
                      </m:r>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𝜈</m:t>
                          </m:r>
                        </m:e>
                        <m:sub>
                          <m:r>
                            <a:rPr lang="en-US" altLang="zh-CN" sz="2800" i="1">
                              <a:latin typeface="Cambria Math" charset="0"/>
                              <a:ea typeface="Cambria Math" charset="0"/>
                              <a:cs typeface="Cambria Math" charset="0"/>
                            </a:rPr>
                            <m:t>0</m:t>
                          </m:r>
                        </m:sub>
                      </m:sSub>
                    </m:oMath>
                  </m:oMathPara>
                </a14:m>
                <a:endParaRPr kumimoji="1" lang="zh-CN" altLang="en-US" sz="28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1570522" y="4753328"/>
                <a:ext cx="4273991" cy="430887"/>
              </a:xfrm>
              <a:prstGeom prst="rect">
                <a:avLst/>
              </a:prstGeom>
              <a:blipFill rotWithShape="0">
                <a:blip r:embed="rId12"/>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829379" y="4523168"/>
                <a:ext cx="1889428" cy="891206"/>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ea typeface="Cambria Math" charset="0"/>
                          <a:cs typeface="Cambria Math" charset="0"/>
                        </a:rPr>
                        <m:t>=0.04%</m:t>
                      </m:r>
                      <m:f>
                        <m:fPr>
                          <m:ctrlPr>
                            <a:rPr kumimoji="1" lang="mr-IN" altLang="zh-CN" sz="2800" b="0" i="1" smtClean="0">
                              <a:latin typeface="Cambria Math" panose="02040503050406030204" pitchFamily="18" charset="0"/>
                              <a:ea typeface="Cambria Math" charset="0"/>
                              <a:cs typeface="Cambria Math" charset="0"/>
                            </a:rPr>
                          </m:ctrlPr>
                        </m:fPr>
                        <m:num>
                          <m:r>
                            <a:rPr kumimoji="1" lang="en-US" altLang="zh-CN" sz="2800" b="0" i="1" smtClean="0">
                              <a:latin typeface="Cambria Math" charset="0"/>
                              <a:ea typeface="Cambria Math" charset="0"/>
                              <a:cs typeface="Cambria Math" charset="0"/>
                            </a:rPr>
                            <m:t>h𝑐</m:t>
                          </m:r>
                        </m:num>
                        <m:den>
                          <m:sSub>
                            <m:sSubPr>
                              <m:ctrlPr>
                                <a:rPr lang="en-US" altLang="zh-CN" sz="2800" i="1">
                                  <a:latin typeface="Cambria Math" panose="02040503050406030204" pitchFamily="18" charset="0"/>
                                  <a:ea typeface="Cambria Math" charset="0"/>
                                  <a:cs typeface="Cambria Math" charset="0"/>
                                </a:rPr>
                              </m:ctrlPr>
                            </m:sSubPr>
                            <m:e>
                              <m:r>
                                <a:rPr lang="en-US" altLang="zh-CN" sz="2800" i="1" smtClean="0">
                                  <a:latin typeface="Cambria Math" charset="0"/>
                                  <a:ea typeface="Cambria Math" charset="0"/>
                                  <a:cs typeface="Cambria Math" charset="0"/>
                                </a:rPr>
                                <m:t>𝜆</m:t>
                              </m:r>
                            </m:e>
                            <m:sub>
                              <m:r>
                                <a:rPr lang="en-US" altLang="zh-CN" sz="2800" i="1">
                                  <a:latin typeface="Cambria Math" charset="0"/>
                                  <a:ea typeface="Cambria Math" charset="0"/>
                                  <a:cs typeface="Cambria Math" charset="0"/>
                                </a:rPr>
                                <m:t>0</m:t>
                              </m:r>
                            </m:sub>
                          </m:sSub>
                        </m:den>
                      </m:f>
                    </m:oMath>
                  </m:oMathPara>
                </a14:m>
                <a:endParaRPr kumimoji="1" lang="zh-CN" altLang="en-US" sz="28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829379" y="4523168"/>
                <a:ext cx="1889428" cy="891206"/>
              </a:xfrm>
              <a:prstGeom prst="rect">
                <a:avLst/>
              </a:prstGeom>
              <a:blipFill rotWithShape="0">
                <a:blip r:embed="rId13"/>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915751" y="5454749"/>
                <a:ext cx="3987438"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charset="0"/>
                          <a:ea typeface="Cambria Math" charset="0"/>
                          <a:cs typeface="Cambria Math" charset="0"/>
                        </a:rPr>
                        <m:t>=3.98×</m:t>
                      </m:r>
                      <m:sSup>
                        <m:sSupPr>
                          <m:ctrlPr>
                            <a:rPr kumimoji="1" lang="en-US" altLang="zh-CN" sz="2800" i="1">
                              <a:latin typeface="Cambria Math" panose="02040503050406030204" pitchFamily="18" charset="0"/>
                              <a:ea typeface="Cambria Math" charset="0"/>
                              <a:cs typeface="Cambria Math" charset="0"/>
                            </a:rPr>
                          </m:ctrlPr>
                        </m:sSupPr>
                        <m:e>
                          <m:r>
                            <a:rPr kumimoji="1" lang="en-US" altLang="zh-CN" sz="2800" i="1">
                              <a:latin typeface="Cambria Math" charset="0"/>
                              <a:ea typeface="Cambria Math" charset="0"/>
                              <a:cs typeface="Cambria Math" charset="0"/>
                            </a:rPr>
                            <m:t>10</m:t>
                          </m:r>
                        </m:e>
                        <m:sup>
                          <m:r>
                            <a:rPr kumimoji="1" lang="en-US" altLang="zh-CN" sz="2800" i="1">
                              <a:latin typeface="Cambria Math" charset="0"/>
                              <a:ea typeface="Cambria Math" charset="0"/>
                              <a:cs typeface="Cambria Math" charset="0"/>
                            </a:rPr>
                            <m:t>−1</m:t>
                          </m:r>
                          <m:r>
                            <a:rPr kumimoji="1" lang="en-US" altLang="zh-CN" sz="2800" b="0" i="1" smtClean="0">
                              <a:latin typeface="Cambria Math" charset="0"/>
                              <a:ea typeface="Cambria Math" charset="0"/>
                              <a:cs typeface="Cambria Math" charset="0"/>
                            </a:rPr>
                            <m:t>9</m:t>
                          </m:r>
                        </m:sup>
                      </m:sSup>
                      <m:r>
                        <a:rPr kumimoji="1" lang="en-US" altLang="zh-CN" sz="2800" b="0" i="1" smtClean="0">
                          <a:latin typeface="Cambria Math" charset="0"/>
                          <a:ea typeface="Cambria Math" charset="0"/>
                          <a:cs typeface="Cambria Math" charset="0"/>
                        </a:rPr>
                        <m:t>𝐽</m:t>
                      </m:r>
                      <m:r>
                        <a:rPr kumimoji="1" lang="en-US" altLang="zh-CN" sz="2800" b="0" i="1" smtClean="0">
                          <a:latin typeface="Cambria Math" charset="0"/>
                          <a:ea typeface="Cambria Math" charset="0"/>
                          <a:cs typeface="Cambria Math" charset="0"/>
                        </a:rPr>
                        <m:t>=2.49</m:t>
                      </m:r>
                      <m:r>
                        <a:rPr kumimoji="1" lang="en-US" altLang="zh-CN" sz="2800" b="0" i="1" smtClean="0">
                          <a:latin typeface="Cambria Math" charset="0"/>
                          <a:ea typeface="Cambria Math" charset="0"/>
                          <a:cs typeface="Cambria Math" charset="0"/>
                        </a:rPr>
                        <m:t>𝑒𝑉</m:t>
                      </m:r>
                    </m:oMath>
                  </m:oMathPara>
                </a14:m>
                <a:endParaRPr kumimoji="1"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915751" y="5454749"/>
                <a:ext cx="3987438" cy="430887"/>
              </a:xfrm>
              <a:prstGeom prst="rect">
                <a:avLst/>
              </a:prstGeom>
              <a:blipFill rotWithShape="0">
                <a:blip r:embed="rId14"/>
                <a:stretch>
                  <a:fillRect/>
                </a:stretch>
              </a:blipFill>
              <a:ln w="38100">
                <a:noFill/>
              </a:ln>
            </p:spPr>
            <p:txBody>
              <a:bodyPr/>
              <a:lstStyle/>
              <a:p>
                <a:r>
                  <a:rPr lang="zh-CN" altLang="en-US">
                    <a:noFill/>
                  </a:rPr>
                  <a:t> </a:t>
                </a:r>
              </a:p>
            </p:txBody>
          </p:sp>
        </mc:Fallback>
      </mc:AlternateContent>
    </p:spTree>
    <p:extLst>
      <p:ext uri="{BB962C8B-B14F-4D97-AF65-F5344CB8AC3E}">
        <p14:creationId xmlns:p14="http://schemas.microsoft.com/office/powerpoint/2010/main" val="50165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left)">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animBg="1"/>
      <p:bldP spid="11" grpId="0"/>
      <p:bldP spid="12" grpId="0"/>
      <p:bldP spid="14" grpId="0" animBg="1"/>
      <p:bldP spid="15" grpId="0" animBg="1"/>
      <p:bldP spid="16" grpId="0"/>
      <p:bldP spid="17" grpId="0"/>
      <p:bldP spid="18" grpId="0"/>
      <p:bldP spid="19" grpId="0"/>
      <p:bldP spid="20" grpId="0"/>
      <p:bldP spid="21" grpId="0"/>
      <p:bldP spid="22" grpId="0"/>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8981946" cy="523220"/>
          </a:xfrm>
          <a:prstGeom prst="rect">
            <a:avLst/>
          </a:prstGeom>
          <a:noFill/>
        </p:spPr>
        <p:txBody>
          <a:bodyPr wrap="none" rtlCol="0">
            <a:spAutoFit/>
          </a:bodyPr>
          <a:lstStyle/>
          <a:p>
            <a:r>
              <a:rPr lang="zh-CN" altLang="en-US" sz="2800" b="1" dirty="0">
                <a:solidFill>
                  <a:srgbClr val="7030A0"/>
                </a:solidFill>
                <a:latin typeface="SimHei" charset="-122"/>
                <a:ea typeface="SimHei" charset="-122"/>
                <a:cs typeface="SimHei" charset="-122"/>
              </a:rPr>
              <a:t>例</a:t>
            </a:r>
            <a:r>
              <a:rPr lang="en-US" altLang="zh-CN" sz="2800" b="1" dirty="0">
                <a:solidFill>
                  <a:srgbClr val="7030A0"/>
                </a:solidFill>
                <a:latin typeface="SimHei" charset="-122"/>
                <a:ea typeface="SimHei" charset="-122"/>
                <a:cs typeface="SimHei" charset="-122"/>
              </a:rPr>
              <a:t>:</a:t>
            </a:r>
            <a:r>
              <a:rPr lang="zh-CN" altLang="en-US" sz="2800" b="1" dirty="0">
                <a:solidFill>
                  <a:srgbClr val="7030A0"/>
                </a:solidFill>
                <a:latin typeface="SimHei" charset="-122"/>
                <a:ea typeface="SimHei" charset="-122"/>
                <a:cs typeface="SimHei" charset="-122"/>
              </a:rPr>
              <a:t>试证明康普顿散射中光子不能完全被自由电子吸收。</a:t>
            </a:r>
          </a:p>
        </p:txBody>
      </p:sp>
      <p:sp>
        <p:nvSpPr>
          <p:cNvPr id="3" name="文本框 2"/>
          <p:cNvSpPr txBox="1"/>
          <p:nvPr/>
        </p:nvSpPr>
        <p:spPr>
          <a:xfrm>
            <a:off x="468188" y="825902"/>
            <a:ext cx="902811" cy="523220"/>
          </a:xfrm>
          <a:prstGeom prst="rect">
            <a:avLst/>
          </a:prstGeom>
          <a:noFill/>
        </p:spPr>
        <p:txBody>
          <a:bodyPr wrap="none" rtlCol="0">
            <a:spAutoFit/>
          </a:bodyPr>
          <a:lstStyle/>
          <a:p>
            <a:r>
              <a:rPr lang="zh-CN" altLang="en-US" sz="2800" b="1" dirty="0">
                <a:solidFill>
                  <a:srgbClr val="FF0000"/>
                </a:solidFill>
                <a:latin typeface="SimHei" charset="-122"/>
                <a:ea typeface="SimHei" charset="-122"/>
                <a:cs typeface="SimHei" charset="-122"/>
              </a:rPr>
              <a:t>解：</a:t>
            </a:r>
          </a:p>
        </p:txBody>
      </p:sp>
      <p:sp>
        <p:nvSpPr>
          <p:cNvPr id="26" name="文本框 25"/>
          <p:cNvSpPr txBox="1"/>
          <p:nvPr/>
        </p:nvSpPr>
        <p:spPr>
          <a:xfrm>
            <a:off x="1254572" y="825902"/>
            <a:ext cx="7725192" cy="954107"/>
          </a:xfrm>
          <a:prstGeom prst="rect">
            <a:avLst/>
          </a:prstGeom>
          <a:noFill/>
        </p:spPr>
        <p:txBody>
          <a:bodyPr wrap="none" rtlCol="0">
            <a:spAutoFit/>
          </a:bodyPr>
          <a:lstStyle/>
          <a:p>
            <a:r>
              <a:rPr lang="en-US" altLang="zh-CN" sz="2800" b="1" dirty="0">
                <a:latin typeface="SimHei" charset="-122"/>
                <a:ea typeface="SimHei" charset="-122"/>
                <a:cs typeface="SimHei" charset="-122"/>
              </a:rPr>
              <a:t>(</a:t>
            </a:r>
            <a:r>
              <a:rPr lang="zh-CN" altLang="en-US" sz="2800" b="1" dirty="0">
                <a:latin typeface="SimHei" charset="-122"/>
                <a:ea typeface="SimHei" charset="-122"/>
                <a:cs typeface="SimHei" charset="-122"/>
              </a:rPr>
              <a:t>反证法</a:t>
            </a:r>
            <a:r>
              <a:rPr lang="en-US" altLang="zh-CN" sz="2800" b="1" dirty="0">
                <a:latin typeface="SimHei" charset="-122"/>
                <a:ea typeface="SimHei" charset="-122"/>
                <a:cs typeface="SimHei" charset="-122"/>
              </a:rPr>
              <a:t>)</a:t>
            </a:r>
            <a:r>
              <a:rPr lang="zh-CN" altLang="en-US" sz="2800" b="1" dirty="0">
                <a:latin typeface="SimHei" charset="-122"/>
                <a:ea typeface="SimHei" charset="-122"/>
                <a:cs typeface="SimHei" charset="-122"/>
              </a:rPr>
              <a:t>假设自由电子可以完全吸收一个光子，</a:t>
            </a:r>
            <a:endParaRPr lang="en-US" altLang="zh-CN" sz="2800" b="1" dirty="0">
              <a:latin typeface="SimHei" charset="-122"/>
              <a:ea typeface="SimHei" charset="-122"/>
              <a:cs typeface="SimHei" charset="-122"/>
            </a:endParaRPr>
          </a:p>
          <a:p>
            <a:r>
              <a:rPr lang="zh-CN" altLang="en-US" sz="2800" b="1" dirty="0">
                <a:latin typeface="SimHei" charset="-122"/>
                <a:ea typeface="SimHei" charset="-122"/>
                <a:cs typeface="SimHei" charset="-122"/>
              </a:rPr>
              <a:t>根据能量守恒定律</a:t>
            </a:r>
          </a:p>
        </p:txBody>
      </p:sp>
      <mc:AlternateContent xmlns:mc="http://schemas.openxmlformats.org/markup-compatibility/2006" xmlns:a14="http://schemas.microsoft.com/office/drawing/2010/main">
        <mc:Choice Requires="a14">
          <p:sp>
            <p:nvSpPr>
              <p:cNvPr id="27" name="文本框 26"/>
              <p:cNvSpPr txBox="1"/>
              <p:nvPr/>
            </p:nvSpPr>
            <p:spPr>
              <a:xfrm>
                <a:off x="1850371" y="1847935"/>
                <a:ext cx="5216621"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Cambria Math" charset="0"/>
                          <a:cs typeface="Cambria Math" charset="0"/>
                        </a:rPr>
                        <m:t>h</m:t>
                      </m:r>
                      <m:r>
                        <a:rPr lang="en-US" altLang="zh-CN" sz="2800" b="0" i="1" smtClean="0">
                          <a:latin typeface="Cambria Math" charset="0"/>
                          <a:ea typeface="Cambria Math" charset="0"/>
                          <a:cs typeface="Cambria Math" charset="0"/>
                        </a:rPr>
                        <m:t>𝜈</m:t>
                      </m:r>
                      <m:r>
                        <a:rPr lang="en-US" altLang="zh-CN" sz="2800" b="0" i="1" smtClean="0">
                          <a:latin typeface="Cambria Math" charset="0"/>
                          <a:ea typeface="Cambria Math" charset="0"/>
                          <a:cs typeface="Cambria Math" charset="0"/>
                        </a:rPr>
                        <m:t>=</m:t>
                      </m:r>
                      <m:d>
                        <m:dPr>
                          <m:ctrlPr>
                            <a:rPr lang="mr-IN" altLang="zh-CN" sz="2800" b="0" i="1" smtClean="0">
                              <a:latin typeface="Cambria Math" panose="02040503050406030204" pitchFamily="18" charset="0"/>
                              <a:ea typeface="Cambria Math" charset="0"/>
                              <a:cs typeface="Cambria Math" charset="0"/>
                            </a:rPr>
                          </m:ctrlPr>
                        </m:dPr>
                        <m:e>
                          <m:r>
                            <a:rPr lang="en-US" altLang="zh-CN" sz="2800" b="0" i="1" smtClean="0">
                              <a:latin typeface="Cambria Math" charset="0"/>
                              <a:ea typeface="Cambria Math" charset="0"/>
                              <a:cs typeface="Cambria Math" charset="0"/>
                            </a:rPr>
                            <m:t>𝑚</m:t>
                          </m:r>
                          <m:r>
                            <a:rPr lang="en-US" altLang="zh-CN" sz="2800" b="0" i="1" smtClean="0">
                              <a:latin typeface="Cambria Math" charset="0"/>
                              <a:ea typeface="Cambria Math" charset="0"/>
                              <a:cs typeface="Cambria Math" charset="0"/>
                            </a:rPr>
                            <m:t>−</m:t>
                          </m:r>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𝑚</m:t>
                              </m:r>
                            </m:e>
                            <m:sub>
                              <m:r>
                                <a:rPr lang="en-US" altLang="zh-CN" sz="2800" b="0" i="1" smtClean="0">
                                  <a:latin typeface="Cambria Math" charset="0"/>
                                  <a:ea typeface="Cambria Math" charset="0"/>
                                  <a:cs typeface="Cambria Math" charset="0"/>
                                </a:rPr>
                                <m:t>0</m:t>
                              </m:r>
                            </m:sub>
                          </m:sSub>
                        </m:e>
                      </m:d>
                      <m:sSup>
                        <m:sSupPr>
                          <m:ctrlPr>
                            <a:rPr lang="mr-IN"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𝑐</m:t>
                          </m:r>
                        </m:e>
                        <m:sup>
                          <m:r>
                            <a:rPr lang="en-US" altLang="zh-CN" sz="2800" b="0" i="1" smtClean="0">
                              <a:latin typeface="Cambria Math" charset="0"/>
                              <a:ea typeface="Cambria Math" charset="0"/>
                              <a:cs typeface="Cambria Math" charset="0"/>
                            </a:rPr>
                            <m:t>2</m:t>
                          </m:r>
                        </m:sup>
                      </m:sSup>
                      <m:r>
                        <a:rPr lang="en-US" altLang="zh-CN" sz="2800" b="0" i="1" smtClean="0">
                          <a:latin typeface="Cambria Math" charset="0"/>
                          <a:ea typeface="Cambria Math" charset="0"/>
                          <a:cs typeface="Cambria Math" charset="0"/>
                        </a:rPr>
                        <m:t>=</m:t>
                      </m:r>
                      <m:d>
                        <m:dPr>
                          <m:ctrlPr>
                            <a:rPr lang="mr-IN" altLang="zh-CN" sz="2800" b="0" i="1" smtClean="0">
                              <a:latin typeface="Cambria Math" panose="02040503050406030204" pitchFamily="18" charset="0"/>
                              <a:ea typeface="Cambria Math" charset="0"/>
                              <a:cs typeface="Cambria Math" charset="0"/>
                            </a:rPr>
                          </m:ctrlPr>
                        </m:dPr>
                        <m:e>
                          <m:r>
                            <a:rPr lang="mr-IN" altLang="zh-CN" sz="2800" b="0" i="1" smtClean="0">
                              <a:latin typeface="Cambria Math" charset="0"/>
                              <a:ea typeface="Cambria Math" charset="0"/>
                              <a:cs typeface="Cambria Math" charset="0"/>
                            </a:rPr>
                            <m:t>𝛾</m:t>
                          </m:r>
                          <m:r>
                            <a:rPr lang="en-US" altLang="zh-CN" sz="2800" b="0" i="1" smtClean="0">
                              <a:latin typeface="Cambria Math" charset="0"/>
                              <a:ea typeface="Cambria Math" charset="0"/>
                              <a:cs typeface="Cambria Math" charset="0"/>
                            </a:rPr>
                            <m:t>−1</m:t>
                          </m:r>
                        </m:e>
                      </m:d>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𝑚</m:t>
                          </m:r>
                        </m:e>
                        <m:sub>
                          <m:r>
                            <a:rPr lang="en-US" altLang="zh-CN" sz="2800" b="0" i="1" smtClean="0">
                              <a:latin typeface="Cambria Math" charset="0"/>
                              <a:ea typeface="Cambria Math" charset="0"/>
                              <a:cs typeface="Cambria Math" charset="0"/>
                            </a:rPr>
                            <m:t>0</m:t>
                          </m:r>
                        </m:sub>
                      </m:sSub>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𝑐</m:t>
                          </m:r>
                        </m:e>
                        <m:sup>
                          <m:r>
                            <a:rPr lang="en-US" altLang="zh-CN" sz="2800" b="0" i="1" smtClean="0">
                              <a:latin typeface="Cambria Math" charset="0"/>
                              <a:ea typeface="Cambria Math" charset="0"/>
                              <a:cs typeface="Cambria Math" charset="0"/>
                            </a:rPr>
                            <m:t>2</m:t>
                          </m:r>
                        </m:sup>
                      </m:sSup>
                    </m:oMath>
                  </m:oMathPara>
                </a14:m>
                <a:endParaRPr kumimoji="1" lang="zh-CN" altLang="en-US" sz="2800" dirty="0"/>
              </a:p>
            </p:txBody>
          </p:sp>
        </mc:Choice>
        <mc:Fallback xmlns="">
          <p:sp>
            <p:nvSpPr>
              <p:cNvPr id="27" name="文本框 26"/>
              <p:cNvSpPr txBox="1">
                <a:spLocks noRot="1" noChangeAspect="1" noMove="1" noResize="1" noEditPoints="1" noAdjustHandles="1" noChangeArrowheads="1" noChangeShapeType="1" noTextEdit="1"/>
              </p:cNvSpPr>
              <p:nvPr/>
            </p:nvSpPr>
            <p:spPr>
              <a:xfrm>
                <a:off x="1850371" y="1847935"/>
                <a:ext cx="5216621" cy="430887"/>
              </a:xfrm>
              <a:prstGeom prst="rect">
                <a:avLst/>
              </a:prstGeom>
              <a:blipFill rotWithShape="0">
                <a:blip r:embed="rId3"/>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8122847" y="1461412"/>
                <a:ext cx="2654573" cy="990336"/>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Cambria Math" charset="0"/>
                          <a:cs typeface="Cambria Math" charset="0"/>
                        </a:rPr>
                        <m:t>𝛾</m:t>
                      </m:r>
                      <m:r>
                        <a:rPr lang="en-US" altLang="zh-CN" sz="2800" b="0" i="1" smtClean="0">
                          <a:latin typeface="Cambria Math" charset="0"/>
                          <a:ea typeface="Cambria Math" charset="0"/>
                          <a:cs typeface="Cambria Math" charset="0"/>
                        </a:rPr>
                        <m:t>=</m:t>
                      </m:r>
                      <m:f>
                        <m:fPr>
                          <m:ctrlPr>
                            <a:rPr lang="en-US" altLang="zh-CN" sz="2800" b="0" i="1" smtClean="0">
                              <a:latin typeface="Cambria Math" panose="02040503050406030204" pitchFamily="18" charset="0"/>
                              <a:ea typeface="Cambria Math" charset="0"/>
                              <a:cs typeface="Cambria Math" charset="0"/>
                            </a:rPr>
                          </m:ctrlPr>
                        </m:fPr>
                        <m:num>
                          <m:r>
                            <a:rPr lang="en-US" altLang="zh-CN" sz="2800" b="0" i="1" smtClean="0">
                              <a:latin typeface="Cambria Math" charset="0"/>
                              <a:ea typeface="Cambria Math" charset="0"/>
                              <a:cs typeface="Cambria Math" charset="0"/>
                            </a:rPr>
                            <m:t>1</m:t>
                          </m:r>
                        </m:num>
                        <m:den>
                          <m:rad>
                            <m:radPr>
                              <m:degHide m:val="on"/>
                              <m:ctrlPr>
                                <a:rPr lang="en-US" altLang="zh-CN" sz="2800" b="0" i="1" smtClean="0">
                                  <a:latin typeface="Cambria Math" panose="02040503050406030204" pitchFamily="18" charset="0"/>
                                  <a:ea typeface="Cambria Math" charset="0"/>
                                  <a:cs typeface="Cambria Math" charset="0"/>
                                </a:rPr>
                              </m:ctrlPr>
                            </m:radPr>
                            <m:deg/>
                            <m:e>
                              <m:r>
                                <a:rPr lang="en-US" altLang="zh-CN" sz="2800" b="0" i="1" smtClean="0">
                                  <a:latin typeface="Cambria Math" charset="0"/>
                                  <a:ea typeface="Cambria Math" charset="0"/>
                                  <a:cs typeface="Cambria Math" charset="0"/>
                                </a:rPr>
                                <m:t>1−</m:t>
                              </m:r>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𝑣</m:t>
                                  </m:r>
                                </m:e>
                                <m:sup>
                                  <m:r>
                                    <a:rPr lang="en-US" altLang="zh-CN" sz="2800" b="0" i="1" smtClean="0">
                                      <a:latin typeface="Cambria Math" charset="0"/>
                                      <a:ea typeface="Cambria Math" charset="0"/>
                                      <a:cs typeface="Cambria Math" charset="0"/>
                                    </a:rPr>
                                    <m:t>2</m:t>
                                  </m:r>
                                </m:sup>
                              </m:sSup>
                              <m:r>
                                <a:rPr lang="en-US" altLang="zh-CN" sz="2800" b="0" i="1" smtClean="0">
                                  <a:latin typeface="Cambria Math" charset="0"/>
                                  <a:ea typeface="Cambria Math" charset="0"/>
                                  <a:cs typeface="Cambria Math" charset="0"/>
                                </a:rPr>
                                <m:t>/</m:t>
                              </m:r>
                              <m:sSup>
                                <m:sSupPr>
                                  <m:ctrlPr>
                                    <a:rPr lang="en-US" altLang="zh-CN" sz="2800" b="0" i="1" smtClean="0">
                                      <a:latin typeface="Cambria Math" panose="02040503050406030204" pitchFamily="18" charset="0"/>
                                      <a:ea typeface="Cambria Math" charset="0"/>
                                      <a:cs typeface="Cambria Math" charset="0"/>
                                    </a:rPr>
                                  </m:ctrlPr>
                                </m:sSupPr>
                                <m:e>
                                  <m:r>
                                    <a:rPr lang="en-US" altLang="zh-CN" sz="2800" b="0" i="1" smtClean="0">
                                      <a:latin typeface="Cambria Math" charset="0"/>
                                      <a:ea typeface="Cambria Math" charset="0"/>
                                      <a:cs typeface="Cambria Math" charset="0"/>
                                    </a:rPr>
                                    <m:t>𝑐</m:t>
                                  </m:r>
                                </m:e>
                                <m:sup>
                                  <m:r>
                                    <a:rPr lang="en-US" altLang="zh-CN" sz="2800" b="0" i="1" smtClean="0">
                                      <a:latin typeface="Cambria Math" charset="0"/>
                                      <a:ea typeface="Cambria Math" charset="0"/>
                                      <a:cs typeface="Cambria Math" charset="0"/>
                                    </a:rPr>
                                    <m:t>2</m:t>
                                  </m:r>
                                </m:sup>
                              </m:sSup>
                            </m:e>
                          </m:rad>
                        </m:den>
                      </m:f>
                    </m:oMath>
                  </m:oMathPara>
                </a14:m>
                <a:endParaRPr kumimoji="1" lang="zh-CN" altLang="en-US" sz="28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8122847" y="1461412"/>
                <a:ext cx="2654573" cy="990336"/>
              </a:xfrm>
              <a:prstGeom prst="rect">
                <a:avLst/>
              </a:prstGeom>
              <a:blipFill rotWithShape="0">
                <a:blip r:embed="rId4"/>
                <a:stretch>
                  <a:fillRect/>
                </a:stretch>
              </a:blipFill>
              <a:ln w="38100">
                <a:noFill/>
              </a:ln>
            </p:spPr>
            <p:txBody>
              <a:bodyPr/>
              <a:lstStyle/>
              <a:p>
                <a:r>
                  <a:rPr lang="zh-CN" altLang="en-US">
                    <a:noFill/>
                  </a:rPr>
                  <a:t> </a:t>
                </a:r>
              </a:p>
            </p:txBody>
          </p:sp>
        </mc:Fallback>
      </mc:AlternateContent>
      <p:sp>
        <p:nvSpPr>
          <p:cNvPr id="29" name="文本框 28"/>
          <p:cNvSpPr txBox="1"/>
          <p:nvPr/>
        </p:nvSpPr>
        <p:spPr>
          <a:xfrm>
            <a:off x="1254572" y="2483377"/>
            <a:ext cx="3057247" cy="523220"/>
          </a:xfrm>
          <a:prstGeom prst="rect">
            <a:avLst/>
          </a:prstGeom>
          <a:noFill/>
        </p:spPr>
        <p:txBody>
          <a:bodyPr wrap="none" rtlCol="0">
            <a:spAutoFit/>
          </a:bodyPr>
          <a:lstStyle/>
          <a:p>
            <a:r>
              <a:rPr lang="zh-CN" altLang="en-US" sz="2800" b="1" dirty="0">
                <a:latin typeface="SimHei" charset="-122"/>
                <a:ea typeface="SimHei" charset="-122"/>
                <a:cs typeface="SimHei" charset="-122"/>
              </a:rPr>
              <a:t>散射后电子的动量</a:t>
            </a:r>
          </a:p>
        </p:txBody>
      </p:sp>
      <mc:AlternateContent xmlns:mc="http://schemas.openxmlformats.org/markup-compatibility/2006" xmlns:a14="http://schemas.microsoft.com/office/drawing/2010/main">
        <mc:Choice Requires="a14">
          <p:sp>
            <p:nvSpPr>
              <p:cNvPr id="30" name="文本框 29"/>
              <p:cNvSpPr txBox="1"/>
              <p:nvPr/>
            </p:nvSpPr>
            <p:spPr>
              <a:xfrm>
                <a:off x="4510977" y="2515548"/>
                <a:ext cx="2764924"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𝑝</m:t>
                          </m:r>
                        </m:e>
                        <m:sub>
                          <m:r>
                            <a:rPr lang="en-US" altLang="zh-CN" sz="2800" b="0" i="1" smtClean="0">
                              <a:latin typeface="Cambria Math" charset="0"/>
                              <a:ea typeface="Cambria Math" charset="0"/>
                              <a:cs typeface="Cambria Math" charset="0"/>
                            </a:rPr>
                            <m:t>𝑒</m:t>
                          </m:r>
                        </m:sub>
                      </m:sSub>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𝑚𝑣</m:t>
                      </m:r>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𝛾</m:t>
                      </m:r>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𝑚</m:t>
                          </m:r>
                        </m:e>
                        <m:sub>
                          <m:r>
                            <a:rPr lang="en-US" altLang="zh-CN" sz="2800" i="1">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𝑣</m:t>
                      </m:r>
                    </m:oMath>
                  </m:oMathPara>
                </a14:m>
                <a:endParaRPr kumimoji="1" lang="zh-CN" altLang="en-US" sz="28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4510977" y="2515548"/>
                <a:ext cx="2764924" cy="430887"/>
              </a:xfrm>
              <a:prstGeom prst="rect">
                <a:avLst/>
              </a:prstGeom>
              <a:blipFill rotWithShape="0">
                <a:blip r:embed="rId5"/>
                <a:stretch>
                  <a:fillRect/>
                </a:stretch>
              </a:blipFill>
              <a:ln w="38100">
                <a:noFill/>
              </a:ln>
            </p:spPr>
            <p:txBody>
              <a:bodyPr/>
              <a:lstStyle/>
              <a:p>
                <a:r>
                  <a:rPr lang="zh-CN" altLang="en-US">
                    <a:noFill/>
                  </a:rPr>
                  <a:t> </a:t>
                </a:r>
              </a:p>
            </p:txBody>
          </p:sp>
        </mc:Fallback>
      </mc:AlternateContent>
      <p:sp>
        <p:nvSpPr>
          <p:cNvPr id="31" name="文本框 30"/>
          <p:cNvSpPr txBox="1"/>
          <p:nvPr/>
        </p:nvSpPr>
        <p:spPr>
          <a:xfrm>
            <a:off x="1254572" y="3216211"/>
            <a:ext cx="3416320" cy="523220"/>
          </a:xfrm>
          <a:prstGeom prst="rect">
            <a:avLst/>
          </a:prstGeom>
          <a:noFill/>
        </p:spPr>
        <p:txBody>
          <a:bodyPr wrap="none" rtlCol="0">
            <a:spAutoFit/>
          </a:bodyPr>
          <a:lstStyle/>
          <a:p>
            <a:r>
              <a:rPr lang="zh-CN" altLang="en-US" sz="2800" b="1" dirty="0">
                <a:latin typeface="SimHei" charset="-122"/>
                <a:ea typeface="SimHei" charset="-122"/>
                <a:cs typeface="SimHei" charset="-122"/>
              </a:rPr>
              <a:t>而散射前光子的动量</a:t>
            </a:r>
          </a:p>
        </p:txBody>
      </p:sp>
      <mc:AlternateContent xmlns:mc="http://schemas.openxmlformats.org/markup-compatibility/2006" xmlns:a14="http://schemas.microsoft.com/office/drawing/2010/main">
        <mc:Choice Requires="a14">
          <p:sp>
            <p:nvSpPr>
              <p:cNvPr id="32" name="文本框 31"/>
              <p:cNvSpPr txBox="1"/>
              <p:nvPr/>
            </p:nvSpPr>
            <p:spPr>
              <a:xfrm>
                <a:off x="4759380" y="3041027"/>
                <a:ext cx="3534686" cy="81817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𝑝</m:t>
                          </m:r>
                        </m:e>
                        <m:sub>
                          <m:r>
                            <a:rPr lang="en-US" altLang="zh-CN" sz="2800" b="0" i="1" smtClean="0">
                              <a:latin typeface="Cambria Math" charset="0"/>
                              <a:ea typeface="Cambria Math" charset="0"/>
                              <a:cs typeface="Cambria Math" charset="0"/>
                            </a:rPr>
                            <m:t>𝑐</m:t>
                          </m:r>
                        </m:sub>
                      </m:sSub>
                      <m:r>
                        <a:rPr lang="en-US" altLang="zh-CN" sz="2800" b="0" i="1" smtClean="0">
                          <a:latin typeface="Cambria Math" charset="0"/>
                          <a:ea typeface="Cambria Math" charset="0"/>
                          <a:cs typeface="Cambria Math" charset="0"/>
                        </a:rPr>
                        <m:t>=</m:t>
                      </m:r>
                      <m:f>
                        <m:fPr>
                          <m:ctrlPr>
                            <a:rPr lang="en-US" altLang="zh-CN" sz="2800" b="0" i="1" smtClean="0">
                              <a:latin typeface="Cambria Math" panose="02040503050406030204" pitchFamily="18" charset="0"/>
                              <a:ea typeface="Cambria Math" charset="0"/>
                              <a:cs typeface="Cambria Math" charset="0"/>
                            </a:rPr>
                          </m:ctrlPr>
                        </m:fPr>
                        <m:num>
                          <m:r>
                            <a:rPr lang="en-US" altLang="zh-CN" sz="2800" i="1">
                              <a:latin typeface="Cambria Math" charset="0"/>
                              <a:ea typeface="Cambria Math" charset="0"/>
                              <a:cs typeface="Cambria Math" charset="0"/>
                            </a:rPr>
                            <m:t>h</m:t>
                          </m:r>
                          <m:r>
                            <a:rPr lang="en-US" altLang="zh-CN" sz="2800" i="1">
                              <a:latin typeface="Cambria Math" charset="0"/>
                              <a:ea typeface="Cambria Math" charset="0"/>
                              <a:cs typeface="Cambria Math" charset="0"/>
                            </a:rPr>
                            <m:t>𝜈</m:t>
                          </m:r>
                        </m:num>
                        <m:den>
                          <m:r>
                            <a:rPr lang="en-US" altLang="zh-CN" sz="2800" b="0" i="1" smtClean="0">
                              <a:latin typeface="Cambria Math" charset="0"/>
                              <a:ea typeface="Cambria Math" charset="0"/>
                              <a:cs typeface="Cambria Math" charset="0"/>
                            </a:rPr>
                            <m:t>𝑐</m:t>
                          </m:r>
                        </m:den>
                      </m:f>
                      <m:r>
                        <a:rPr lang="en-US" altLang="zh-CN" sz="2800" b="0" i="1" smtClean="0">
                          <a:latin typeface="Cambria Math" charset="0"/>
                          <a:ea typeface="Cambria Math" charset="0"/>
                          <a:cs typeface="Cambria Math" charset="0"/>
                        </a:rPr>
                        <m:t>=</m:t>
                      </m:r>
                      <m:d>
                        <m:dPr>
                          <m:ctrlPr>
                            <a:rPr lang="mr-IN" altLang="zh-CN" sz="2800" i="1">
                              <a:latin typeface="Cambria Math" panose="02040503050406030204" pitchFamily="18" charset="0"/>
                              <a:ea typeface="Cambria Math" charset="0"/>
                              <a:cs typeface="Cambria Math" charset="0"/>
                            </a:rPr>
                          </m:ctrlPr>
                        </m:dPr>
                        <m:e>
                          <m:r>
                            <a:rPr lang="mr-IN" altLang="zh-CN" sz="2800" i="1">
                              <a:latin typeface="Cambria Math" charset="0"/>
                              <a:ea typeface="Cambria Math" charset="0"/>
                              <a:cs typeface="Cambria Math" charset="0"/>
                            </a:rPr>
                            <m:t>𝛾</m:t>
                          </m:r>
                          <m:r>
                            <a:rPr lang="en-US" altLang="zh-CN" sz="2800" i="1">
                              <a:latin typeface="Cambria Math" charset="0"/>
                              <a:ea typeface="Cambria Math" charset="0"/>
                              <a:cs typeface="Cambria Math" charset="0"/>
                            </a:rPr>
                            <m:t>−1</m:t>
                          </m:r>
                        </m:e>
                      </m:d>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𝑚</m:t>
                          </m:r>
                        </m:e>
                        <m:sub>
                          <m:r>
                            <a:rPr lang="en-US" altLang="zh-CN" sz="2800" i="1">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𝑐</m:t>
                      </m:r>
                    </m:oMath>
                  </m:oMathPara>
                </a14:m>
                <a:endParaRPr kumimoji="1" lang="zh-CN" altLang="en-US" sz="28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4759380" y="3041027"/>
                <a:ext cx="3534686" cy="818173"/>
              </a:xfrm>
              <a:prstGeom prst="rect">
                <a:avLst/>
              </a:prstGeom>
              <a:blipFill rotWithShape="0">
                <a:blip r:embed="rId6"/>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5653335" y="4902570"/>
                <a:ext cx="681661"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charset="0"/>
                          <a:ea typeface="Cambria Math" charset="0"/>
                          <a:cs typeface="Cambria Math" charset="0"/>
                        </a:rPr>
                        <m:t>≠</m:t>
                      </m:r>
                      <m:r>
                        <a:rPr lang="en-US" altLang="zh-CN" sz="2800" b="1" i="1" smtClean="0">
                          <a:solidFill>
                            <a:srgbClr val="FF0000"/>
                          </a:solidFill>
                          <a:latin typeface="Cambria Math" charset="0"/>
                          <a:ea typeface="Cambria Math" charset="0"/>
                          <a:cs typeface="Cambria Math" charset="0"/>
                        </a:rPr>
                        <m:t>𝟎</m:t>
                      </m:r>
                    </m:oMath>
                  </m:oMathPara>
                </a14:m>
                <a:endParaRPr kumimoji="1" lang="zh-CN" altLang="en-US" sz="2800" b="1" dirty="0">
                  <a:solidFill>
                    <a:srgbClr val="FF0000"/>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5653335" y="4902570"/>
                <a:ext cx="681661" cy="430887"/>
              </a:xfrm>
              <a:prstGeom prst="rect">
                <a:avLst/>
              </a:prstGeom>
              <a:blipFill rotWithShape="0">
                <a:blip r:embed="rId7"/>
                <a:stretch>
                  <a:fillRect/>
                </a:stretch>
              </a:blipFill>
              <a:ln w="38100">
                <a:noFill/>
              </a:ln>
            </p:spPr>
            <p:txBody>
              <a:bodyPr/>
              <a:lstStyle/>
              <a:p>
                <a:r>
                  <a:rPr lang="zh-CN" altLang="en-US">
                    <a:noFill/>
                  </a:rPr>
                  <a:t> </a:t>
                </a:r>
              </a:p>
            </p:txBody>
          </p:sp>
        </mc:Fallback>
      </mc:AlternateContent>
      <p:sp>
        <p:nvSpPr>
          <p:cNvPr id="34" name="文本框 33"/>
          <p:cNvSpPr txBox="1"/>
          <p:nvPr/>
        </p:nvSpPr>
        <p:spPr>
          <a:xfrm>
            <a:off x="6845766" y="4810237"/>
            <a:ext cx="1980029" cy="523220"/>
          </a:xfrm>
          <a:prstGeom prst="rect">
            <a:avLst/>
          </a:prstGeom>
          <a:noFill/>
        </p:spPr>
        <p:txBody>
          <a:bodyPr wrap="none" rtlCol="0">
            <a:spAutoFit/>
          </a:bodyPr>
          <a:lstStyle/>
          <a:p>
            <a:r>
              <a:rPr lang="zh-CN" altLang="en-US" sz="2800" b="1" dirty="0">
                <a:latin typeface="SimHei" charset="-122"/>
                <a:ea typeface="SimHei" charset="-122"/>
                <a:cs typeface="SimHei" charset="-122"/>
              </a:rPr>
              <a:t>动量不守恒</a:t>
            </a:r>
          </a:p>
        </p:txBody>
      </p:sp>
      <p:sp>
        <p:nvSpPr>
          <p:cNvPr id="35" name="文本框 34"/>
          <p:cNvSpPr txBox="1"/>
          <p:nvPr/>
        </p:nvSpPr>
        <p:spPr>
          <a:xfrm>
            <a:off x="2177821" y="5921316"/>
            <a:ext cx="6647974" cy="523220"/>
          </a:xfrm>
          <a:prstGeom prst="rect">
            <a:avLst/>
          </a:prstGeom>
          <a:noFill/>
        </p:spPr>
        <p:txBody>
          <a:bodyPr wrap="none" rtlCol="0">
            <a:spAutoFit/>
          </a:bodyPr>
          <a:lstStyle/>
          <a:p>
            <a:r>
              <a:rPr lang="zh-CN" altLang="en-US" sz="2800" b="1" dirty="0">
                <a:solidFill>
                  <a:srgbClr val="C00000"/>
                </a:solidFill>
                <a:latin typeface="SimHei" charset="-122"/>
                <a:ea typeface="SimHei" charset="-122"/>
                <a:cs typeface="SimHei" charset="-122"/>
              </a:rPr>
              <a:t>因此自由电子不可能完全吸收一个光子。</a:t>
            </a:r>
            <a:endParaRPr lang="en-US" altLang="zh-CN" sz="2800" b="1" dirty="0">
              <a:solidFill>
                <a:srgbClr val="C00000"/>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36" name="文本框 35"/>
              <p:cNvSpPr txBox="1"/>
              <p:nvPr/>
            </p:nvSpPr>
            <p:spPr>
              <a:xfrm>
                <a:off x="1457987" y="3883824"/>
                <a:ext cx="4944815" cy="43088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𝑝</m:t>
                          </m:r>
                        </m:e>
                        <m:sub>
                          <m:r>
                            <a:rPr lang="en-US" altLang="zh-CN" sz="2800" b="0" i="1" smtClean="0">
                              <a:latin typeface="Cambria Math" charset="0"/>
                              <a:ea typeface="Cambria Math" charset="0"/>
                              <a:cs typeface="Cambria Math" charset="0"/>
                            </a:rPr>
                            <m:t>𝑐</m:t>
                          </m:r>
                        </m:sub>
                      </m:sSub>
                      <m:r>
                        <a:rPr lang="en-US" altLang="zh-CN" sz="2800" b="0" i="1" smtClean="0">
                          <a:latin typeface="Cambria Math" charset="0"/>
                          <a:ea typeface="Cambria Math" charset="0"/>
                          <a:cs typeface="Cambria Math" charset="0"/>
                        </a:rPr>
                        <m:t>−</m:t>
                      </m:r>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𝑝</m:t>
                          </m:r>
                        </m:e>
                        <m:sub>
                          <m:r>
                            <a:rPr lang="en-US" altLang="zh-CN" sz="2800" b="0" i="1" smtClean="0">
                              <a:latin typeface="Cambria Math" charset="0"/>
                              <a:ea typeface="Cambria Math" charset="0"/>
                              <a:cs typeface="Cambria Math" charset="0"/>
                            </a:rPr>
                            <m:t>𝑒</m:t>
                          </m:r>
                        </m:sub>
                      </m:sSub>
                      <m:r>
                        <a:rPr lang="en-US" altLang="zh-CN" sz="2800" b="0" i="1" smtClean="0">
                          <a:latin typeface="Cambria Math" charset="0"/>
                          <a:ea typeface="Cambria Math" charset="0"/>
                          <a:cs typeface="Cambria Math" charset="0"/>
                        </a:rPr>
                        <m:t>=</m:t>
                      </m:r>
                      <m:d>
                        <m:dPr>
                          <m:ctrlPr>
                            <a:rPr lang="mr-IN" altLang="zh-CN" sz="2800" i="1">
                              <a:latin typeface="Cambria Math" panose="02040503050406030204" pitchFamily="18" charset="0"/>
                              <a:ea typeface="Cambria Math" charset="0"/>
                              <a:cs typeface="Cambria Math" charset="0"/>
                            </a:rPr>
                          </m:ctrlPr>
                        </m:dPr>
                        <m:e>
                          <m:r>
                            <a:rPr lang="mr-IN" altLang="zh-CN" sz="2800" i="1">
                              <a:latin typeface="Cambria Math" charset="0"/>
                              <a:ea typeface="Cambria Math" charset="0"/>
                              <a:cs typeface="Cambria Math" charset="0"/>
                            </a:rPr>
                            <m:t>𝛾</m:t>
                          </m:r>
                          <m:r>
                            <a:rPr lang="en-US" altLang="zh-CN" sz="2800" i="1">
                              <a:latin typeface="Cambria Math" charset="0"/>
                              <a:ea typeface="Cambria Math" charset="0"/>
                              <a:cs typeface="Cambria Math" charset="0"/>
                            </a:rPr>
                            <m:t>−1</m:t>
                          </m:r>
                        </m:e>
                      </m:d>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𝑚</m:t>
                          </m:r>
                        </m:e>
                        <m:sub>
                          <m:r>
                            <a:rPr lang="en-US" altLang="zh-CN" sz="2800" i="1">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𝑐</m:t>
                      </m:r>
                      <m:r>
                        <a:rPr lang="en-US" altLang="zh-CN" sz="2800" b="0" i="1" smtClean="0">
                          <a:latin typeface="Cambria Math" charset="0"/>
                          <a:ea typeface="Cambria Math" charset="0"/>
                          <a:cs typeface="Cambria Math" charset="0"/>
                        </a:rPr>
                        <m:t>−</m:t>
                      </m:r>
                      <m:r>
                        <a:rPr lang="en-US" altLang="zh-CN" sz="2800" i="1">
                          <a:latin typeface="Cambria Math" charset="0"/>
                          <a:ea typeface="Cambria Math" charset="0"/>
                          <a:cs typeface="Cambria Math" charset="0"/>
                        </a:rPr>
                        <m:t>𝛾</m:t>
                      </m:r>
                      <m:r>
                        <a:rPr lang="en-US" altLang="zh-CN" sz="2800" i="1" smtClean="0">
                          <a:latin typeface="Cambria Math" charset="0"/>
                          <a:ea typeface="Cambria Math" charset="0"/>
                          <a:cs typeface="Cambria Math" charset="0"/>
                        </a:rPr>
                        <m:t>𝛽</m:t>
                      </m:r>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𝑚</m:t>
                          </m:r>
                        </m:e>
                        <m:sub>
                          <m:r>
                            <a:rPr lang="en-US" altLang="zh-CN" sz="2800" i="1">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𝑐</m:t>
                      </m:r>
                    </m:oMath>
                  </m:oMathPara>
                </a14:m>
                <a:endParaRPr kumimoji="1" lang="zh-CN" altLang="en-US" sz="2800" dirty="0"/>
              </a:p>
            </p:txBody>
          </p:sp>
        </mc:Choice>
        <mc:Fallback xmlns="">
          <p:sp>
            <p:nvSpPr>
              <p:cNvPr id="36" name="文本框 35"/>
              <p:cNvSpPr txBox="1">
                <a:spLocks noRot="1" noChangeAspect="1" noMove="1" noResize="1" noEditPoints="1" noAdjustHandles="1" noChangeArrowheads="1" noChangeShapeType="1" noTextEdit="1"/>
              </p:cNvSpPr>
              <p:nvPr/>
            </p:nvSpPr>
            <p:spPr>
              <a:xfrm>
                <a:off x="1457987" y="3883824"/>
                <a:ext cx="4944815" cy="430887"/>
              </a:xfrm>
              <a:prstGeom prst="rect">
                <a:avLst/>
              </a:prstGeom>
              <a:blipFill rotWithShape="0">
                <a:blip r:embed="rId8"/>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8979764" y="2579956"/>
                <a:ext cx="1000017" cy="73872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Cambria Math" charset="0"/>
                          <a:cs typeface="Cambria Math" charset="0"/>
                        </a:rPr>
                        <m:t>𝛽</m:t>
                      </m:r>
                      <m:r>
                        <a:rPr lang="en-US" altLang="zh-CN" sz="2800" b="0" i="1" smtClean="0">
                          <a:latin typeface="Cambria Math" charset="0"/>
                          <a:ea typeface="Cambria Math" charset="0"/>
                          <a:cs typeface="Cambria Math" charset="0"/>
                        </a:rPr>
                        <m:t>=</m:t>
                      </m:r>
                      <m:f>
                        <m:fPr>
                          <m:ctrlPr>
                            <a:rPr lang="en-US" altLang="zh-CN" sz="2800" b="0" i="1" smtClean="0">
                              <a:latin typeface="Cambria Math" panose="02040503050406030204" pitchFamily="18" charset="0"/>
                              <a:ea typeface="Cambria Math" charset="0"/>
                              <a:cs typeface="Cambria Math" charset="0"/>
                            </a:rPr>
                          </m:ctrlPr>
                        </m:fPr>
                        <m:num>
                          <m:r>
                            <a:rPr lang="en-US" altLang="zh-CN" sz="2800" b="0" i="1" smtClean="0">
                              <a:latin typeface="Cambria Math" charset="0"/>
                              <a:ea typeface="Cambria Math" charset="0"/>
                              <a:cs typeface="Cambria Math" charset="0"/>
                            </a:rPr>
                            <m:t>𝑣</m:t>
                          </m:r>
                        </m:num>
                        <m:den>
                          <m:r>
                            <a:rPr lang="en-US" altLang="zh-CN" sz="2800" b="0" i="1" smtClean="0">
                              <a:latin typeface="Cambria Math" charset="0"/>
                              <a:ea typeface="Cambria Math" charset="0"/>
                              <a:cs typeface="Cambria Math" charset="0"/>
                            </a:rPr>
                            <m:t>𝑐</m:t>
                          </m:r>
                        </m:den>
                      </m:f>
                    </m:oMath>
                  </m:oMathPara>
                </a14:m>
                <a:endParaRPr kumimoji="1" lang="zh-CN" altLang="en-US" sz="280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8979764" y="2579956"/>
                <a:ext cx="1000017" cy="738728"/>
              </a:xfrm>
              <a:prstGeom prst="rect">
                <a:avLst/>
              </a:prstGeom>
              <a:blipFill rotWithShape="0">
                <a:blip r:embed="rId9"/>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816528" y="4418359"/>
                <a:ext cx="3745128" cy="140371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Cambria Math" charset="0"/>
                          <a:cs typeface="Cambria Math" charset="0"/>
                        </a:rPr>
                        <m:t>=</m:t>
                      </m:r>
                      <m:d>
                        <m:dPr>
                          <m:ctrlPr>
                            <a:rPr lang="mr-IN" altLang="zh-CN" sz="2800" b="0" i="1" smtClean="0">
                              <a:latin typeface="Cambria Math" panose="02040503050406030204" pitchFamily="18" charset="0"/>
                              <a:ea typeface="Cambria Math" charset="0"/>
                              <a:cs typeface="Cambria Math" charset="0"/>
                            </a:rPr>
                          </m:ctrlPr>
                        </m:dPr>
                        <m:e>
                          <m:rad>
                            <m:radPr>
                              <m:degHide m:val="on"/>
                              <m:ctrlPr>
                                <a:rPr lang="mr-IN" altLang="zh-CN" sz="2800" b="0" i="1" smtClean="0">
                                  <a:latin typeface="Cambria Math" panose="02040503050406030204" pitchFamily="18" charset="0"/>
                                  <a:ea typeface="Cambria Math" charset="0"/>
                                  <a:cs typeface="Cambria Math" charset="0"/>
                                </a:rPr>
                              </m:ctrlPr>
                            </m:radPr>
                            <m:deg/>
                            <m:e>
                              <m:f>
                                <m:fPr>
                                  <m:ctrlPr>
                                    <a:rPr lang="mr-IN" altLang="zh-CN" sz="2800" b="0" i="1" smtClean="0">
                                      <a:latin typeface="Cambria Math" panose="02040503050406030204" pitchFamily="18" charset="0"/>
                                      <a:ea typeface="Cambria Math" charset="0"/>
                                      <a:cs typeface="Cambria Math" charset="0"/>
                                    </a:rPr>
                                  </m:ctrlPr>
                                </m:fPr>
                                <m:num>
                                  <m:r>
                                    <a:rPr lang="en-US" altLang="zh-CN" sz="2800" b="0" i="1" smtClean="0">
                                      <a:latin typeface="Cambria Math" charset="0"/>
                                      <a:ea typeface="Cambria Math" charset="0"/>
                                      <a:cs typeface="Cambria Math" charset="0"/>
                                    </a:rPr>
                                    <m:t>1−</m:t>
                                  </m:r>
                                  <m:r>
                                    <a:rPr lang="en-US" altLang="zh-CN" sz="2800" b="0" i="1" smtClean="0">
                                      <a:latin typeface="Cambria Math" charset="0"/>
                                      <a:ea typeface="Cambria Math" charset="0"/>
                                      <a:cs typeface="Cambria Math" charset="0"/>
                                    </a:rPr>
                                    <m:t>𝑣</m:t>
                                  </m:r>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𝑐</m:t>
                                  </m:r>
                                </m:num>
                                <m:den>
                                  <m:r>
                                    <a:rPr lang="en-US" altLang="zh-CN" sz="2800" b="0" i="1" smtClean="0">
                                      <a:latin typeface="Cambria Math" charset="0"/>
                                      <a:ea typeface="Cambria Math" charset="0"/>
                                      <a:cs typeface="Cambria Math" charset="0"/>
                                    </a:rPr>
                                    <m:t>1+</m:t>
                                  </m:r>
                                  <m:r>
                                    <a:rPr lang="en-US" altLang="zh-CN" sz="2800" b="0" i="1" smtClean="0">
                                      <a:latin typeface="Cambria Math" charset="0"/>
                                      <a:ea typeface="Cambria Math" charset="0"/>
                                      <a:cs typeface="Cambria Math" charset="0"/>
                                    </a:rPr>
                                    <m:t>𝑣</m:t>
                                  </m:r>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𝑐</m:t>
                                  </m:r>
                                </m:den>
                              </m:f>
                            </m:e>
                          </m:rad>
                          <m:r>
                            <a:rPr lang="en-US" altLang="zh-CN" sz="2800" b="0" i="1" smtClean="0">
                              <a:latin typeface="Cambria Math" charset="0"/>
                              <a:ea typeface="Cambria Math" charset="0"/>
                              <a:cs typeface="Cambria Math" charset="0"/>
                            </a:rPr>
                            <m:t>−1</m:t>
                          </m:r>
                        </m:e>
                      </m:d>
                      <m:sSub>
                        <m:sSubPr>
                          <m:ctrlPr>
                            <a:rPr lang="en-US" altLang="zh-CN" sz="2800" i="1">
                              <a:latin typeface="Cambria Math" panose="02040503050406030204" pitchFamily="18" charset="0"/>
                              <a:ea typeface="Cambria Math" charset="0"/>
                              <a:cs typeface="Cambria Math" charset="0"/>
                            </a:rPr>
                          </m:ctrlPr>
                        </m:sSubPr>
                        <m:e>
                          <m:r>
                            <a:rPr lang="en-US" altLang="zh-CN" sz="2800" i="1">
                              <a:latin typeface="Cambria Math" charset="0"/>
                              <a:ea typeface="Cambria Math" charset="0"/>
                              <a:cs typeface="Cambria Math" charset="0"/>
                            </a:rPr>
                            <m:t>𝑚</m:t>
                          </m:r>
                        </m:e>
                        <m:sub>
                          <m:r>
                            <a:rPr lang="en-US" altLang="zh-CN" sz="2800" i="1">
                              <a:latin typeface="Cambria Math" charset="0"/>
                              <a:ea typeface="Cambria Math" charset="0"/>
                              <a:cs typeface="Cambria Math" charset="0"/>
                            </a:rPr>
                            <m:t>0</m:t>
                          </m:r>
                        </m:sub>
                      </m:sSub>
                      <m:r>
                        <a:rPr lang="en-US" altLang="zh-CN" sz="2800" b="0" i="1" smtClean="0">
                          <a:latin typeface="Cambria Math" charset="0"/>
                          <a:ea typeface="Cambria Math" charset="0"/>
                          <a:cs typeface="Cambria Math" charset="0"/>
                        </a:rPr>
                        <m:t>𝑐</m:t>
                      </m:r>
                    </m:oMath>
                  </m:oMathPara>
                </a14:m>
                <a:endParaRPr kumimoji="1" lang="zh-CN" altLang="en-US" sz="28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1816528" y="4418359"/>
                <a:ext cx="3745128" cy="1403718"/>
              </a:xfrm>
              <a:prstGeom prst="rect">
                <a:avLst/>
              </a:prstGeom>
              <a:blipFill rotWithShape="0">
                <a:blip r:embed="rId10"/>
                <a:stretch>
                  <a:fillRect/>
                </a:stretch>
              </a:blipFill>
              <a:ln w="38100">
                <a:noFill/>
              </a:ln>
            </p:spPr>
            <p:txBody>
              <a:bodyPr/>
              <a:lstStyle/>
              <a:p>
                <a:r>
                  <a:rPr lang="zh-CN" altLang="en-US">
                    <a:noFill/>
                  </a:rPr>
                  <a:t> </a:t>
                </a:r>
              </a:p>
            </p:txBody>
          </p:sp>
        </mc:Fallback>
      </mc:AlternateContent>
    </p:spTree>
    <p:extLst>
      <p:ext uri="{BB962C8B-B14F-4D97-AF65-F5344CB8AC3E}">
        <p14:creationId xmlns:p14="http://schemas.microsoft.com/office/powerpoint/2010/main" val="21846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left)">
                                      <p:cBhvr>
                                        <p:cTn id="7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27" grpId="0"/>
      <p:bldP spid="28" grpId="0"/>
      <p:bldP spid="29" grpId="0"/>
      <p:bldP spid="30" grpId="0"/>
      <p:bldP spid="31" grpId="0"/>
      <p:bldP spid="32" grpId="0"/>
      <p:bldP spid="33" grpId="0"/>
      <p:bldP spid="34" grpId="0"/>
      <p:bldP spid="35" grpId="0"/>
      <p:bldP spid="3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0218" y="887457"/>
            <a:ext cx="1826141"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光的干涉</a:t>
            </a:r>
          </a:p>
        </p:txBody>
      </p:sp>
      <p:sp>
        <p:nvSpPr>
          <p:cNvPr id="3" name="文本框 2"/>
          <p:cNvSpPr txBox="1"/>
          <p:nvPr/>
        </p:nvSpPr>
        <p:spPr>
          <a:xfrm>
            <a:off x="468188" y="302682"/>
            <a:ext cx="1005403"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小结</a:t>
            </a:r>
          </a:p>
        </p:txBody>
      </p:sp>
      <p:sp>
        <p:nvSpPr>
          <p:cNvPr id="4" name="文本框 3"/>
          <p:cNvSpPr txBox="1"/>
          <p:nvPr/>
        </p:nvSpPr>
        <p:spPr>
          <a:xfrm>
            <a:off x="890218" y="1472232"/>
            <a:ext cx="1826141"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光的衍射</a:t>
            </a:r>
          </a:p>
        </p:txBody>
      </p:sp>
      <p:sp>
        <p:nvSpPr>
          <p:cNvPr id="5" name="文本框 4"/>
          <p:cNvSpPr txBox="1"/>
          <p:nvPr/>
        </p:nvSpPr>
        <p:spPr>
          <a:xfrm>
            <a:off x="468188" y="2057007"/>
            <a:ext cx="2646878"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光的电磁理论</a:t>
            </a:r>
          </a:p>
        </p:txBody>
      </p:sp>
      <p:sp>
        <p:nvSpPr>
          <p:cNvPr id="6" name="AutoShape 2"/>
          <p:cNvSpPr>
            <a:spLocks/>
          </p:cNvSpPr>
          <p:nvPr/>
        </p:nvSpPr>
        <p:spPr bwMode="auto">
          <a:xfrm flipH="1">
            <a:off x="3179054" y="982406"/>
            <a:ext cx="245497" cy="1574967"/>
          </a:xfrm>
          <a:prstGeom prst="leftBrace">
            <a:avLst>
              <a:gd name="adj1" fmla="val 88271"/>
              <a:gd name="adj2" fmla="val 50000"/>
            </a:avLst>
          </a:prstGeom>
          <a:noFill/>
          <a:ln w="38100">
            <a:solidFill>
              <a:srgbClr val="CC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dirty="0">
              <a:solidFill>
                <a:srgbClr val="0000FF"/>
              </a:solidFill>
            </a:endParaRPr>
          </a:p>
        </p:txBody>
      </p:sp>
      <p:sp>
        <p:nvSpPr>
          <p:cNvPr id="7" name="右箭头 6"/>
          <p:cNvSpPr/>
          <p:nvPr/>
        </p:nvSpPr>
        <p:spPr>
          <a:xfrm>
            <a:off x="3681380" y="1612196"/>
            <a:ext cx="1270447" cy="30484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5208656" y="1472232"/>
            <a:ext cx="3467616" cy="584775"/>
          </a:xfrm>
          <a:prstGeom prst="rect">
            <a:avLst/>
          </a:prstGeom>
          <a:noFill/>
        </p:spPr>
        <p:txBody>
          <a:bodyPr wrap="none" rtlCol="0">
            <a:spAutoFit/>
          </a:bodyPr>
          <a:lstStyle/>
          <a:p>
            <a:r>
              <a:rPr lang="zh-CN" altLang="en-US" sz="3200" b="1" dirty="0">
                <a:latin typeface="SimHei" charset="-122"/>
                <a:ea typeface="SimHei" charset="-122"/>
                <a:cs typeface="SimHei" charset="-122"/>
              </a:rPr>
              <a:t>肯定了光的波动性</a:t>
            </a:r>
          </a:p>
        </p:txBody>
      </p:sp>
      <p:sp>
        <p:nvSpPr>
          <p:cNvPr id="9" name="文本框 8"/>
          <p:cNvSpPr txBox="1"/>
          <p:nvPr/>
        </p:nvSpPr>
        <p:spPr>
          <a:xfrm>
            <a:off x="943240" y="2812386"/>
            <a:ext cx="1826141" cy="584775"/>
          </a:xfrm>
          <a:prstGeom prst="rect">
            <a:avLst/>
          </a:prstGeom>
          <a:noFill/>
        </p:spPr>
        <p:txBody>
          <a:bodyPr wrap="none" rtlCol="0">
            <a:spAutoFit/>
          </a:bodyPr>
          <a:lstStyle/>
          <a:p>
            <a:r>
              <a:rPr lang="zh-CN" altLang="en-US" sz="3200" b="1" dirty="0">
                <a:solidFill>
                  <a:schemeClr val="accent5"/>
                </a:solidFill>
                <a:latin typeface="SimHei" charset="-122"/>
                <a:ea typeface="SimHei" charset="-122"/>
                <a:cs typeface="SimHei" charset="-122"/>
              </a:rPr>
              <a:t>黑体辐射</a:t>
            </a:r>
          </a:p>
        </p:txBody>
      </p:sp>
      <p:sp>
        <p:nvSpPr>
          <p:cNvPr id="10" name="文本框 9"/>
          <p:cNvSpPr txBox="1"/>
          <p:nvPr/>
        </p:nvSpPr>
        <p:spPr>
          <a:xfrm>
            <a:off x="943240" y="3397161"/>
            <a:ext cx="1826141" cy="584775"/>
          </a:xfrm>
          <a:prstGeom prst="rect">
            <a:avLst/>
          </a:prstGeom>
          <a:noFill/>
        </p:spPr>
        <p:txBody>
          <a:bodyPr wrap="none" rtlCol="0">
            <a:spAutoFit/>
          </a:bodyPr>
          <a:lstStyle/>
          <a:p>
            <a:r>
              <a:rPr lang="zh-CN" altLang="en-US" sz="3200" b="1" dirty="0">
                <a:solidFill>
                  <a:schemeClr val="accent5"/>
                </a:solidFill>
                <a:latin typeface="SimHei" charset="-122"/>
                <a:ea typeface="SimHei" charset="-122"/>
                <a:cs typeface="SimHei" charset="-122"/>
              </a:rPr>
              <a:t>光电效应</a:t>
            </a:r>
          </a:p>
        </p:txBody>
      </p:sp>
      <p:sp>
        <p:nvSpPr>
          <p:cNvPr id="11" name="文本框 10"/>
          <p:cNvSpPr txBox="1"/>
          <p:nvPr/>
        </p:nvSpPr>
        <p:spPr>
          <a:xfrm>
            <a:off x="732227" y="3981936"/>
            <a:ext cx="2236510" cy="584775"/>
          </a:xfrm>
          <a:prstGeom prst="rect">
            <a:avLst/>
          </a:prstGeom>
          <a:noFill/>
        </p:spPr>
        <p:txBody>
          <a:bodyPr wrap="none" rtlCol="0">
            <a:spAutoFit/>
          </a:bodyPr>
          <a:lstStyle/>
          <a:p>
            <a:r>
              <a:rPr lang="zh-CN" altLang="en-US" sz="3200" b="1" dirty="0">
                <a:solidFill>
                  <a:schemeClr val="accent5"/>
                </a:solidFill>
                <a:latin typeface="SimHei" charset="-122"/>
                <a:ea typeface="SimHei" charset="-122"/>
                <a:cs typeface="SimHei" charset="-122"/>
              </a:rPr>
              <a:t>康普顿散射</a:t>
            </a:r>
          </a:p>
        </p:txBody>
      </p:sp>
      <p:sp>
        <p:nvSpPr>
          <p:cNvPr id="12" name="AutoShape 2"/>
          <p:cNvSpPr>
            <a:spLocks/>
          </p:cNvSpPr>
          <p:nvPr/>
        </p:nvSpPr>
        <p:spPr bwMode="auto">
          <a:xfrm flipH="1">
            <a:off x="3179054" y="2907335"/>
            <a:ext cx="245497" cy="1574967"/>
          </a:xfrm>
          <a:prstGeom prst="leftBrace">
            <a:avLst>
              <a:gd name="adj1" fmla="val 88271"/>
              <a:gd name="adj2" fmla="val 50000"/>
            </a:avLst>
          </a:prstGeom>
          <a:noFill/>
          <a:ln w="38100">
            <a:solidFill>
              <a:srgbClr val="CC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dirty="0">
              <a:solidFill>
                <a:srgbClr val="0000FF"/>
              </a:solidFill>
            </a:endParaRPr>
          </a:p>
        </p:txBody>
      </p:sp>
      <p:sp>
        <p:nvSpPr>
          <p:cNvPr id="13" name="右箭头 12"/>
          <p:cNvSpPr/>
          <p:nvPr/>
        </p:nvSpPr>
        <p:spPr>
          <a:xfrm>
            <a:off x="3681380" y="3537125"/>
            <a:ext cx="1270447" cy="304845"/>
          </a:xfrm>
          <a:prstGeom prst="rightArrow">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5208656" y="3397161"/>
            <a:ext cx="3467616" cy="584775"/>
          </a:xfrm>
          <a:prstGeom prst="rect">
            <a:avLst/>
          </a:prstGeom>
          <a:noFill/>
        </p:spPr>
        <p:txBody>
          <a:bodyPr wrap="none" rtlCol="0">
            <a:spAutoFit/>
          </a:bodyPr>
          <a:lstStyle/>
          <a:p>
            <a:r>
              <a:rPr lang="zh-CN" altLang="en-US" sz="3200" b="1">
                <a:latin typeface="SimHei" charset="-122"/>
                <a:ea typeface="SimHei" charset="-122"/>
                <a:cs typeface="SimHei" charset="-122"/>
              </a:rPr>
              <a:t>证实了</a:t>
            </a:r>
            <a:r>
              <a:rPr lang="zh-CN" altLang="en-US" sz="3200" b="1" dirty="0">
                <a:latin typeface="SimHei" charset="-122"/>
                <a:ea typeface="SimHei" charset="-122"/>
                <a:cs typeface="SimHei" charset="-122"/>
              </a:rPr>
              <a:t>光的粒子性</a:t>
            </a:r>
          </a:p>
        </p:txBody>
      </p:sp>
      <p:sp>
        <p:nvSpPr>
          <p:cNvPr id="15" name="文本框 14"/>
          <p:cNvSpPr txBox="1"/>
          <p:nvPr/>
        </p:nvSpPr>
        <p:spPr>
          <a:xfrm>
            <a:off x="468188" y="4733818"/>
            <a:ext cx="8802410" cy="584775"/>
          </a:xfrm>
          <a:prstGeom prst="rect">
            <a:avLst/>
          </a:prstGeom>
          <a:noFill/>
        </p:spPr>
        <p:txBody>
          <a:bodyPr wrap="none" rtlCol="0">
            <a:spAutoFit/>
          </a:bodyPr>
          <a:lstStyle/>
          <a:p>
            <a:r>
              <a:rPr lang="zh-CN" altLang="en-US" sz="3200" b="1" dirty="0">
                <a:latin typeface="SimHei" charset="-122"/>
                <a:ea typeface="SimHei" charset="-122"/>
                <a:cs typeface="SimHei" charset="-122"/>
              </a:rPr>
              <a:t>光的</a:t>
            </a:r>
            <a:r>
              <a:rPr lang="zh-CN" altLang="en-US" sz="3200" b="1" dirty="0">
                <a:solidFill>
                  <a:srgbClr val="FF0000"/>
                </a:solidFill>
                <a:latin typeface="SimHei" charset="-122"/>
                <a:ea typeface="SimHei" charset="-122"/>
                <a:cs typeface="SimHei" charset="-122"/>
              </a:rPr>
              <a:t>波粒二象性</a:t>
            </a:r>
            <a:r>
              <a:rPr lang="zh-CN" altLang="en-US" sz="3200" b="1" dirty="0">
                <a:latin typeface="SimHei" charset="-122"/>
                <a:ea typeface="SimHei" charset="-122"/>
                <a:cs typeface="SimHei" charset="-122"/>
              </a:rPr>
              <a:t>：光具有波动和微粒的双重性质</a:t>
            </a:r>
          </a:p>
        </p:txBody>
      </p:sp>
      <mc:AlternateContent xmlns:mc="http://schemas.openxmlformats.org/markup-compatibility/2006" xmlns:a14="http://schemas.microsoft.com/office/drawing/2010/main">
        <mc:Choice Requires="a14">
          <p:sp>
            <p:nvSpPr>
              <p:cNvPr id="16" name="文本框 15"/>
              <p:cNvSpPr txBox="1"/>
              <p:nvPr/>
            </p:nvSpPr>
            <p:spPr>
              <a:xfrm>
                <a:off x="1484842" y="5742865"/>
                <a:ext cx="146501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solidFill>
                                <a:schemeClr val="tx1"/>
                              </a:solidFill>
                              <a:latin typeface="Cambria Math" panose="02040503050406030204" pitchFamily="18" charset="0"/>
                            </a:rPr>
                          </m:ctrlPr>
                        </m:sSubPr>
                        <m:e>
                          <m:r>
                            <a:rPr kumimoji="1" lang="en-US" altLang="zh-CN" sz="3200" b="0" i="1">
                              <a:solidFill>
                                <a:schemeClr val="tx1"/>
                              </a:solidFill>
                              <a:latin typeface="Cambria Math" charset="0"/>
                              <a:ea typeface="Cambria Math" charset="0"/>
                              <a:cs typeface="Cambria Math" charset="0"/>
                            </a:rPr>
                            <m:t>𝜀</m:t>
                          </m:r>
                        </m:e>
                        <m:sub>
                          <m:r>
                            <a:rPr kumimoji="1" lang="en-US" altLang="zh-CN" sz="3200" b="0" i="1">
                              <a:solidFill>
                                <a:schemeClr val="tx1"/>
                              </a:solidFill>
                              <a:latin typeface="Cambria Math" charset="0"/>
                            </a:rPr>
                            <m:t>0</m:t>
                          </m:r>
                        </m:sub>
                      </m:sSub>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h</m:t>
                      </m:r>
                      <m:r>
                        <a:rPr kumimoji="1" lang="en-US" altLang="zh-CN" sz="3200" b="0" i="1" smtClean="0">
                          <a:solidFill>
                            <a:schemeClr val="tx1"/>
                          </a:solidFill>
                          <a:latin typeface="Cambria Math" charset="0"/>
                          <a:ea typeface="Cambria Math" charset="0"/>
                          <a:cs typeface="Cambria Math" charset="0"/>
                        </a:rPr>
                        <m:t>𝜈</m:t>
                      </m:r>
                    </m:oMath>
                  </m:oMathPara>
                </a14:m>
                <a:endParaRPr kumimoji="1" lang="zh-CN" altLang="en-US" sz="3200" dirty="0">
                  <a:solidFill>
                    <a:schemeClr val="tx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484842" y="5742865"/>
                <a:ext cx="1465016" cy="492443"/>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610015" y="5462054"/>
                <a:ext cx="111524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solidFill>
                            <a:schemeClr val="tx1"/>
                          </a:solidFill>
                          <a:latin typeface="Cambria Math" charset="0"/>
                        </a:rPr>
                        <m:t>𝑝</m:t>
                      </m:r>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h</m:t>
                          </m:r>
                        </m:num>
                        <m:den>
                          <m:r>
                            <a:rPr kumimoji="1" lang="en-US" altLang="zh-CN" sz="3200" b="0" i="1" smtClean="0">
                              <a:solidFill>
                                <a:schemeClr val="tx1"/>
                              </a:solidFill>
                              <a:latin typeface="Cambria Math" charset="0"/>
                              <a:ea typeface="Cambria Math" charset="0"/>
                              <a:cs typeface="Cambria Math" charset="0"/>
                            </a:rPr>
                            <m:t>𝜆</m:t>
                          </m:r>
                        </m:den>
                      </m:f>
                    </m:oMath>
                  </m:oMathPara>
                </a14:m>
                <a:endParaRPr kumimoji="1" lang="zh-CN" altLang="en-US" sz="3200" dirty="0">
                  <a:solidFill>
                    <a:schemeClr val="tx1"/>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610015" y="5462054"/>
                <a:ext cx="1115242" cy="93500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978285" y="5706842"/>
                <a:ext cx="363920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rgbClr val="FF0000"/>
                          </a:solidFill>
                          <a:latin typeface="Cambria Math" charset="0"/>
                        </a:rPr>
                        <m:t>h</m:t>
                      </m:r>
                      <m:r>
                        <a:rPr kumimoji="1" lang="en-US" altLang="zh-CN" sz="3200" b="0" i="1" smtClean="0">
                          <a:solidFill>
                            <a:srgbClr val="FF0000"/>
                          </a:solidFill>
                          <a:latin typeface="Cambria Math" charset="0"/>
                        </a:rPr>
                        <m:t>=6.63×</m:t>
                      </m:r>
                      <m:sSup>
                        <m:sSupPr>
                          <m:ctrlPr>
                            <a:rPr kumimoji="1" lang="en-US" altLang="zh-CN" sz="3200" i="1" smtClean="0">
                              <a:solidFill>
                                <a:srgbClr val="FF0000"/>
                              </a:solidFill>
                              <a:latin typeface="Cambria Math" panose="02040503050406030204" pitchFamily="18" charset="0"/>
                              <a:ea typeface="Cambria Math" charset="0"/>
                              <a:cs typeface="Cambria Math" charset="0"/>
                            </a:rPr>
                          </m:ctrlPr>
                        </m:sSupPr>
                        <m:e>
                          <m:r>
                            <a:rPr kumimoji="1" lang="en-US" altLang="zh-CN" sz="3200" b="0" i="1" smtClean="0">
                              <a:solidFill>
                                <a:srgbClr val="FF0000"/>
                              </a:solidFill>
                              <a:latin typeface="Cambria Math" charset="0"/>
                              <a:ea typeface="Cambria Math" charset="0"/>
                              <a:cs typeface="Cambria Math" charset="0"/>
                            </a:rPr>
                            <m:t>10</m:t>
                          </m:r>
                        </m:e>
                        <m:sup>
                          <m:r>
                            <a:rPr kumimoji="1" lang="en-US" altLang="zh-CN" sz="3200" b="0" i="1" smtClean="0">
                              <a:solidFill>
                                <a:srgbClr val="FF0000"/>
                              </a:solidFill>
                              <a:latin typeface="Cambria Math" charset="0"/>
                              <a:ea typeface="Cambria Math" charset="0"/>
                              <a:cs typeface="Cambria Math" charset="0"/>
                            </a:rPr>
                            <m:t>−34</m:t>
                          </m:r>
                        </m:sup>
                      </m:sSup>
                      <m:r>
                        <a:rPr kumimoji="1" lang="en-US" altLang="zh-CN" sz="3200" b="0" i="1" smtClean="0">
                          <a:solidFill>
                            <a:srgbClr val="FF0000"/>
                          </a:solidFill>
                          <a:latin typeface="Cambria Math" charset="0"/>
                          <a:ea typeface="Cambria Math" charset="0"/>
                          <a:cs typeface="Cambria Math" charset="0"/>
                        </a:rPr>
                        <m:t>𝐽</m:t>
                      </m:r>
                      <m:r>
                        <a:rPr kumimoji="1" lang="en-US" altLang="zh-CN" sz="3200" b="0" i="1" smtClean="0">
                          <a:solidFill>
                            <a:srgbClr val="FF0000"/>
                          </a:solidFill>
                          <a:latin typeface="Cambria Math" charset="0"/>
                          <a:ea typeface="Cambria Math" charset="0"/>
                          <a:cs typeface="Cambria Math" charset="0"/>
                        </a:rPr>
                        <m:t>∙</m:t>
                      </m:r>
                      <m:r>
                        <a:rPr kumimoji="1" lang="en-US" altLang="zh-CN" sz="3200" b="0" i="1" smtClean="0">
                          <a:solidFill>
                            <a:srgbClr val="FF0000"/>
                          </a:solidFill>
                          <a:latin typeface="Cambria Math" charset="0"/>
                          <a:ea typeface="Cambria Math" charset="0"/>
                          <a:cs typeface="Cambria Math" charset="0"/>
                        </a:rPr>
                        <m:t>𝑠</m:t>
                      </m:r>
                    </m:oMath>
                  </m:oMathPara>
                </a14:m>
                <a:endParaRPr kumimoji="1" lang="zh-CN" altLang="en-US" sz="3200"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5978285" y="5706842"/>
                <a:ext cx="3639201" cy="492443"/>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340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5">
                                            <p:txEl>
                                              <p:pRg st="0" end="0"/>
                                            </p:txEl>
                                          </p:spTgt>
                                        </p:tgtEl>
                                        <p:attrNameLst>
                                          <p:attrName>style.visibility</p:attrName>
                                        </p:attrNameLst>
                                      </p:cBhvr>
                                      <p:to>
                                        <p:strVal val="visible"/>
                                      </p:to>
                                    </p:set>
                                    <p:animEffect transition="in" filter="wipe(left)">
                                      <p:cBhvr>
                                        <p:cTn id="63" dur="500"/>
                                        <p:tgtEl>
                                          <p:spTgt spid="15">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animBg="1"/>
      <p:bldP spid="7" grpId="0" animBg="1"/>
      <p:bldP spid="8" grpId="0"/>
      <p:bldP spid="9" grpId="0"/>
      <p:bldP spid="10" grpId="0"/>
      <p:bldP spid="11" grpId="0"/>
      <p:bldP spid="12" grpId="0" animBg="1"/>
      <p:bldP spid="13" grpId="0" animBg="1"/>
      <p:bldP spid="14"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712201" y="4538531"/>
                <a:ext cx="4153701" cy="584775"/>
              </a:xfrm>
              <a:prstGeom prst="rect">
                <a:avLst/>
              </a:prstGeom>
              <a:noFill/>
            </p:spPr>
            <p:txBody>
              <a:bodyPr wrap="none" rtlCol="0">
                <a:spAutoFit/>
              </a:bodyPr>
              <a:lstStyle/>
              <a:p>
                <a:r>
                  <a:rPr lang="zh-CN" altLang="en-US" sz="3200" b="1" dirty="0">
                    <a:latin typeface="SimHei" charset="-122"/>
                    <a:ea typeface="SimHei" charset="-122"/>
                    <a:cs typeface="SimHei" charset="-122"/>
                  </a:rPr>
                  <a:t>卢瑟福</a:t>
                </a:r>
                <a14:m>
                  <m:oMath xmlns:m="http://schemas.openxmlformats.org/officeDocument/2006/math">
                    <m:r>
                      <a:rPr lang="zh-CN" altLang="en-US" sz="3200" b="1" i="1" smtClean="0">
                        <a:latin typeface="Cambria Math" charset="0"/>
                        <a:ea typeface="Cambria Math" charset="0"/>
                        <a:cs typeface="Cambria Math" charset="0"/>
                      </a:rPr>
                      <m:t>𝜶</m:t>
                    </m:r>
                  </m:oMath>
                </a14:m>
                <a:r>
                  <a:rPr lang="zh-CN" altLang="en-US" sz="3200" b="1" dirty="0">
                    <a:latin typeface="SimHei" charset="-122"/>
                    <a:ea typeface="SimHei" charset="-122"/>
                    <a:cs typeface="SimHei" charset="-122"/>
                  </a:rPr>
                  <a:t>粒子散射实验</a:t>
                </a:r>
              </a:p>
            </p:txBody>
          </p:sp>
        </mc:Choice>
        <mc:Fallback xmlns="">
          <p:sp>
            <p:nvSpPr>
              <p:cNvPr id="4" name="文本框 3"/>
              <p:cNvSpPr txBox="1">
                <a:spLocks noRot="1" noChangeAspect="1" noMove="1" noResize="1" noEditPoints="1" noAdjustHandles="1" noChangeArrowheads="1" noChangeShapeType="1" noTextEdit="1"/>
              </p:cNvSpPr>
              <p:nvPr/>
            </p:nvSpPr>
            <p:spPr>
              <a:xfrm>
                <a:off x="712201" y="4538531"/>
                <a:ext cx="4153701" cy="584775"/>
              </a:xfrm>
              <a:prstGeom prst="rect">
                <a:avLst/>
              </a:prstGeom>
              <a:blipFill rotWithShape="0">
                <a:blip r:embed="rId3"/>
                <a:stretch>
                  <a:fillRect l="-3818" t="-16842" r="-3231" b="-31579"/>
                </a:stretch>
              </a:blipFill>
            </p:spPr>
            <p:txBody>
              <a:bodyPr/>
              <a:lstStyle/>
              <a:p>
                <a:r>
                  <a:rPr lang="zh-CN" altLang="en-US">
                    <a:noFill/>
                  </a:rPr>
                  <a:t> </a:t>
                </a:r>
              </a:p>
            </p:txBody>
          </p:sp>
        </mc:Fallback>
      </mc:AlternateContent>
      <p:pic>
        <p:nvPicPr>
          <p:cNvPr id="5" name="Picture 20" descr="20090718085821-169945719"/>
          <p:cNvPicPr>
            <a:picLocks noChangeAspect="1" noChangeArrowheads="1"/>
          </p:cNvPicPr>
          <p:nvPr/>
        </p:nvPicPr>
        <p:blipFill>
          <a:blip r:embed="rId4">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5080233" y="3164430"/>
            <a:ext cx="2250282" cy="249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32"/>
          <p:cNvGrpSpPr>
            <a:grpSpLocks/>
          </p:cNvGrpSpPr>
          <p:nvPr/>
        </p:nvGrpSpPr>
        <p:grpSpPr bwMode="auto">
          <a:xfrm>
            <a:off x="947270" y="1851722"/>
            <a:ext cx="4217318" cy="2476738"/>
            <a:chOff x="567" y="961"/>
            <a:chExt cx="2451" cy="1337"/>
          </a:xfrm>
        </p:grpSpPr>
        <p:sp>
          <p:nvSpPr>
            <p:cNvPr id="7" name="Freeform 21"/>
            <p:cNvSpPr>
              <a:spLocks/>
            </p:cNvSpPr>
            <p:nvPr/>
          </p:nvSpPr>
          <p:spPr bwMode="auto">
            <a:xfrm>
              <a:off x="567" y="1308"/>
              <a:ext cx="1950" cy="741"/>
            </a:xfrm>
            <a:custGeom>
              <a:avLst/>
              <a:gdLst>
                <a:gd name="T0" fmla="*/ 0 w 1950"/>
                <a:gd name="T1" fmla="*/ 15 h 741"/>
                <a:gd name="T2" fmla="*/ 544 w 1950"/>
                <a:gd name="T3" fmla="*/ 15 h 741"/>
                <a:gd name="T4" fmla="*/ 1043 w 1950"/>
                <a:gd name="T5" fmla="*/ 15 h 741"/>
                <a:gd name="T6" fmla="*/ 1497 w 1950"/>
                <a:gd name="T7" fmla="*/ 106 h 741"/>
                <a:gd name="T8" fmla="*/ 1723 w 1950"/>
                <a:gd name="T9" fmla="*/ 332 h 741"/>
                <a:gd name="T10" fmla="*/ 1950 w 1950"/>
                <a:gd name="T11" fmla="*/ 741 h 7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50" h="741">
                  <a:moveTo>
                    <a:pt x="0" y="15"/>
                  </a:moveTo>
                  <a:cubicBezTo>
                    <a:pt x="185" y="15"/>
                    <a:pt x="370" y="15"/>
                    <a:pt x="544" y="15"/>
                  </a:cubicBezTo>
                  <a:cubicBezTo>
                    <a:pt x="718" y="15"/>
                    <a:pt x="884" y="0"/>
                    <a:pt x="1043" y="15"/>
                  </a:cubicBezTo>
                  <a:cubicBezTo>
                    <a:pt x="1202" y="30"/>
                    <a:pt x="1384" y="53"/>
                    <a:pt x="1497" y="106"/>
                  </a:cubicBezTo>
                  <a:cubicBezTo>
                    <a:pt x="1610" y="159"/>
                    <a:pt x="1648" y="226"/>
                    <a:pt x="1723" y="332"/>
                  </a:cubicBezTo>
                  <a:cubicBezTo>
                    <a:pt x="1798" y="438"/>
                    <a:pt x="1874" y="589"/>
                    <a:pt x="1950" y="741"/>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Freeform 22"/>
            <p:cNvSpPr>
              <a:spLocks/>
            </p:cNvSpPr>
            <p:nvPr/>
          </p:nvSpPr>
          <p:spPr bwMode="auto">
            <a:xfrm>
              <a:off x="576" y="1052"/>
              <a:ext cx="1792" cy="499"/>
            </a:xfrm>
            <a:custGeom>
              <a:avLst/>
              <a:gdLst>
                <a:gd name="T0" fmla="*/ 0 w 1821"/>
                <a:gd name="T1" fmla="*/ 492 h 726"/>
                <a:gd name="T2" fmla="*/ 1057 w 1821"/>
                <a:gd name="T3" fmla="*/ 492 h 726"/>
                <a:gd name="T4" fmla="*/ 1364 w 1821"/>
                <a:gd name="T5" fmla="*/ 460 h 726"/>
                <a:gd name="T6" fmla="*/ 1524 w 1821"/>
                <a:gd name="T7" fmla="*/ 321 h 726"/>
                <a:gd name="T8" fmla="*/ 1792 w 1821"/>
                <a:gd name="T9" fmla="*/ 0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 h="726">
                  <a:moveTo>
                    <a:pt x="0" y="716"/>
                  </a:moveTo>
                  <a:cubicBezTo>
                    <a:pt x="423" y="726"/>
                    <a:pt x="843" y="724"/>
                    <a:pt x="1074" y="716"/>
                  </a:cubicBezTo>
                  <a:cubicBezTo>
                    <a:pt x="1305" y="708"/>
                    <a:pt x="1307" y="710"/>
                    <a:pt x="1386" y="669"/>
                  </a:cubicBezTo>
                  <a:cubicBezTo>
                    <a:pt x="1464" y="626"/>
                    <a:pt x="1477" y="578"/>
                    <a:pt x="1549" y="467"/>
                  </a:cubicBezTo>
                  <a:cubicBezTo>
                    <a:pt x="1621" y="356"/>
                    <a:pt x="1764" y="97"/>
                    <a:pt x="1821"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23"/>
            <p:cNvSpPr>
              <a:spLocks/>
            </p:cNvSpPr>
            <p:nvPr/>
          </p:nvSpPr>
          <p:spPr bwMode="auto">
            <a:xfrm>
              <a:off x="576" y="1261"/>
              <a:ext cx="2351" cy="660"/>
            </a:xfrm>
            <a:custGeom>
              <a:avLst/>
              <a:gdLst>
                <a:gd name="T0" fmla="*/ 0 w 2351"/>
                <a:gd name="T1" fmla="*/ 646 h 660"/>
                <a:gd name="T2" fmla="*/ 1113 w 2351"/>
                <a:gd name="T3" fmla="*/ 654 h 660"/>
                <a:gd name="T4" fmla="*/ 1463 w 2351"/>
                <a:gd name="T5" fmla="*/ 607 h 660"/>
                <a:gd name="T6" fmla="*/ 1814 w 2351"/>
                <a:gd name="T7" fmla="*/ 405 h 660"/>
                <a:gd name="T8" fmla="*/ 2156 w 2351"/>
                <a:gd name="T9" fmla="*/ 156 h 660"/>
                <a:gd name="T10" fmla="*/ 2351 w 2351"/>
                <a:gd name="T11" fmla="*/ 0 h 6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51" h="660">
                  <a:moveTo>
                    <a:pt x="0" y="646"/>
                  </a:moveTo>
                  <a:cubicBezTo>
                    <a:pt x="438" y="656"/>
                    <a:pt x="869" y="660"/>
                    <a:pt x="1113" y="654"/>
                  </a:cubicBezTo>
                  <a:cubicBezTo>
                    <a:pt x="1357" y="648"/>
                    <a:pt x="1346" y="648"/>
                    <a:pt x="1463" y="607"/>
                  </a:cubicBezTo>
                  <a:cubicBezTo>
                    <a:pt x="1580" y="566"/>
                    <a:pt x="1699" y="480"/>
                    <a:pt x="1814" y="405"/>
                  </a:cubicBezTo>
                  <a:cubicBezTo>
                    <a:pt x="1929" y="330"/>
                    <a:pt x="2067" y="223"/>
                    <a:pt x="2156" y="156"/>
                  </a:cubicBezTo>
                  <a:cubicBezTo>
                    <a:pt x="2245" y="89"/>
                    <a:pt x="2298" y="44"/>
                    <a:pt x="2351"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24"/>
            <p:cNvSpPr>
              <a:spLocks/>
            </p:cNvSpPr>
            <p:nvPr/>
          </p:nvSpPr>
          <p:spPr bwMode="auto">
            <a:xfrm>
              <a:off x="576" y="1658"/>
              <a:ext cx="1026" cy="483"/>
            </a:xfrm>
            <a:custGeom>
              <a:avLst/>
              <a:gdLst>
                <a:gd name="T0" fmla="*/ 0 w 1026"/>
                <a:gd name="T1" fmla="*/ 0 h 483"/>
                <a:gd name="T2" fmla="*/ 856 w 1026"/>
                <a:gd name="T3" fmla="*/ 8 h 483"/>
                <a:gd name="T4" fmla="*/ 1020 w 1026"/>
                <a:gd name="T5" fmla="*/ 31 h 483"/>
                <a:gd name="T6" fmla="*/ 817 w 1026"/>
                <a:gd name="T7" fmla="*/ 140 h 483"/>
                <a:gd name="T8" fmla="*/ 156 w 1026"/>
                <a:gd name="T9" fmla="*/ 483 h 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6" h="483">
                  <a:moveTo>
                    <a:pt x="0" y="0"/>
                  </a:moveTo>
                  <a:cubicBezTo>
                    <a:pt x="350" y="0"/>
                    <a:pt x="686" y="3"/>
                    <a:pt x="856" y="8"/>
                  </a:cubicBezTo>
                  <a:cubicBezTo>
                    <a:pt x="1026" y="13"/>
                    <a:pt x="1026" y="9"/>
                    <a:pt x="1020" y="31"/>
                  </a:cubicBezTo>
                  <a:cubicBezTo>
                    <a:pt x="1014" y="53"/>
                    <a:pt x="961" y="65"/>
                    <a:pt x="817" y="140"/>
                  </a:cubicBezTo>
                  <a:cubicBezTo>
                    <a:pt x="673" y="215"/>
                    <a:pt x="421" y="348"/>
                    <a:pt x="156" y="483"/>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25"/>
            <p:cNvSpPr>
              <a:spLocks noChangeArrowheads="1"/>
            </p:cNvSpPr>
            <p:nvPr/>
          </p:nvSpPr>
          <p:spPr bwMode="auto">
            <a:xfrm>
              <a:off x="1962" y="1580"/>
              <a:ext cx="78" cy="7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endParaRPr lang="zh-CN" altLang="en-US"/>
            </a:p>
          </p:txBody>
        </p:sp>
        <p:graphicFrame>
          <p:nvGraphicFramePr>
            <p:cNvPr id="12" name="Object 26"/>
            <p:cNvGraphicFramePr>
              <a:graphicFrameLocks noChangeAspect="1"/>
            </p:cNvGraphicFramePr>
            <p:nvPr/>
          </p:nvGraphicFramePr>
          <p:xfrm>
            <a:off x="766" y="2101"/>
            <a:ext cx="197" cy="197"/>
          </p:xfrm>
          <a:graphic>
            <a:graphicData uri="http://schemas.openxmlformats.org/presentationml/2006/ole">
              <mc:AlternateContent xmlns:mc="http://schemas.openxmlformats.org/markup-compatibility/2006">
                <mc:Choice xmlns:v="urn:schemas-microsoft-com:vml" Requires="v">
                  <p:oleObj name="公式" r:id="rId5" imgW="164885" imgH="164885" progId="Equation.3">
                    <p:embed/>
                  </p:oleObj>
                </mc:Choice>
                <mc:Fallback>
                  <p:oleObj name="公式" r:id="rId5" imgW="164885" imgH="16488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 y="2101"/>
                          <a:ext cx="197"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3" name="Object 27"/>
            <p:cNvGraphicFramePr>
              <a:graphicFrameLocks noChangeAspect="1"/>
            </p:cNvGraphicFramePr>
            <p:nvPr/>
          </p:nvGraphicFramePr>
          <p:xfrm>
            <a:off x="2252" y="1994"/>
            <a:ext cx="197" cy="197"/>
          </p:xfrm>
          <a:graphic>
            <a:graphicData uri="http://schemas.openxmlformats.org/presentationml/2006/ole">
              <mc:AlternateContent xmlns:mc="http://schemas.openxmlformats.org/markup-compatibility/2006">
                <mc:Choice xmlns:v="urn:schemas-microsoft-com:vml" Requires="v">
                  <p:oleObj name="公式" r:id="rId7" imgW="164885" imgH="164885" progId="Equation.3">
                    <p:embed/>
                  </p:oleObj>
                </mc:Choice>
                <mc:Fallback>
                  <p:oleObj name="公式" r:id="rId7" imgW="164885" imgH="16488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2" y="1994"/>
                          <a:ext cx="197"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4" name="Object 28"/>
            <p:cNvGraphicFramePr>
              <a:graphicFrameLocks noChangeAspect="1"/>
            </p:cNvGraphicFramePr>
            <p:nvPr/>
          </p:nvGraphicFramePr>
          <p:xfrm>
            <a:off x="2821" y="1303"/>
            <a:ext cx="197" cy="212"/>
          </p:xfrm>
          <a:graphic>
            <a:graphicData uri="http://schemas.openxmlformats.org/presentationml/2006/ole">
              <mc:AlternateContent xmlns:mc="http://schemas.openxmlformats.org/markup-compatibility/2006">
                <mc:Choice xmlns:v="urn:schemas-microsoft-com:vml" Requires="v">
                  <p:oleObj name="公式" r:id="rId9" imgW="164814" imgH="177492" progId="Equation.3">
                    <p:embed/>
                  </p:oleObj>
                </mc:Choice>
                <mc:Fallback>
                  <p:oleObj name="公式" r:id="rId9" imgW="164814"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1" y="1303"/>
                          <a:ext cx="19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5" name="Object 29"/>
            <p:cNvGraphicFramePr>
              <a:graphicFrameLocks noChangeAspect="1"/>
            </p:cNvGraphicFramePr>
            <p:nvPr/>
          </p:nvGraphicFramePr>
          <p:xfrm>
            <a:off x="2346" y="961"/>
            <a:ext cx="197" cy="197"/>
          </p:xfrm>
          <a:graphic>
            <a:graphicData uri="http://schemas.openxmlformats.org/presentationml/2006/ole">
              <mc:AlternateContent xmlns:mc="http://schemas.openxmlformats.org/markup-compatibility/2006">
                <mc:Choice xmlns:v="urn:schemas-microsoft-com:vml" Requires="v">
                  <p:oleObj name="公式" r:id="rId11" imgW="164885" imgH="164885" progId="Equation.3">
                    <p:embed/>
                  </p:oleObj>
                </mc:Choice>
                <mc:Fallback>
                  <p:oleObj name="公式" r:id="rId11" imgW="164885" imgH="16488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6" y="961"/>
                          <a:ext cx="197"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 name="Text Box 30"/>
            <p:cNvSpPr txBox="1">
              <a:spLocks noChangeArrowheads="1"/>
            </p:cNvSpPr>
            <p:nvPr/>
          </p:nvSpPr>
          <p:spPr bwMode="auto">
            <a:xfrm>
              <a:off x="1735" y="1603"/>
              <a:ext cx="5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b="1">
                  <a:ea typeface="黑体" charset="-122"/>
                </a:rPr>
                <a:t>核</a:t>
              </a:r>
            </a:p>
          </p:txBody>
        </p:sp>
      </p:grpSp>
      <p:pic>
        <p:nvPicPr>
          <p:cNvPr id="18" name="Picture 17" descr="m_141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67097" y="964784"/>
            <a:ext cx="2601913"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p:cNvSpPr txBox="1"/>
          <p:nvPr/>
        </p:nvSpPr>
        <p:spPr>
          <a:xfrm>
            <a:off x="8460167" y="4872274"/>
            <a:ext cx="1415772" cy="584775"/>
          </a:xfrm>
          <a:prstGeom prst="rect">
            <a:avLst/>
          </a:prstGeom>
          <a:noFill/>
        </p:spPr>
        <p:txBody>
          <a:bodyPr wrap="none" rtlCol="0">
            <a:spAutoFit/>
          </a:bodyPr>
          <a:lstStyle/>
          <a:p>
            <a:r>
              <a:rPr lang="zh-CN" altLang="en-US" sz="3200" b="1" dirty="0">
                <a:latin typeface="SimHei" charset="-122"/>
                <a:ea typeface="SimHei" charset="-122"/>
                <a:cs typeface="SimHei" charset="-122"/>
              </a:rPr>
              <a:t>卢瑟福</a:t>
            </a:r>
          </a:p>
        </p:txBody>
      </p:sp>
      <p:sp>
        <p:nvSpPr>
          <p:cNvPr id="20" name="文本框 19"/>
          <p:cNvSpPr txBox="1"/>
          <p:nvPr/>
        </p:nvSpPr>
        <p:spPr>
          <a:xfrm>
            <a:off x="539856" y="442125"/>
            <a:ext cx="5032147" cy="646331"/>
          </a:xfrm>
          <a:prstGeom prst="rect">
            <a:avLst/>
          </a:prstGeom>
          <a:noFill/>
        </p:spPr>
        <p:txBody>
          <a:bodyPr wrap="none" rtlCol="0">
            <a:spAutoFit/>
          </a:bodyPr>
          <a:lstStyle/>
          <a:p>
            <a:r>
              <a:rPr lang="zh-CN" altLang="en-US" sz="3600" b="1" dirty="0">
                <a:solidFill>
                  <a:srgbClr val="7030A0"/>
                </a:solidFill>
                <a:latin typeface="SimHei" charset="-122"/>
                <a:ea typeface="SimHei" charset="-122"/>
                <a:cs typeface="SimHei" charset="-122"/>
              </a:rPr>
              <a:t>第四节 玻尔氢原子理论</a:t>
            </a:r>
          </a:p>
        </p:txBody>
      </p:sp>
      <p:sp>
        <p:nvSpPr>
          <p:cNvPr id="21" name="文本框 20"/>
          <p:cNvSpPr txBox="1"/>
          <p:nvPr/>
        </p:nvSpPr>
        <p:spPr>
          <a:xfrm>
            <a:off x="539854" y="1286937"/>
            <a:ext cx="3057247"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原子结构的发现</a:t>
            </a:r>
          </a:p>
        </p:txBody>
      </p:sp>
      <p:sp>
        <p:nvSpPr>
          <p:cNvPr id="22" name="文本框 21"/>
          <p:cNvSpPr txBox="1"/>
          <p:nvPr/>
        </p:nvSpPr>
        <p:spPr>
          <a:xfrm>
            <a:off x="1475692" y="5413669"/>
            <a:ext cx="3877985" cy="584775"/>
          </a:xfrm>
          <a:prstGeom prst="rect">
            <a:avLst/>
          </a:prstGeom>
          <a:noFill/>
        </p:spPr>
        <p:txBody>
          <a:bodyPr wrap="none" rtlCol="0">
            <a:spAutoFit/>
          </a:bodyPr>
          <a:lstStyle/>
          <a:p>
            <a:r>
              <a:rPr lang="zh-CN" altLang="en-US" sz="3200" b="1">
                <a:latin typeface="SimHei" charset="-122"/>
                <a:ea typeface="SimHei" charset="-122"/>
                <a:cs typeface="SimHei" charset="-122"/>
              </a:rPr>
              <a:t>原子结构的行星模型</a:t>
            </a:r>
            <a:endParaRPr lang="zh-CN" altLang="en-US" sz="3200" b="1" dirty="0">
              <a:latin typeface="SimHei" charset="-122"/>
              <a:ea typeface="SimHei" charset="-122"/>
              <a:cs typeface="SimHei" charset="-122"/>
            </a:endParaRPr>
          </a:p>
        </p:txBody>
      </p:sp>
    </p:spTree>
    <p:extLst>
      <p:ext uri="{BB962C8B-B14F-4D97-AF65-F5344CB8AC3E}">
        <p14:creationId xmlns:p14="http://schemas.microsoft.com/office/powerpoint/2010/main" val="206887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8544953" y="932084"/>
            <a:ext cx="2880000" cy="2880455"/>
          </a:xfrm>
          <a:prstGeom prst="ellipse">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468186" y="546871"/>
            <a:ext cx="3057247"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经典理论的困难</a:t>
            </a:r>
          </a:p>
        </p:txBody>
      </p:sp>
      <p:sp>
        <p:nvSpPr>
          <p:cNvPr id="3" name="文本框 2"/>
          <p:cNvSpPr txBox="1"/>
          <p:nvPr/>
        </p:nvSpPr>
        <p:spPr>
          <a:xfrm>
            <a:off x="468186" y="1408157"/>
            <a:ext cx="4288353" cy="584775"/>
          </a:xfrm>
          <a:prstGeom prst="rect">
            <a:avLst/>
          </a:prstGeom>
          <a:noFill/>
        </p:spPr>
        <p:txBody>
          <a:bodyPr wrap="none" rtlCol="0">
            <a:spAutoFit/>
          </a:bodyPr>
          <a:lstStyle/>
          <a:p>
            <a:r>
              <a:rPr lang="zh-CN" altLang="en-US" sz="3200" b="1" dirty="0">
                <a:latin typeface="SimHei" charset="-122"/>
                <a:ea typeface="SimHei" charset="-122"/>
                <a:cs typeface="SimHei" charset="-122"/>
              </a:rPr>
              <a:t>卢瑟福原子有核模型：</a:t>
            </a:r>
          </a:p>
        </p:txBody>
      </p:sp>
      <p:sp>
        <p:nvSpPr>
          <p:cNvPr id="4" name="椭圆 3"/>
          <p:cNvSpPr/>
          <p:nvPr/>
        </p:nvSpPr>
        <p:spPr>
          <a:xfrm>
            <a:off x="9664504" y="2035136"/>
            <a:ext cx="647114" cy="648000"/>
          </a:xfrm>
          <a:prstGeom prst="ellipse">
            <a:avLst/>
          </a:prstGeom>
          <a:solidFill>
            <a:srgbClr val="FFE1D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十字形 4"/>
          <p:cNvSpPr/>
          <p:nvPr/>
        </p:nvSpPr>
        <p:spPr>
          <a:xfrm>
            <a:off x="9819250" y="2194754"/>
            <a:ext cx="324000" cy="324000"/>
          </a:xfrm>
          <a:prstGeom prst="plus">
            <a:avLst>
              <a:gd name="adj" fmla="val 425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1219576" y="2208822"/>
            <a:ext cx="360000" cy="360000"/>
          </a:xfrm>
          <a:prstGeom prst="ellipse">
            <a:avLst/>
          </a:prstGeom>
          <a:solidFill>
            <a:srgbClr val="DADCFD"/>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减 7"/>
          <p:cNvSpPr/>
          <p:nvPr/>
        </p:nvSpPr>
        <p:spPr>
          <a:xfrm>
            <a:off x="11249478" y="2283314"/>
            <a:ext cx="294678" cy="211016"/>
          </a:xfrm>
          <a:prstGeom prst="mathMinu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 name="文本框 8"/>
              <p:cNvSpPr txBox="1"/>
              <p:nvPr/>
            </p:nvSpPr>
            <p:spPr>
              <a:xfrm>
                <a:off x="11499021" y="249847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0000FF"/>
                          </a:solidFill>
                          <a:latin typeface="Cambria Math" charset="0"/>
                        </a:rPr>
                        <m:t>𝒆</m:t>
                      </m:r>
                    </m:oMath>
                  </m:oMathPara>
                </a14:m>
                <a:endParaRPr kumimoji="1" lang="zh-CN" altLang="en-US" sz="2400" b="1" dirty="0">
                  <a:solidFill>
                    <a:srgbClr val="0000FF"/>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1499021" y="2498470"/>
                <a:ext cx="253274" cy="369332"/>
              </a:xfrm>
              <a:prstGeom prst="rect">
                <a:avLst/>
              </a:prstGeom>
              <a:blipFill rotWithShape="0">
                <a:blip r:embed="rId3"/>
                <a:stretch>
                  <a:fillRect l="-14286" r="-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228708" y="2500420"/>
                <a:ext cx="2757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FF0000"/>
                          </a:solidFill>
                          <a:latin typeface="Cambria Math" charset="0"/>
                        </a:rPr>
                        <m:t>𝒑</m:t>
                      </m:r>
                    </m:oMath>
                  </m:oMathPara>
                </a14:m>
                <a:endParaRPr kumimoji="1" lang="zh-CN" altLang="en-US" sz="2400" b="1" dirty="0">
                  <a:solidFill>
                    <a:srgbClr val="FF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228708" y="2500420"/>
                <a:ext cx="275717" cy="369332"/>
              </a:xfrm>
              <a:prstGeom prst="rect">
                <a:avLst/>
              </a:prstGeom>
              <a:blipFill rotWithShape="0">
                <a:blip r:embed="rId4"/>
                <a:stretch>
                  <a:fillRect l="-24444" r="-24444"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629879" y="1408157"/>
                <a:ext cx="3363421" cy="584775"/>
              </a:xfrm>
              <a:prstGeom prst="rect">
                <a:avLst/>
              </a:prstGeom>
              <a:noFill/>
            </p:spPr>
            <p:txBody>
              <a:bodyPr wrap="none" rtlCol="0">
                <a:spAutoFit/>
              </a:bodyPr>
              <a:lstStyle/>
              <a:p>
                <a:r>
                  <a:rPr lang="zh-CN" altLang="en-US" sz="3200" b="1" dirty="0">
                    <a:latin typeface="SimHei" charset="-122"/>
                    <a:ea typeface="SimHei" charset="-122"/>
                    <a:cs typeface="SimHei" charset="-122"/>
                  </a:rPr>
                  <a:t>原子核</a:t>
                </a:r>
                <a14:m>
                  <m:oMath xmlns:m="http://schemas.openxmlformats.org/officeDocument/2006/math">
                    <m:r>
                      <a:rPr lang="en-US" altLang="zh-CN" sz="3200" b="1" i="1" smtClean="0">
                        <a:latin typeface="Cambria Math" charset="0"/>
                        <a:ea typeface="SimHei" charset="-122"/>
                        <a:cs typeface="SimHei" charset="-122"/>
                      </a:rPr>
                      <m:t>+</m:t>
                    </m:r>
                  </m:oMath>
                </a14:m>
                <a:r>
                  <a:rPr lang="zh-CN" altLang="en-US" sz="3200" b="1" dirty="0">
                    <a:latin typeface="SimHei" charset="-122"/>
                    <a:ea typeface="SimHei" charset="-122"/>
                    <a:cs typeface="SimHei" charset="-122"/>
                  </a:rPr>
                  <a:t>核外电子</a:t>
                </a:r>
              </a:p>
            </p:txBody>
          </p:sp>
        </mc:Choice>
        <mc:Fallback xmlns="">
          <p:sp>
            <p:nvSpPr>
              <p:cNvPr id="11" name="文本框 10"/>
              <p:cNvSpPr txBox="1">
                <a:spLocks noRot="1" noChangeAspect="1" noMove="1" noResize="1" noEditPoints="1" noAdjustHandles="1" noChangeArrowheads="1" noChangeShapeType="1" noTextEdit="1"/>
              </p:cNvSpPr>
              <p:nvPr/>
            </p:nvSpPr>
            <p:spPr>
              <a:xfrm>
                <a:off x="4629879" y="1408157"/>
                <a:ext cx="3363421" cy="584775"/>
              </a:xfrm>
              <a:prstGeom prst="rect">
                <a:avLst/>
              </a:prstGeom>
              <a:blipFill rotWithShape="0">
                <a:blip r:embed="rId5"/>
                <a:stretch>
                  <a:fillRect l="-4529" t="-16667" r="-4167" b="-30208"/>
                </a:stretch>
              </a:blipFill>
            </p:spPr>
            <p:txBody>
              <a:bodyPr/>
              <a:lstStyle/>
              <a:p>
                <a:r>
                  <a:rPr lang="zh-CN" altLang="en-US">
                    <a:noFill/>
                  </a:rPr>
                  <a:t> </a:t>
                </a:r>
              </a:p>
            </p:txBody>
          </p:sp>
        </mc:Fallback>
      </mc:AlternateContent>
      <p:sp>
        <p:nvSpPr>
          <p:cNvPr id="12" name="文本框 11"/>
          <p:cNvSpPr txBox="1"/>
          <p:nvPr/>
        </p:nvSpPr>
        <p:spPr>
          <a:xfrm>
            <a:off x="468185" y="1992932"/>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原子能量：</a:t>
            </a:r>
          </a:p>
        </p:txBody>
      </p:sp>
      <mc:AlternateContent xmlns:mc="http://schemas.openxmlformats.org/markup-compatibility/2006" xmlns:a14="http://schemas.microsoft.com/office/drawing/2010/main">
        <mc:Choice Requires="a14">
          <p:sp>
            <p:nvSpPr>
              <p:cNvPr id="13" name="文本框 12"/>
              <p:cNvSpPr txBox="1"/>
              <p:nvPr/>
            </p:nvSpPr>
            <p:spPr>
              <a:xfrm>
                <a:off x="718592" y="2621580"/>
                <a:ext cx="2293128" cy="530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𝐸</m:t>
                      </m:r>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𝐸</m:t>
                          </m:r>
                        </m:e>
                        <m:sub>
                          <m:r>
                            <a:rPr kumimoji="1" lang="en-US" altLang="zh-CN" sz="3200" b="0" i="1" smtClean="0">
                              <a:solidFill>
                                <a:schemeClr val="tx1"/>
                              </a:solidFill>
                              <a:latin typeface="Cambria Math" charset="0"/>
                              <a:ea typeface="Cambria Math" charset="0"/>
                              <a:cs typeface="Cambria Math" charset="0"/>
                            </a:rPr>
                            <m:t>𝑘</m:t>
                          </m:r>
                        </m:sub>
                      </m:sSub>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𝑝</m:t>
                          </m:r>
                        </m:sub>
                      </m:sSub>
                    </m:oMath>
                  </m:oMathPara>
                </a14:m>
                <a:endParaRPr kumimoji="1" lang="zh-CN" altLang="en-US" sz="3200" dirty="0">
                  <a:solidFill>
                    <a:schemeClr val="tx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718592" y="2621580"/>
                <a:ext cx="2293128" cy="53040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025788" y="2289714"/>
                <a:ext cx="5306068" cy="1071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1</m:t>
                          </m:r>
                        </m:num>
                        <m:den>
                          <m:r>
                            <a:rPr kumimoji="1" lang="en-US" altLang="zh-CN" sz="3200" b="0" i="1" smtClean="0">
                              <a:solidFill>
                                <a:schemeClr val="tx1"/>
                              </a:solidFill>
                              <a:latin typeface="Cambria Math" charset="0"/>
                              <a:ea typeface="Cambria Math" charset="0"/>
                              <a:cs typeface="Cambria Math" charset="0"/>
                            </a:rPr>
                            <m:t>2</m:t>
                          </m:r>
                        </m:den>
                      </m:f>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𝑚</m:t>
                          </m:r>
                        </m:e>
                        <m:sub>
                          <m:r>
                            <a:rPr kumimoji="1" lang="en-US" altLang="zh-CN" sz="3200" b="0" i="1" smtClean="0">
                              <a:solidFill>
                                <a:schemeClr val="tx1"/>
                              </a:solidFill>
                              <a:latin typeface="Cambria Math" charset="0"/>
                              <a:ea typeface="Cambria Math" charset="0"/>
                              <a:cs typeface="Cambria Math" charset="0"/>
                            </a:rPr>
                            <m:t>𝑒</m:t>
                          </m:r>
                        </m:sub>
                      </m:sSub>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𝑣</m:t>
                          </m:r>
                        </m:e>
                        <m:sup>
                          <m:r>
                            <a:rPr kumimoji="1" lang="en-US" altLang="zh-CN" sz="3200" b="0" i="1" smtClean="0">
                              <a:solidFill>
                                <a:schemeClr val="tx1"/>
                              </a:solidFill>
                              <a:latin typeface="Cambria Math" charset="0"/>
                              <a:ea typeface="Cambria Math" charset="0"/>
                              <a:cs typeface="Cambria Math" charset="0"/>
                            </a:rPr>
                            <m:t>2</m:t>
                          </m:r>
                        </m:sup>
                      </m:sSup>
                      <m:r>
                        <a:rPr kumimoji="1" lang="en-US" altLang="zh-CN" sz="3200" b="0" i="1" smtClean="0">
                          <a:solidFill>
                            <a:schemeClr val="tx1"/>
                          </a:solidFill>
                          <a:latin typeface="Cambria Math" charset="0"/>
                          <a:ea typeface="Cambria Math" charset="0"/>
                          <a:cs typeface="Cambria Math" charset="0"/>
                        </a:rPr>
                        <m:t>−</m:t>
                      </m:r>
                      <m:f>
                        <m:fPr>
                          <m:ctrlPr>
                            <a:rPr kumimoji="1" lang="mr-IN" altLang="zh-CN" sz="3200" b="0" i="1" smtClean="0">
                              <a:solidFill>
                                <a:schemeClr val="tx1"/>
                              </a:solidFill>
                              <a:latin typeface="Cambria Math" panose="02040503050406030204" pitchFamily="18" charset="0"/>
                              <a:ea typeface="Cambria Math" charset="0"/>
                              <a:cs typeface="Cambria Math" charset="0"/>
                            </a:rPr>
                          </m:ctrlPr>
                        </m:fPr>
                        <m:num>
                          <m:sSup>
                            <m:sSupPr>
                              <m:ctrlPr>
                                <a:rPr kumimoji="1" lang="mr-IN"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𝑒</m:t>
                              </m:r>
                            </m:e>
                            <m:sup>
                              <m:r>
                                <a:rPr kumimoji="1" lang="en-US" altLang="zh-CN" sz="3200" b="0" i="1" smtClean="0">
                                  <a:solidFill>
                                    <a:schemeClr val="tx1"/>
                                  </a:solidFill>
                                  <a:latin typeface="Cambria Math" charset="0"/>
                                  <a:ea typeface="Cambria Math" charset="0"/>
                                  <a:cs typeface="Cambria Math" charset="0"/>
                                </a:rPr>
                                <m:t>2</m:t>
                              </m:r>
                            </m:sup>
                          </m:sSup>
                        </m:num>
                        <m:den>
                          <m:r>
                            <a:rPr kumimoji="1" lang="en-US" altLang="zh-CN" sz="3200" b="0" i="1" smtClean="0">
                              <a:solidFill>
                                <a:schemeClr val="tx1"/>
                              </a:solidFill>
                              <a:latin typeface="Cambria Math" charset="0"/>
                              <a:ea typeface="Cambria Math" charset="0"/>
                              <a:cs typeface="Cambria Math" charset="0"/>
                            </a:rPr>
                            <m:t>4</m:t>
                          </m:r>
                          <m:r>
                            <a:rPr kumimoji="1" lang="en-US" altLang="zh-CN" sz="3200" b="0" i="1" smtClean="0">
                              <a:solidFill>
                                <a:schemeClr val="tx1"/>
                              </a:solidFill>
                              <a:latin typeface="Cambria Math" charset="0"/>
                              <a:ea typeface="Cambria Math" charset="0"/>
                              <a:cs typeface="Cambria Math" charset="0"/>
                            </a:rPr>
                            <m:t>𝜋</m:t>
                          </m:r>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𝜀</m:t>
                              </m:r>
                            </m:e>
                            <m:sub>
                              <m:r>
                                <a:rPr kumimoji="1" lang="en-US" altLang="zh-CN" sz="3200" b="0" i="1" smtClean="0">
                                  <a:solidFill>
                                    <a:schemeClr val="tx1"/>
                                  </a:solidFill>
                                  <a:latin typeface="Cambria Math" charset="0"/>
                                  <a:ea typeface="Cambria Math" charset="0"/>
                                  <a:cs typeface="Cambria Math" charset="0"/>
                                </a:rPr>
                                <m:t>0</m:t>
                              </m:r>
                            </m:sub>
                          </m:sSub>
                          <m:r>
                            <a:rPr kumimoji="1" lang="en-US" altLang="zh-CN" sz="3200" b="0" i="1" smtClean="0">
                              <a:solidFill>
                                <a:schemeClr val="tx1"/>
                              </a:solidFill>
                              <a:latin typeface="Cambria Math" charset="0"/>
                              <a:ea typeface="Cambria Math" charset="0"/>
                              <a:cs typeface="Cambria Math" charset="0"/>
                            </a:rPr>
                            <m:t>𝑟</m:t>
                          </m:r>
                        </m:den>
                      </m:f>
                      <m:r>
                        <a:rPr kumimoji="1" lang="en-US" altLang="zh-CN" sz="3200" b="0" i="1" smtClean="0">
                          <a:solidFill>
                            <a:schemeClr val="tx1"/>
                          </a:solidFill>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𝑒</m:t>
                              </m:r>
                            </m:e>
                            <m:sup>
                              <m:r>
                                <a:rPr kumimoji="1" lang="en-US" altLang="zh-CN" sz="3200" i="1">
                                  <a:latin typeface="Cambria Math" charset="0"/>
                                  <a:ea typeface="Cambria Math" charset="0"/>
                                  <a:cs typeface="Cambria Math" charset="0"/>
                                </a:rPr>
                                <m:t>2</m:t>
                              </m:r>
                            </m:sup>
                          </m:sSup>
                        </m:num>
                        <m:den>
                          <m:r>
                            <a:rPr kumimoji="1" lang="en-US" altLang="zh-CN" sz="3200" b="0" i="1" smtClean="0">
                              <a:latin typeface="Cambria Math" charset="0"/>
                              <a:ea typeface="Cambria Math" charset="0"/>
                              <a:cs typeface="Cambria Math" charset="0"/>
                            </a:rPr>
                            <m:t>8</m:t>
                          </m:r>
                          <m:r>
                            <a:rPr kumimoji="1" lang="en-US" altLang="zh-CN" sz="3200" i="1">
                              <a:latin typeface="Cambria Math" charset="0"/>
                              <a:ea typeface="Cambria Math" charset="0"/>
                              <a:cs typeface="Cambria Math" charset="0"/>
                            </a:rPr>
                            <m:t>𝜋</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𝜀</m:t>
                              </m:r>
                            </m:e>
                            <m:sub>
                              <m:r>
                                <a:rPr kumimoji="1" lang="en-US" altLang="zh-CN" sz="3200" i="1">
                                  <a:latin typeface="Cambria Math" charset="0"/>
                                  <a:ea typeface="Cambria Math" charset="0"/>
                                  <a:cs typeface="Cambria Math" charset="0"/>
                                </a:rPr>
                                <m:t>0</m:t>
                              </m:r>
                            </m:sub>
                          </m:sSub>
                          <m:r>
                            <a:rPr kumimoji="1" lang="en-US" altLang="zh-CN" sz="3200" i="1">
                              <a:latin typeface="Cambria Math" charset="0"/>
                              <a:ea typeface="Cambria Math" charset="0"/>
                              <a:cs typeface="Cambria Math" charset="0"/>
                            </a:rPr>
                            <m:t>𝑟</m:t>
                          </m:r>
                        </m:den>
                      </m:f>
                    </m:oMath>
                  </m:oMathPara>
                </a14:m>
                <a:endParaRPr kumimoji="1" lang="zh-CN" altLang="en-US" sz="32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025788" y="2289714"/>
                <a:ext cx="5306068" cy="107176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249678" y="3405355"/>
                <a:ext cx="2941062" cy="1071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𝑚</m:t>
                          </m:r>
                        </m:e>
                        <m:sub>
                          <m:r>
                            <a:rPr kumimoji="1" lang="en-US" altLang="zh-CN" sz="3200" i="1">
                              <a:latin typeface="Cambria Math" charset="0"/>
                              <a:ea typeface="Cambria Math" charset="0"/>
                              <a:cs typeface="Cambria Math" charset="0"/>
                            </a:rPr>
                            <m:t>𝑒</m:t>
                          </m:r>
                        </m:sub>
                      </m:sSub>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𝑣</m:t>
                              </m:r>
                            </m:e>
                            <m:sup>
                              <m:r>
                                <a:rPr kumimoji="1" lang="en-US" altLang="zh-CN" sz="3200" b="0" i="1" smtClean="0">
                                  <a:solidFill>
                                    <a:schemeClr val="tx1"/>
                                  </a:solidFill>
                                  <a:latin typeface="Cambria Math" charset="0"/>
                                  <a:ea typeface="Cambria Math" charset="0"/>
                                  <a:cs typeface="Cambria Math" charset="0"/>
                                </a:rPr>
                                <m:t>2</m:t>
                              </m:r>
                            </m:sup>
                          </m:sSup>
                        </m:num>
                        <m:den>
                          <m:r>
                            <a:rPr kumimoji="1" lang="en-US" altLang="zh-CN" sz="3200" b="0" i="1" smtClean="0">
                              <a:solidFill>
                                <a:schemeClr val="tx1"/>
                              </a:solidFill>
                              <a:latin typeface="Cambria Math" charset="0"/>
                              <a:ea typeface="Cambria Math" charset="0"/>
                              <a:cs typeface="Cambria Math" charset="0"/>
                            </a:rPr>
                            <m:t>𝑟</m:t>
                          </m:r>
                        </m:den>
                      </m:f>
                      <m:r>
                        <a:rPr kumimoji="1" lang="en-US" altLang="zh-CN" sz="3200" b="0" i="1" smtClean="0">
                          <a:solidFill>
                            <a:schemeClr val="tx1"/>
                          </a:solidFill>
                          <a:latin typeface="Cambria Math" charset="0"/>
                          <a:ea typeface="Cambria Math" charset="0"/>
                          <a:cs typeface="Cambria Math" charset="0"/>
                        </a:rPr>
                        <m:t>=</m:t>
                      </m:r>
                      <m:f>
                        <m:fPr>
                          <m:ctrlPr>
                            <a:rPr kumimoji="1" lang="mr-IN" altLang="zh-CN" sz="3200" b="0" i="1" smtClean="0">
                              <a:solidFill>
                                <a:schemeClr val="tx1"/>
                              </a:solidFill>
                              <a:latin typeface="Cambria Math" panose="02040503050406030204" pitchFamily="18" charset="0"/>
                              <a:ea typeface="Cambria Math" charset="0"/>
                              <a:cs typeface="Cambria Math" charset="0"/>
                            </a:rPr>
                          </m:ctrlPr>
                        </m:fPr>
                        <m:num>
                          <m:sSup>
                            <m:sSupPr>
                              <m:ctrlPr>
                                <a:rPr kumimoji="1" lang="mr-IN"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𝑒</m:t>
                              </m:r>
                            </m:e>
                            <m:sup>
                              <m:r>
                                <a:rPr kumimoji="1" lang="en-US" altLang="zh-CN" sz="3200" b="0" i="1" smtClean="0">
                                  <a:solidFill>
                                    <a:schemeClr val="tx1"/>
                                  </a:solidFill>
                                  <a:latin typeface="Cambria Math" charset="0"/>
                                  <a:ea typeface="Cambria Math" charset="0"/>
                                  <a:cs typeface="Cambria Math" charset="0"/>
                                </a:rPr>
                                <m:t>2</m:t>
                              </m:r>
                            </m:sup>
                          </m:sSup>
                        </m:num>
                        <m:den>
                          <m:r>
                            <a:rPr kumimoji="1" lang="en-US" altLang="zh-CN" sz="3200" b="0" i="1" smtClean="0">
                              <a:solidFill>
                                <a:schemeClr val="tx1"/>
                              </a:solidFill>
                              <a:latin typeface="Cambria Math" charset="0"/>
                              <a:ea typeface="Cambria Math" charset="0"/>
                              <a:cs typeface="Cambria Math" charset="0"/>
                            </a:rPr>
                            <m:t>4</m:t>
                          </m:r>
                          <m:r>
                            <a:rPr kumimoji="1" lang="en-US" altLang="zh-CN" sz="3200" b="0" i="1" smtClean="0">
                              <a:solidFill>
                                <a:schemeClr val="tx1"/>
                              </a:solidFill>
                              <a:latin typeface="Cambria Math" charset="0"/>
                              <a:ea typeface="Cambria Math" charset="0"/>
                              <a:cs typeface="Cambria Math" charset="0"/>
                            </a:rPr>
                            <m:t>𝜋</m:t>
                          </m:r>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𝜀</m:t>
                              </m:r>
                            </m:e>
                            <m:sub>
                              <m:r>
                                <a:rPr kumimoji="1" lang="en-US" altLang="zh-CN" sz="3200" b="0" i="1" smtClean="0">
                                  <a:solidFill>
                                    <a:schemeClr val="tx1"/>
                                  </a:solidFill>
                                  <a:latin typeface="Cambria Math" charset="0"/>
                                  <a:ea typeface="Cambria Math" charset="0"/>
                                  <a:cs typeface="Cambria Math" charset="0"/>
                                </a:rPr>
                                <m:t>0</m:t>
                              </m:r>
                            </m:sub>
                          </m:sSub>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𝑟</m:t>
                              </m:r>
                            </m:e>
                            <m:sup>
                              <m:r>
                                <a:rPr kumimoji="1" lang="en-US" altLang="zh-CN" sz="3200" b="0" i="1" smtClean="0">
                                  <a:solidFill>
                                    <a:schemeClr val="tx1"/>
                                  </a:solidFill>
                                  <a:latin typeface="Cambria Math" charset="0"/>
                                  <a:ea typeface="Cambria Math" charset="0"/>
                                  <a:cs typeface="Cambria Math" charset="0"/>
                                </a:rPr>
                                <m:t>2</m:t>
                              </m:r>
                            </m:sup>
                          </m:sSup>
                        </m:den>
                      </m:f>
                    </m:oMath>
                  </m:oMathPara>
                </a14:m>
                <a:endParaRPr kumimoji="1" lang="zh-CN" altLang="en-US" sz="3200" dirty="0">
                  <a:solidFill>
                    <a:schemeClr val="tx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249678" y="3405355"/>
                <a:ext cx="2941062" cy="1071768"/>
              </a:xfrm>
              <a:prstGeom prst="rect">
                <a:avLst/>
              </a:prstGeom>
              <a:blipFill rotWithShape="0">
                <a:blip r:embed="rId8"/>
                <a:stretch>
                  <a:fillRect/>
                </a:stretch>
              </a:blipFill>
            </p:spPr>
            <p:txBody>
              <a:bodyPr/>
              <a:lstStyle/>
              <a:p>
                <a:r>
                  <a:rPr lang="zh-CN" altLang="en-US">
                    <a:noFill/>
                  </a:rPr>
                  <a:t> </a:t>
                </a:r>
              </a:p>
            </p:txBody>
          </p:sp>
        </mc:Fallback>
      </mc:AlternateContent>
      <p:sp>
        <p:nvSpPr>
          <p:cNvPr id="16" name="文本框 15"/>
          <p:cNvSpPr txBox="1"/>
          <p:nvPr/>
        </p:nvSpPr>
        <p:spPr>
          <a:xfrm>
            <a:off x="468185" y="3648851"/>
            <a:ext cx="3877985" cy="584775"/>
          </a:xfrm>
          <a:prstGeom prst="rect">
            <a:avLst/>
          </a:prstGeom>
          <a:noFill/>
        </p:spPr>
        <p:txBody>
          <a:bodyPr wrap="none" rtlCol="0">
            <a:spAutoFit/>
          </a:bodyPr>
          <a:lstStyle/>
          <a:p>
            <a:r>
              <a:rPr lang="zh-CN" altLang="en-US" sz="3200" b="1" dirty="0">
                <a:latin typeface="SimHei" charset="-122"/>
                <a:ea typeface="SimHei" charset="-122"/>
                <a:cs typeface="SimHei" charset="-122"/>
              </a:rPr>
              <a:t>库仑力提供有心力：</a:t>
            </a:r>
          </a:p>
        </p:txBody>
      </p:sp>
      <p:sp>
        <p:nvSpPr>
          <p:cNvPr id="18" name="文本框 17"/>
          <p:cNvSpPr txBox="1"/>
          <p:nvPr/>
        </p:nvSpPr>
        <p:spPr>
          <a:xfrm>
            <a:off x="468185" y="4536170"/>
            <a:ext cx="4288353" cy="584775"/>
          </a:xfrm>
          <a:prstGeom prst="rect">
            <a:avLst/>
          </a:prstGeom>
          <a:noFill/>
        </p:spPr>
        <p:txBody>
          <a:bodyPr wrap="none" rtlCol="0">
            <a:spAutoFit/>
          </a:bodyPr>
          <a:lstStyle/>
          <a:p>
            <a:r>
              <a:rPr lang="zh-CN" altLang="en-US" sz="3200" b="1" dirty="0">
                <a:latin typeface="SimHei" charset="-122"/>
                <a:ea typeface="SimHei" charset="-122"/>
                <a:cs typeface="SimHei" charset="-122"/>
              </a:rPr>
              <a:t>有心力使电子加速运动</a:t>
            </a:r>
          </a:p>
        </p:txBody>
      </p:sp>
      <p:sp>
        <p:nvSpPr>
          <p:cNvPr id="19" name="文本框 18"/>
          <p:cNvSpPr txBox="1"/>
          <p:nvPr/>
        </p:nvSpPr>
        <p:spPr>
          <a:xfrm>
            <a:off x="5897101" y="4535173"/>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辐射电磁波</a:t>
            </a:r>
          </a:p>
        </p:txBody>
      </p:sp>
      <p:sp>
        <p:nvSpPr>
          <p:cNvPr id="20" name="右箭头 19"/>
          <p:cNvSpPr/>
          <p:nvPr/>
        </p:nvSpPr>
        <p:spPr>
          <a:xfrm>
            <a:off x="4994423" y="4649107"/>
            <a:ext cx="664792" cy="35690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右箭头 20"/>
          <p:cNvSpPr/>
          <p:nvPr/>
        </p:nvSpPr>
        <p:spPr>
          <a:xfrm>
            <a:off x="8331856" y="4649107"/>
            <a:ext cx="664792" cy="35690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2" name="文本框 21"/>
              <p:cNvSpPr txBox="1"/>
              <p:nvPr/>
            </p:nvSpPr>
            <p:spPr>
              <a:xfrm>
                <a:off x="9208961" y="4599369"/>
                <a:ext cx="6910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latin typeface="Cambria Math" charset="0"/>
                          <a:ea typeface="Cambria Math" charset="0"/>
                          <a:cs typeface="Cambria Math" charset="0"/>
                        </a:rPr>
                        <m:t>𝐸</m:t>
                      </m:r>
                      <m:r>
                        <a:rPr kumimoji="1" lang="en-US" altLang="zh-CN" sz="3200" i="1" smtClean="0">
                          <a:solidFill>
                            <a:srgbClr val="FF0000"/>
                          </a:solidFill>
                          <a:latin typeface="Cambria Math" charset="0"/>
                          <a:ea typeface="Cambria Math" charset="0"/>
                          <a:cs typeface="Cambria Math" charset="0"/>
                        </a:rPr>
                        <m:t>↓</m:t>
                      </m:r>
                    </m:oMath>
                  </m:oMathPara>
                </a14:m>
                <a:endParaRPr kumimoji="1" lang="zh-CN" altLang="en-US" sz="3200" dirty="0">
                  <a:solidFill>
                    <a:schemeClr val="tx1"/>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9208961" y="4599369"/>
                <a:ext cx="691087" cy="492443"/>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0049158" y="4599369"/>
                <a:ext cx="6231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𝑟</m:t>
                      </m:r>
                      <m:r>
                        <a:rPr kumimoji="1" lang="en-US" altLang="zh-CN" sz="3200" i="1" smtClean="0">
                          <a:solidFill>
                            <a:srgbClr val="FF0000"/>
                          </a:solidFill>
                          <a:latin typeface="Cambria Math" charset="0"/>
                          <a:ea typeface="Cambria Math" charset="0"/>
                          <a:cs typeface="Cambria Math" charset="0"/>
                        </a:rPr>
                        <m:t>↓</m:t>
                      </m:r>
                    </m:oMath>
                  </m:oMathPara>
                </a14:m>
                <a:endParaRPr kumimoji="1" lang="zh-CN" altLang="en-US" sz="3200" dirty="0">
                  <a:solidFill>
                    <a:schemeClr val="tx1"/>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0049158" y="4599369"/>
                <a:ext cx="623183" cy="492443"/>
              </a:xfrm>
              <a:prstGeom prst="rect">
                <a:avLst/>
              </a:prstGeom>
              <a:blipFill rotWithShape="0">
                <a:blip r:embed="rId10"/>
                <a:stretch>
                  <a:fillRect/>
                </a:stretch>
              </a:blipFill>
            </p:spPr>
            <p:txBody>
              <a:bodyPr/>
              <a:lstStyle/>
              <a:p>
                <a:r>
                  <a:rPr lang="zh-CN" altLang="en-US">
                    <a:noFill/>
                  </a:rPr>
                  <a:t> </a:t>
                </a:r>
              </a:p>
            </p:txBody>
          </p:sp>
        </mc:Fallback>
      </mc:AlternateContent>
      <p:sp>
        <p:nvSpPr>
          <p:cNvPr id="24" name="任意形状 23"/>
          <p:cNvSpPr/>
          <p:nvPr/>
        </p:nvSpPr>
        <p:spPr>
          <a:xfrm>
            <a:off x="9214336" y="1308491"/>
            <a:ext cx="2152357" cy="1491175"/>
          </a:xfrm>
          <a:custGeom>
            <a:avLst/>
            <a:gdLst>
              <a:gd name="connsiteX0" fmla="*/ 2152357 w 2152357"/>
              <a:gd name="connsiteY0" fmla="*/ 900332 h 1491175"/>
              <a:gd name="connsiteX1" fmla="*/ 2110154 w 2152357"/>
              <a:gd name="connsiteY1" fmla="*/ 759655 h 1491175"/>
              <a:gd name="connsiteX2" fmla="*/ 2082019 w 2152357"/>
              <a:gd name="connsiteY2" fmla="*/ 717452 h 1491175"/>
              <a:gd name="connsiteX3" fmla="*/ 2067951 w 2152357"/>
              <a:gd name="connsiteY3" fmla="*/ 675249 h 1491175"/>
              <a:gd name="connsiteX4" fmla="*/ 2011680 w 2152357"/>
              <a:gd name="connsiteY4" fmla="*/ 604911 h 1491175"/>
              <a:gd name="connsiteX5" fmla="*/ 1927274 w 2152357"/>
              <a:gd name="connsiteY5" fmla="*/ 436098 h 1491175"/>
              <a:gd name="connsiteX6" fmla="*/ 1856936 w 2152357"/>
              <a:gd name="connsiteY6" fmla="*/ 379827 h 1491175"/>
              <a:gd name="connsiteX7" fmla="*/ 1828800 w 2152357"/>
              <a:gd name="connsiteY7" fmla="*/ 337624 h 1491175"/>
              <a:gd name="connsiteX8" fmla="*/ 1786597 w 2152357"/>
              <a:gd name="connsiteY8" fmla="*/ 295421 h 1491175"/>
              <a:gd name="connsiteX9" fmla="*/ 1716259 w 2152357"/>
              <a:gd name="connsiteY9" fmla="*/ 211015 h 1491175"/>
              <a:gd name="connsiteX10" fmla="*/ 1674056 w 2152357"/>
              <a:gd name="connsiteY10" fmla="*/ 182880 h 1491175"/>
              <a:gd name="connsiteX11" fmla="*/ 1603717 w 2152357"/>
              <a:gd name="connsiteY11" fmla="*/ 126609 h 1491175"/>
              <a:gd name="connsiteX12" fmla="*/ 1519311 w 2152357"/>
              <a:gd name="connsiteY12" fmla="*/ 98474 h 1491175"/>
              <a:gd name="connsiteX13" fmla="*/ 1477108 w 2152357"/>
              <a:gd name="connsiteY13" fmla="*/ 84406 h 1491175"/>
              <a:gd name="connsiteX14" fmla="*/ 1392702 w 2152357"/>
              <a:gd name="connsiteY14" fmla="*/ 56271 h 1491175"/>
              <a:gd name="connsiteX15" fmla="*/ 1350499 w 2152357"/>
              <a:gd name="connsiteY15" fmla="*/ 42203 h 1491175"/>
              <a:gd name="connsiteX16" fmla="*/ 1125416 w 2152357"/>
              <a:gd name="connsiteY16" fmla="*/ 0 h 1491175"/>
              <a:gd name="connsiteX17" fmla="*/ 604911 w 2152357"/>
              <a:gd name="connsiteY17" fmla="*/ 14067 h 1491175"/>
              <a:gd name="connsiteX18" fmla="*/ 478302 w 2152357"/>
              <a:gd name="connsiteY18" fmla="*/ 56271 h 1491175"/>
              <a:gd name="connsiteX19" fmla="*/ 436099 w 2152357"/>
              <a:gd name="connsiteY19" fmla="*/ 70338 h 1491175"/>
              <a:gd name="connsiteX20" fmla="*/ 337625 w 2152357"/>
              <a:gd name="connsiteY20" fmla="*/ 140677 h 1491175"/>
              <a:gd name="connsiteX21" fmla="*/ 295422 w 2152357"/>
              <a:gd name="connsiteY21" fmla="*/ 182880 h 1491175"/>
              <a:gd name="connsiteX22" fmla="*/ 211016 w 2152357"/>
              <a:gd name="connsiteY22" fmla="*/ 239151 h 1491175"/>
              <a:gd name="connsiteX23" fmla="*/ 140677 w 2152357"/>
              <a:gd name="connsiteY23" fmla="*/ 295421 h 1491175"/>
              <a:gd name="connsiteX24" fmla="*/ 126610 w 2152357"/>
              <a:gd name="connsiteY24" fmla="*/ 337624 h 1491175"/>
              <a:gd name="connsiteX25" fmla="*/ 98474 w 2152357"/>
              <a:gd name="connsiteY25" fmla="*/ 365760 h 1491175"/>
              <a:gd name="connsiteX26" fmla="*/ 70339 w 2152357"/>
              <a:gd name="connsiteY26" fmla="*/ 450166 h 1491175"/>
              <a:gd name="connsiteX27" fmla="*/ 28136 w 2152357"/>
              <a:gd name="connsiteY27" fmla="*/ 576775 h 1491175"/>
              <a:gd name="connsiteX28" fmla="*/ 14068 w 2152357"/>
              <a:gd name="connsiteY28" fmla="*/ 618978 h 1491175"/>
              <a:gd name="connsiteX29" fmla="*/ 0 w 2152357"/>
              <a:gd name="connsiteY29" fmla="*/ 675249 h 1491175"/>
              <a:gd name="connsiteX30" fmla="*/ 14068 w 2152357"/>
              <a:gd name="connsiteY30" fmla="*/ 984738 h 1491175"/>
              <a:gd name="connsiteX31" fmla="*/ 42204 w 2152357"/>
              <a:gd name="connsiteY31" fmla="*/ 1083212 h 1491175"/>
              <a:gd name="connsiteX32" fmla="*/ 56271 w 2152357"/>
              <a:gd name="connsiteY32" fmla="*/ 1139483 h 1491175"/>
              <a:gd name="connsiteX33" fmla="*/ 84407 w 2152357"/>
              <a:gd name="connsiteY33" fmla="*/ 1223889 h 1491175"/>
              <a:gd name="connsiteX34" fmla="*/ 98474 w 2152357"/>
              <a:gd name="connsiteY34" fmla="*/ 1266092 h 1491175"/>
              <a:gd name="connsiteX35" fmla="*/ 154745 w 2152357"/>
              <a:gd name="connsiteY35" fmla="*/ 1336431 h 1491175"/>
              <a:gd name="connsiteX36" fmla="*/ 309490 w 2152357"/>
              <a:gd name="connsiteY36" fmla="*/ 1463040 h 1491175"/>
              <a:gd name="connsiteX37" fmla="*/ 393896 w 2152357"/>
              <a:gd name="connsiteY37" fmla="*/ 1491175 h 1491175"/>
              <a:gd name="connsiteX38" fmla="*/ 675250 w 2152357"/>
              <a:gd name="connsiteY38" fmla="*/ 1477107 h 1491175"/>
              <a:gd name="connsiteX39" fmla="*/ 801859 w 2152357"/>
              <a:gd name="connsiteY39" fmla="*/ 1420837 h 1491175"/>
              <a:gd name="connsiteX40" fmla="*/ 829994 w 2152357"/>
              <a:gd name="connsiteY40" fmla="*/ 1378634 h 149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52357" h="1491175">
                <a:moveTo>
                  <a:pt x="2152357" y="900332"/>
                </a:moveTo>
                <a:cubicBezTo>
                  <a:pt x="2144493" y="868873"/>
                  <a:pt x="2123857" y="780210"/>
                  <a:pt x="2110154" y="759655"/>
                </a:cubicBezTo>
                <a:cubicBezTo>
                  <a:pt x="2100776" y="745587"/>
                  <a:pt x="2089580" y="732574"/>
                  <a:pt x="2082019" y="717452"/>
                </a:cubicBezTo>
                <a:cubicBezTo>
                  <a:pt x="2075387" y="704189"/>
                  <a:pt x="2074583" y="688512"/>
                  <a:pt x="2067951" y="675249"/>
                </a:cubicBezTo>
                <a:cubicBezTo>
                  <a:pt x="2050204" y="639754"/>
                  <a:pt x="2037851" y="631081"/>
                  <a:pt x="2011680" y="604911"/>
                </a:cubicBezTo>
                <a:cubicBezTo>
                  <a:pt x="1995631" y="556762"/>
                  <a:pt x="1974025" y="467265"/>
                  <a:pt x="1927274" y="436098"/>
                </a:cubicBezTo>
                <a:cubicBezTo>
                  <a:pt x="1895934" y="415205"/>
                  <a:pt x="1879847" y="408466"/>
                  <a:pt x="1856936" y="379827"/>
                </a:cubicBezTo>
                <a:cubicBezTo>
                  <a:pt x="1846374" y="366625"/>
                  <a:pt x="1839624" y="350613"/>
                  <a:pt x="1828800" y="337624"/>
                </a:cubicBezTo>
                <a:cubicBezTo>
                  <a:pt x="1816064" y="322341"/>
                  <a:pt x="1799333" y="310705"/>
                  <a:pt x="1786597" y="295421"/>
                </a:cubicBezTo>
                <a:cubicBezTo>
                  <a:pt x="1736298" y="235062"/>
                  <a:pt x="1783512" y="267059"/>
                  <a:pt x="1716259" y="211015"/>
                </a:cubicBezTo>
                <a:cubicBezTo>
                  <a:pt x="1703271" y="200191"/>
                  <a:pt x="1687258" y="193442"/>
                  <a:pt x="1674056" y="182880"/>
                </a:cubicBezTo>
                <a:cubicBezTo>
                  <a:pt x="1637516" y="153648"/>
                  <a:pt x="1652429" y="148259"/>
                  <a:pt x="1603717" y="126609"/>
                </a:cubicBezTo>
                <a:cubicBezTo>
                  <a:pt x="1576616" y="114564"/>
                  <a:pt x="1547446" y="107852"/>
                  <a:pt x="1519311" y="98474"/>
                </a:cubicBezTo>
                <a:lnTo>
                  <a:pt x="1477108" y="84406"/>
                </a:lnTo>
                <a:lnTo>
                  <a:pt x="1392702" y="56271"/>
                </a:lnTo>
                <a:cubicBezTo>
                  <a:pt x="1378634" y="51582"/>
                  <a:pt x="1365040" y="45111"/>
                  <a:pt x="1350499" y="42203"/>
                </a:cubicBezTo>
                <a:cubicBezTo>
                  <a:pt x="1181853" y="8473"/>
                  <a:pt x="1256992" y="21928"/>
                  <a:pt x="1125416" y="0"/>
                </a:cubicBezTo>
                <a:cubicBezTo>
                  <a:pt x="951914" y="4689"/>
                  <a:pt x="778055" y="1987"/>
                  <a:pt x="604911" y="14067"/>
                </a:cubicBezTo>
                <a:cubicBezTo>
                  <a:pt x="604909" y="14067"/>
                  <a:pt x="499404" y="49237"/>
                  <a:pt x="478302" y="56271"/>
                </a:cubicBezTo>
                <a:lnTo>
                  <a:pt x="436099" y="70338"/>
                </a:lnTo>
                <a:cubicBezTo>
                  <a:pt x="369343" y="137094"/>
                  <a:pt x="404993" y="118220"/>
                  <a:pt x="337625" y="140677"/>
                </a:cubicBezTo>
                <a:cubicBezTo>
                  <a:pt x="323557" y="154745"/>
                  <a:pt x="311126" y="170666"/>
                  <a:pt x="295422" y="182880"/>
                </a:cubicBezTo>
                <a:cubicBezTo>
                  <a:pt x="268730" y="203640"/>
                  <a:pt x="234927" y="215241"/>
                  <a:pt x="211016" y="239151"/>
                </a:cubicBezTo>
                <a:cubicBezTo>
                  <a:pt x="170925" y="279241"/>
                  <a:pt x="193916" y="259929"/>
                  <a:pt x="140677" y="295421"/>
                </a:cubicBezTo>
                <a:cubicBezTo>
                  <a:pt x="135988" y="309489"/>
                  <a:pt x="134239" y="324909"/>
                  <a:pt x="126610" y="337624"/>
                </a:cubicBezTo>
                <a:cubicBezTo>
                  <a:pt x="119786" y="348997"/>
                  <a:pt x="104406" y="353897"/>
                  <a:pt x="98474" y="365760"/>
                </a:cubicBezTo>
                <a:cubicBezTo>
                  <a:pt x="85211" y="392286"/>
                  <a:pt x="79717" y="422031"/>
                  <a:pt x="70339" y="450166"/>
                </a:cubicBezTo>
                <a:lnTo>
                  <a:pt x="28136" y="576775"/>
                </a:lnTo>
                <a:cubicBezTo>
                  <a:pt x="23447" y="590843"/>
                  <a:pt x="17665" y="604592"/>
                  <a:pt x="14068" y="618978"/>
                </a:cubicBezTo>
                <a:lnTo>
                  <a:pt x="0" y="675249"/>
                </a:lnTo>
                <a:cubicBezTo>
                  <a:pt x="4689" y="778412"/>
                  <a:pt x="6147" y="881773"/>
                  <a:pt x="14068" y="984738"/>
                </a:cubicBezTo>
                <a:cubicBezTo>
                  <a:pt x="16383" y="1014831"/>
                  <a:pt x="33794" y="1053778"/>
                  <a:pt x="42204" y="1083212"/>
                </a:cubicBezTo>
                <a:cubicBezTo>
                  <a:pt x="47515" y="1101802"/>
                  <a:pt x="50715" y="1120964"/>
                  <a:pt x="56271" y="1139483"/>
                </a:cubicBezTo>
                <a:cubicBezTo>
                  <a:pt x="64793" y="1167890"/>
                  <a:pt x="75029" y="1195754"/>
                  <a:pt x="84407" y="1223889"/>
                </a:cubicBezTo>
                <a:cubicBezTo>
                  <a:pt x="89096" y="1237957"/>
                  <a:pt x="87988" y="1255607"/>
                  <a:pt x="98474" y="1266092"/>
                </a:cubicBezTo>
                <a:cubicBezTo>
                  <a:pt x="208162" y="1375776"/>
                  <a:pt x="30535" y="1194476"/>
                  <a:pt x="154745" y="1336431"/>
                </a:cubicBezTo>
                <a:cubicBezTo>
                  <a:pt x="187140" y="1373454"/>
                  <a:pt x="260575" y="1446735"/>
                  <a:pt x="309490" y="1463040"/>
                </a:cubicBezTo>
                <a:lnTo>
                  <a:pt x="393896" y="1491175"/>
                </a:lnTo>
                <a:cubicBezTo>
                  <a:pt x="487681" y="1486486"/>
                  <a:pt x="581967" y="1487870"/>
                  <a:pt x="675250" y="1477107"/>
                </a:cubicBezTo>
                <a:cubicBezTo>
                  <a:pt x="720869" y="1471843"/>
                  <a:pt x="766235" y="1449336"/>
                  <a:pt x="801859" y="1420837"/>
                </a:cubicBezTo>
                <a:cubicBezTo>
                  <a:pt x="833310" y="1395676"/>
                  <a:pt x="829994" y="1403740"/>
                  <a:pt x="829994" y="1378634"/>
                </a:cubicBezTo>
              </a:path>
            </a:pathLst>
          </a:custGeom>
          <a:noFill/>
          <a:ln w="254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468184" y="5248498"/>
            <a:ext cx="7160935"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电子变的不稳定，最终会落到原子核上</a:t>
            </a:r>
          </a:p>
        </p:txBody>
      </p:sp>
    </p:spTree>
    <p:extLst>
      <p:ext uri="{BB962C8B-B14F-4D97-AF65-F5344CB8AC3E}">
        <p14:creationId xmlns:p14="http://schemas.microsoft.com/office/powerpoint/2010/main" val="62707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left)">
                                      <p:cBhvr>
                                        <p:cTn id="74" dur="500"/>
                                        <p:tgtEl>
                                          <p:spTgt spid="20"/>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wipe(left)">
                                      <p:cBhvr>
                                        <p:cTn id="96" dur="500"/>
                                        <p:tgtEl>
                                          <p:spTgt spid="2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wipe(right)">
                                      <p:cBhvr>
                                        <p:cTn id="10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4" grpId="0" animBg="1"/>
      <p:bldP spid="5" grpId="0" animBg="1"/>
      <p:bldP spid="7" grpId="0" animBg="1"/>
      <p:bldP spid="8" grpId="0" animBg="1"/>
      <p:bldP spid="9" grpId="0"/>
      <p:bldP spid="10" grpId="0"/>
      <p:bldP spid="11" grpId="0"/>
      <p:bldP spid="12" grpId="0"/>
      <p:bldP spid="13" grpId="0"/>
      <p:bldP spid="14" grpId="0"/>
      <p:bldP spid="15" grpId="0"/>
      <p:bldP spid="16" grpId="0"/>
      <p:bldP spid="18" grpId="0"/>
      <p:bldP spid="19" grpId="0"/>
      <p:bldP spid="20" grpId="0" animBg="1"/>
      <p:bldP spid="21" grpId="0" animBg="1"/>
      <p:bldP spid="22" grpId="0"/>
      <p:bldP spid="23" grpId="0"/>
      <p:bldP spid="24"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5488" y="466413"/>
            <a:ext cx="2852063"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一 氢原子光谱</a:t>
            </a:r>
          </a:p>
        </p:txBody>
      </p:sp>
      <p:sp>
        <p:nvSpPr>
          <p:cNvPr id="4" name="文本框 3"/>
          <p:cNvSpPr txBox="1"/>
          <p:nvPr/>
        </p:nvSpPr>
        <p:spPr>
          <a:xfrm>
            <a:off x="455488" y="1051188"/>
            <a:ext cx="10854253" cy="1077218"/>
          </a:xfrm>
          <a:prstGeom prst="rect">
            <a:avLst/>
          </a:prstGeom>
          <a:noFill/>
        </p:spPr>
        <p:txBody>
          <a:bodyPr wrap="none" rtlCol="0">
            <a:spAutoFit/>
          </a:bodyPr>
          <a:lstStyle/>
          <a:p>
            <a:r>
              <a:rPr lang="zh-CN" altLang="en-US" sz="3200" b="1" dirty="0">
                <a:latin typeface="SimHei" charset="-122"/>
                <a:ea typeface="SimHei" charset="-122"/>
                <a:cs typeface="SimHei" charset="-122"/>
              </a:rPr>
              <a:t>    热原子发出的光通过光栅后分解成一系列离散的条纹，</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称为</a:t>
            </a:r>
            <a:r>
              <a:rPr lang="zh-CN" altLang="en-US" sz="3200" b="1" dirty="0">
                <a:solidFill>
                  <a:srgbClr val="FF0000"/>
                </a:solidFill>
                <a:latin typeface="SimHei" charset="-122"/>
                <a:ea typeface="SimHei" charset="-122"/>
                <a:cs typeface="SimHei" charset="-122"/>
              </a:rPr>
              <a:t>原子光谱</a:t>
            </a:r>
            <a:r>
              <a:rPr lang="zh-CN" altLang="en-US" sz="3200" b="1" dirty="0">
                <a:latin typeface="SimHei" charset="-122"/>
                <a:ea typeface="SimHei" charset="-122"/>
                <a:cs typeface="SimHei" charset="-122"/>
              </a:rPr>
              <a:t>。</a:t>
            </a:r>
          </a:p>
        </p:txBody>
      </p:sp>
      <p:graphicFrame>
        <p:nvGraphicFramePr>
          <p:cNvPr id="5" name="Object 8"/>
          <p:cNvGraphicFramePr>
            <a:graphicFrameLocks noChangeAspect="1"/>
          </p:cNvGraphicFramePr>
          <p:nvPr>
            <p:extLst>
              <p:ext uri="{D42A27DB-BD31-4B8C-83A1-F6EECF244321}">
                <p14:modId xmlns:p14="http://schemas.microsoft.com/office/powerpoint/2010/main" val="648724388"/>
              </p:ext>
            </p:extLst>
          </p:nvPr>
        </p:nvGraphicFramePr>
        <p:xfrm>
          <a:off x="3902271" y="1819226"/>
          <a:ext cx="6209281" cy="2213903"/>
        </p:xfrm>
        <a:graphic>
          <a:graphicData uri="http://schemas.openxmlformats.org/presentationml/2006/ole">
            <mc:AlternateContent xmlns:mc="http://schemas.openxmlformats.org/markup-compatibility/2006">
              <mc:Choice xmlns:v="urn:schemas-microsoft-com:vml" Requires="v">
                <p:oleObj name="BMP 图象" r:id="rId2" imgW="8695238" imgH="3543795" progId="Paint.Picture">
                  <p:embed/>
                </p:oleObj>
              </mc:Choice>
              <mc:Fallback>
                <p:oleObj name="BMP 图象" r:id="rId2" imgW="8695238" imgH="3543795"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271" y="1819226"/>
                        <a:ext cx="6209281" cy="2213903"/>
                      </a:xfrm>
                      <a:prstGeom prst="rect">
                        <a:avLst/>
                      </a:prstGeom>
                      <a:noFill/>
                      <a:ln>
                        <a:noFill/>
                      </a:ln>
                      <a:effectLst/>
                    </p:spPr>
                  </p:pic>
                </p:oleObj>
              </mc:Fallback>
            </mc:AlternateContent>
          </a:graphicData>
        </a:graphic>
      </p:graphicFrame>
      <p:sp>
        <p:nvSpPr>
          <p:cNvPr id="7" name="文本框 6"/>
          <p:cNvSpPr txBox="1"/>
          <p:nvPr/>
        </p:nvSpPr>
        <p:spPr>
          <a:xfrm>
            <a:off x="455488" y="4244145"/>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巴耳末公式</a:t>
            </a:r>
          </a:p>
        </p:txBody>
      </p:sp>
      <mc:AlternateContent xmlns:mc="http://schemas.openxmlformats.org/markup-compatibility/2006" xmlns:a14="http://schemas.microsoft.com/office/drawing/2010/main">
        <mc:Choice Requires="a14">
          <p:sp>
            <p:nvSpPr>
              <p:cNvPr id="8" name="文本框 7"/>
              <p:cNvSpPr txBox="1"/>
              <p:nvPr/>
            </p:nvSpPr>
            <p:spPr>
              <a:xfrm>
                <a:off x="2971561" y="3986182"/>
                <a:ext cx="2364302"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solidFill>
                            <a:schemeClr val="tx1"/>
                          </a:solidFill>
                          <a:latin typeface="Cambria Math" charset="0"/>
                          <a:ea typeface="Cambria Math" charset="0"/>
                          <a:cs typeface="Cambria Math" charset="0"/>
                        </a:rPr>
                        <m:t>𝜆</m:t>
                      </m:r>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𝐵</m:t>
                      </m:r>
                      <m:f>
                        <m:fPr>
                          <m:ctrlPr>
                            <a:rPr kumimoji="1" lang="mr-IN" altLang="zh-CN" sz="3200" b="0" i="1" smtClean="0">
                              <a:latin typeface="Cambria Math" panose="02040503050406030204" pitchFamily="18" charset="0"/>
                              <a:ea typeface="Cambria Math" charset="0"/>
                              <a:cs typeface="Cambria Math" charset="0"/>
                            </a:rPr>
                          </m:ctrlPr>
                        </m:fPr>
                        <m:num>
                          <m:sSup>
                            <m:sSupPr>
                              <m:ctrlPr>
                                <a:rPr kumimoji="1" lang="mr-IN" altLang="zh-CN" sz="3200" b="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𝑛</m:t>
                              </m:r>
                            </m:e>
                            <m:sup>
                              <m:r>
                                <a:rPr kumimoji="1" lang="en-US" altLang="zh-CN" sz="3200" b="0" i="1" smtClean="0">
                                  <a:latin typeface="Cambria Math" charset="0"/>
                                  <a:ea typeface="Cambria Math" charset="0"/>
                                  <a:cs typeface="Cambria Math" charset="0"/>
                                </a:rPr>
                                <m:t>2</m:t>
                              </m:r>
                            </m:sup>
                          </m:sSup>
                        </m:num>
                        <m:den>
                          <m:sSup>
                            <m:sSupPr>
                              <m:ctrlPr>
                                <a:rPr kumimoji="1" lang="mr-IN" altLang="zh-CN" sz="3200" b="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𝑛</m:t>
                              </m:r>
                            </m:e>
                            <m:sup>
                              <m:r>
                                <a:rPr kumimoji="1" lang="en-US" altLang="zh-CN" sz="3200" b="0" i="1" smtClean="0">
                                  <a:latin typeface="Cambria Math" charset="0"/>
                                  <a:ea typeface="Cambria Math" charset="0"/>
                                  <a:cs typeface="Cambria Math" charset="0"/>
                                </a:rPr>
                                <m:t>2</m:t>
                              </m:r>
                            </m:sup>
                          </m:sSup>
                          <m:r>
                            <a:rPr kumimoji="1" lang="en-US" altLang="zh-CN" sz="3200" b="0" i="1" smtClean="0">
                              <a:latin typeface="Cambria Math" charset="0"/>
                              <a:ea typeface="Cambria Math" charset="0"/>
                              <a:cs typeface="Cambria Math" charset="0"/>
                            </a:rPr>
                            <m:t>−4</m:t>
                          </m:r>
                        </m:den>
                      </m:f>
                    </m:oMath>
                  </m:oMathPara>
                </a14:m>
                <a:endParaRPr kumimoji="1" lang="zh-CN" altLang="en-US" sz="320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971561" y="3986182"/>
                <a:ext cx="2364302" cy="98815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671598" y="4308724"/>
                <a:ext cx="31723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=3, 4, 5, 6, ⋯)</m:t>
                      </m:r>
                    </m:oMath>
                  </m:oMathPara>
                </a14:m>
                <a:endParaRPr kumimoji="1" lang="zh-CN" altLang="en-US" sz="3200" dirty="0">
                  <a:solidFill>
                    <a:schemeClr val="tx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671598" y="4308724"/>
                <a:ext cx="3172343" cy="49244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53231" y="5110656"/>
                <a:ext cx="3700180" cy="935641"/>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3200" b="0" i="1" smtClean="0">
                              <a:solidFill>
                                <a:schemeClr val="tx1"/>
                              </a:solidFill>
                              <a:latin typeface="Cambria Math" panose="02040503050406030204" pitchFamily="18" charset="0"/>
                              <a:ea typeface="Cambria Math" charset="0"/>
                              <a:cs typeface="Cambria Math" charset="0"/>
                            </a:rPr>
                          </m:ctrlPr>
                        </m:accPr>
                        <m:e>
                          <m:r>
                            <a:rPr kumimoji="1" lang="en-US" altLang="zh-CN" sz="3200" b="0" i="1" smtClean="0">
                              <a:solidFill>
                                <a:schemeClr val="tx1"/>
                              </a:solidFill>
                              <a:latin typeface="Cambria Math" charset="0"/>
                              <a:ea typeface="Cambria Math" charset="0"/>
                              <a:cs typeface="Cambria Math" charset="0"/>
                            </a:rPr>
                            <m:t>𝜈</m:t>
                          </m:r>
                        </m:e>
                      </m:acc>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1</m:t>
                          </m:r>
                        </m:num>
                        <m:den>
                          <m:r>
                            <a:rPr kumimoji="1" lang="en-US" altLang="zh-CN" sz="3200" b="0" i="1" smtClean="0">
                              <a:solidFill>
                                <a:schemeClr val="tx1"/>
                              </a:solidFill>
                              <a:latin typeface="Cambria Math" charset="0"/>
                              <a:ea typeface="Cambria Math" charset="0"/>
                              <a:cs typeface="Cambria Math" charset="0"/>
                            </a:rPr>
                            <m:t>𝜆</m:t>
                          </m:r>
                        </m:den>
                      </m:f>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𝑅</m:t>
                      </m:r>
                      <m:d>
                        <m:dPr>
                          <m:ctrlPr>
                            <a:rPr kumimoji="1" lang="mr-IN" altLang="zh-CN" sz="3200" b="0" i="1" smtClean="0">
                              <a:solidFill>
                                <a:schemeClr val="tx1"/>
                              </a:solidFill>
                              <a:latin typeface="Cambria Math" panose="02040503050406030204" pitchFamily="18" charset="0"/>
                              <a:ea typeface="Cambria Math" charset="0"/>
                              <a:cs typeface="Cambria Math" charset="0"/>
                            </a:rPr>
                          </m:ctrlPr>
                        </m:dPr>
                        <m:e>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1</m:t>
                              </m:r>
                            </m:num>
                            <m:den>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2</m:t>
                                  </m:r>
                                </m:e>
                                <m:sup>
                                  <m:r>
                                    <a:rPr kumimoji="1" lang="en-US" altLang="zh-CN" sz="3200" b="0" i="1" smtClean="0">
                                      <a:solidFill>
                                        <a:schemeClr val="tx1"/>
                                      </a:solidFill>
                                      <a:latin typeface="Cambria Math" charset="0"/>
                                      <a:ea typeface="Cambria Math" charset="0"/>
                                      <a:cs typeface="Cambria Math" charset="0"/>
                                    </a:rPr>
                                    <m:t>2</m:t>
                                  </m:r>
                                </m:sup>
                              </m:sSup>
                            </m:den>
                          </m:f>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i="1">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1</m:t>
                              </m:r>
                            </m:num>
                            <m:den>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den>
                          </m:f>
                        </m:e>
                      </m:d>
                    </m:oMath>
                  </m:oMathPara>
                </a14:m>
                <a:endParaRPr kumimoji="1" lang="zh-CN" altLang="en-US" sz="32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53231" y="5110656"/>
                <a:ext cx="3700180" cy="935641"/>
              </a:xfrm>
              <a:prstGeom prst="rect">
                <a:avLst/>
              </a:prstGeom>
              <a:blipFill rotWithShape="0">
                <a:blip r:embed="rId7"/>
                <a:stretch>
                  <a:fillRect/>
                </a:stretch>
              </a:blipFill>
              <a:ln w="38100">
                <a:solidFill>
                  <a:srgbClr val="FF0000"/>
                </a:solidFill>
              </a:ln>
            </p:spPr>
            <p:txBody>
              <a:bodyPr/>
              <a:lstStyle/>
              <a:p>
                <a:r>
                  <a:rPr lang="zh-CN" altLang="en-US">
                    <a:noFill/>
                  </a:rPr>
                  <a:t> </a:t>
                </a:r>
              </a:p>
            </p:txBody>
          </p:sp>
        </mc:Fallback>
      </mc:AlternateContent>
      <p:sp>
        <p:nvSpPr>
          <p:cNvPr id="11" name="文本框 10"/>
          <p:cNvSpPr txBox="1"/>
          <p:nvPr/>
        </p:nvSpPr>
        <p:spPr>
          <a:xfrm>
            <a:off x="4553338" y="5323839"/>
            <a:ext cx="2646878" cy="584775"/>
          </a:xfrm>
          <a:prstGeom prst="rect">
            <a:avLst/>
          </a:prstGeom>
          <a:noFill/>
        </p:spPr>
        <p:txBody>
          <a:bodyPr wrap="none" rtlCol="0">
            <a:spAutoFit/>
          </a:bodyPr>
          <a:lstStyle/>
          <a:p>
            <a:r>
              <a:rPr lang="zh-CN" altLang="en-US" sz="3200" b="1" dirty="0">
                <a:latin typeface="SimHei" charset="-122"/>
                <a:ea typeface="SimHei" charset="-122"/>
                <a:cs typeface="SimHei" charset="-122"/>
              </a:rPr>
              <a:t>里德伯常量：</a:t>
            </a:r>
          </a:p>
        </p:txBody>
      </p:sp>
      <mc:AlternateContent xmlns:mc="http://schemas.openxmlformats.org/markup-compatibility/2006" xmlns:a14="http://schemas.microsoft.com/office/drawing/2010/main">
        <mc:Choice Requires="a14">
          <p:sp>
            <p:nvSpPr>
              <p:cNvPr id="12" name="文本框 11"/>
              <p:cNvSpPr txBox="1"/>
              <p:nvPr/>
            </p:nvSpPr>
            <p:spPr>
              <a:xfrm>
                <a:off x="6993848" y="5157723"/>
                <a:ext cx="4883581" cy="920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𝑅</m:t>
                      </m:r>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4</m:t>
                          </m:r>
                        </m:num>
                        <m:den>
                          <m:r>
                            <a:rPr kumimoji="1" lang="en-US" altLang="zh-CN" sz="3200" b="0" i="1" smtClean="0">
                              <a:solidFill>
                                <a:schemeClr val="tx1"/>
                              </a:solidFill>
                              <a:latin typeface="Cambria Math" charset="0"/>
                              <a:ea typeface="Cambria Math" charset="0"/>
                              <a:cs typeface="Cambria Math" charset="0"/>
                            </a:rPr>
                            <m:t>𝐵</m:t>
                          </m:r>
                        </m:den>
                      </m:f>
                      <m:r>
                        <a:rPr kumimoji="1" lang="en-US" altLang="zh-CN" sz="3200" b="0" i="1" smtClean="0">
                          <a:solidFill>
                            <a:schemeClr val="tx1"/>
                          </a:solidFill>
                          <a:latin typeface="Cambria Math" charset="0"/>
                          <a:ea typeface="Cambria Math" charset="0"/>
                          <a:cs typeface="Cambria Math" charset="0"/>
                        </a:rPr>
                        <m:t>=1.09678×</m:t>
                      </m:r>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10</m:t>
                          </m:r>
                        </m:e>
                        <m:sup>
                          <m:r>
                            <a:rPr kumimoji="1" lang="en-US" altLang="zh-CN" sz="3200" b="0" i="1" smtClean="0">
                              <a:solidFill>
                                <a:schemeClr val="tx1"/>
                              </a:solidFill>
                              <a:latin typeface="Cambria Math" charset="0"/>
                              <a:ea typeface="Cambria Math" charset="0"/>
                              <a:cs typeface="Cambria Math" charset="0"/>
                            </a:rPr>
                            <m:t>7</m:t>
                          </m:r>
                        </m:sup>
                      </m:sSup>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𝑚</m:t>
                          </m:r>
                        </m:e>
                        <m:sup>
                          <m:r>
                            <a:rPr kumimoji="1" lang="en-US" altLang="zh-CN" sz="3200" b="0" i="1" smtClean="0">
                              <a:solidFill>
                                <a:schemeClr val="tx1"/>
                              </a:solidFill>
                              <a:latin typeface="Cambria Math" charset="0"/>
                              <a:ea typeface="Cambria Math" charset="0"/>
                              <a:cs typeface="Cambria Math" charset="0"/>
                            </a:rPr>
                            <m:t>−1</m:t>
                          </m:r>
                        </m:sup>
                      </m:sSup>
                    </m:oMath>
                  </m:oMathPara>
                </a14:m>
                <a:endParaRPr kumimoji="1" lang="zh-CN" altLang="en-US" sz="3200"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993848" y="5157723"/>
                <a:ext cx="4883581" cy="920188"/>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024017" y="4325433"/>
                <a:ext cx="25094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𝐵</m:t>
                      </m:r>
                      <m:r>
                        <a:rPr kumimoji="1" lang="en-US" altLang="zh-CN" sz="3200" b="0" i="1" smtClean="0">
                          <a:solidFill>
                            <a:schemeClr val="tx1"/>
                          </a:solidFill>
                          <a:latin typeface="Cambria Math" charset="0"/>
                          <a:ea typeface="Cambria Math" charset="0"/>
                          <a:cs typeface="Cambria Math" charset="0"/>
                        </a:rPr>
                        <m:t>=364.6</m:t>
                      </m:r>
                      <m:r>
                        <a:rPr kumimoji="1" lang="en-US" altLang="zh-CN" sz="3200" b="0" i="1" smtClean="0">
                          <a:solidFill>
                            <a:schemeClr val="tx1"/>
                          </a:solidFill>
                          <a:latin typeface="Cambria Math" charset="0"/>
                          <a:ea typeface="Cambria Math" charset="0"/>
                          <a:cs typeface="Cambria Math" charset="0"/>
                        </a:rPr>
                        <m:t>𝑛𝑚</m:t>
                      </m:r>
                    </m:oMath>
                  </m:oMathPara>
                </a14:m>
                <a:endParaRPr kumimoji="1" lang="zh-CN" altLang="en-US" sz="3200" dirty="0">
                  <a:solidFill>
                    <a:schemeClr val="tx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9024017" y="4325433"/>
                <a:ext cx="2509470" cy="492443"/>
              </a:xfrm>
              <a:prstGeom prst="rect">
                <a:avLst/>
              </a:prstGeom>
              <a:blipFill rotWithShape="0">
                <a:blip r:embed="rId9"/>
                <a:stretch>
                  <a:fillRect/>
                </a:stretch>
              </a:blipFill>
            </p:spPr>
            <p:txBody>
              <a:bodyPr/>
              <a:lstStyle/>
              <a:p>
                <a:r>
                  <a:rPr lang="zh-CN" altLang="en-US">
                    <a:noFill/>
                  </a:rPr>
                  <a:t> </a:t>
                </a:r>
              </a:p>
            </p:txBody>
          </p:sp>
        </mc:Fallback>
      </mc:AlternateContent>
      <p:sp>
        <p:nvSpPr>
          <p:cNvPr id="14" name="文本框 13"/>
          <p:cNvSpPr txBox="1"/>
          <p:nvPr/>
        </p:nvSpPr>
        <p:spPr>
          <a:xfrm>
            <a:off x="979060" y="2601500"/>
            <a:ext cx="1826141" cy="584775"/>
          </a:xfrm>
          <a:prstGeom prst="rect">
            <a:avLst/>
          </a:prstGeom>
          <a:noFill/>
        </p:spPr>
        <p:txBody>
          <a:bodyPr wrap="none" rtlCol="0">
            <a:spAutoFit/>
          </a:bodyPr>
          <a:lstStyle/>
          <a:p>
            <a:r>
              <a:rPr lang="zh-CN" altLang="en-US" sz="3200" b="1" dirty="0">
                <a:latin typeface="SimHei" charset="-122"/>
                <a:ea typeface="SimHei" charset="-122"/>
                <a:cs typeface="SimHei" charset="-122"/>
              </a:rPr>
              <a:t>巴</a:t>
            </a:r>
            <a:r>
              <a:rPr lang="zh-CN" altLang="en-US" sz="3200" b="1">
                <a:latin typeface="SimHei" charset="-122"/>
                <a:ea typeface="SimHei" charset="-122"/>
                <a:cs typeface="SimHei" charset="-122"/>
              </a:rPr>
              <a:t>耳末系</a:t>
            </a:r>
            <a:endParaRPr lang="zh-CN" altLang="en-US" sz="3200" b="1" dirty="0">
              <a:latin typeface="SimHei" charset="-122"/>
              <a:ea typeface="SimHei" charset="-122"/>
              <a:cs typeface="SimHei" charset="-122"/>
            </a:endParaRPr>
          </a:p>
        </p:txBody>
      </p:sp>
    </p:spTree>
    <p:extLst>
      <p:ext uri="{BB962C8B-B14F-4D97-AF65-F5344CB8AC3E}">
        <p14:creationId xmlns:p14="http://schemas.microsoft.com/office/powerpoint/2010/main" val="150749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edge">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circle(in)">
                                      <p:cBhvr>
                                        <p:cTn id="41" dur="20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animBg="1"/>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21503" y="301285"/>
            <a:ext cx="7680960" cy="3072384"/>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2408803" y="3486208"/>
                <a:ext cx="3679149"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3200" b="0" i="1" smtClean="0">
                              <a:solidFill>
                                <a:schemeClr val="tx1"/>
                              </a:solidFill>
                              <a:latin typeface="Cambria Math" panose="02040503050406030204" pitchFamily="18" charset="0"/>
                              <a:ea typeface="Cambria Math" charset="0"/>
                              <a:cs typeface="Cambria Math" charset="0"/>
                            </a:rPr>
                          </m:ctrlPr>
                        </m:accPr>
                        <m:e>
                          <m:r>
                            <a:rPr kumimoji="1" lang="en-US" altLang="zh-CN" sz="3200" b="0" i="1" smtClean="0">
                              <a:solidFill>
                                <a:schemeClr val="tx1"/>
                              </a:solidFill>
                              <a:latin typeface="Cambria Math" charset="0"/>
                              <a:ea typeface="Cambria Math" charset="0"/>
                              <a:cs typeface="Cambria Math" charset="0"/>
                            </a:rPr>
                            <m:t>𝜈</m:t>
                          </m:r>
                        </m:e>
                      </m:acc>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𝑅</m:t>
                      </m:r>
                      <m:d>
                        <m:dPr>
                          <m:ctrlPr>
                            <a:rPr kumimoji="1" lang="mr-IN" altLang="zh-CN" sz="3200" b="0" i="1" smtClean="0">
                              <a:solidFill>
                                <a:schemeClr val="tx1"/>
                              </a:solidFill>
                              <a:latin typeface="Cambria Math" panose="02040503050406030204" pitchFamily="18" charset="0"/>
                              <a:ea typeface="Cambria Math" charset="0"/>
                              <a:cs typeface="Cambria Math" charset="0"/>
                            </a:rPr>
                          </m:ctrlPr>
                        </m:dPr>
                        <m:e>
                          <m:r>
                            <a:rPr kumimoji="1" lang="en-US" altLang="zh-CN" sz="3200" b="0" i="1" smtClean="0">
                              <a:solidFill>
                                <a:schemeClr val="tx1"/>
                              </a:solidFill>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2</m:t>
                              </m:r>
                            </m:e>
                            <m:sup>
                              <m:r>
                                <a:rPr kumimoji="1" lang="en-US" altLang="zh-CN" sz="3200" i="1">
                                  <a:latin typeface="Cambria Math" charset="0"/>
                                  <a:ea typeface="Cambria Math" charset="0"/>
                                  <a:cs typeface="Cambria Math" charset="0"/>
                                </a:rPr>
                                <m:t>2</m:t>
                              </m:r>
                            </m:sup>
                          </m:sSup>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e>
                      </m:d>
                    </m:oMath>
                  </m:oMathPara>
                </a14:m>
                <a:endParaRPr kumimoji="1" lang="zh-CN" altLang="en-US" sz="32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408803" y="3486208"/>
                <a:ext cx="3679149" cy="492443"/>
              </a:xfrm>
              <a:prstGeom prst="rect">
                <a:avLst/>
              </a:prstGeom>
              <a:blipFill rotWithShape="0">
                <a:blip r:embed="rId3"/>
                <a:stretch>
                  <a:fillRect/>
                </a:stretch>
              </a:blipFill>
              <a:ln w="38100">
                <a:noFill/>
              </a:ln>
            </p:spPr>
            <p:txBody>
              <a:bodyPr/>
              <a:lstStyle/>
              <a:p>
                <a:r>
                  <a:rPr lang="zh-CN" altLang="en-US">
                    <a:noFill/>
                  </a:rPr>
                  <a:t> </a:t>
                </a:r>
              </a:p>
            </p:txBody>
          </p:sp>
        </mc:Fallback>
      </mc:AlternateContent>
      <p:sp>
        <p:nvSpPr>
          <p:cNvPr id="4" name="文本框 3"/>
          <p:cNvSpPr txBox="1"/>
          <p:nvPr/>
        </p:nvSpPr>
        <p:spPr>
          <a:xfrm>
            <a:off x="963626" y="1353773"/>
            <a:ext cx="2236510" cy="584775"/>
          </a:xfrm>
          <a:prstGeom prst="rect">
            <a:avLst/>
          </a:prstGeom>
          <a:noFill/>
        </p:spPr>
        <p:txBody>
          <a:bodyPr wrap="none" rtlCol="0">
            <a:spAutoFit/>
          </a:bodyPr>
          <a:lstStyle/>
          <a:p>
            <a:r>
              <a:rPr lang="zh-CN" altLang="en-US" sz="3200" b="1">
                <a:latin typeface="SimHei" charset="-122"/>
                <a:ea typeface="SimHei" charset="-122"/>
                <a:cs typeface="SimHei" charset="-122"/>
              </a:rPr>
              <a:t>氢原子光谱</a:t>
            </a:r>
            <a:endParaRPr lang="zh-CN" altLang="en-US" sz="3200" b="1" dirty="0">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5" name="文本框 4"/>
              <p:cNvSpPr txBox="1"/>
              <p:nvPr/>
            </p:nvSpPr>
            <p:spPr>
              <a:xfrm>
                <a:off x="6317347" y="3471728"/>
                <a:ext cx="2791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=3, 4, 5, ⋯)</m:t>
                      </m:r>
                    </m:oMath>
                  </m:oMathPara>
                </a14:m>
                <a:endParaRPr kumimoji="1" lang="zh-CN" altLang="en-US" sz="3200"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6317347" y="3471728"/>
                <a:ext cx="2791341" cy="492443"/>
              </a:xfrm>
              <a:prstGeom prst="rect">
                <a:avLst/>
              </a:prstGeom>
              <a:blipFill rotWithShape="0">
                <a:blip r:embed="rId4"/>
                <a:stretch>
                  <a:fillRect/>
                </a:stretch>
              </a:blipFill>
            </p:spPr>
            <p:txBody>
              <a:bodyPr/>
              <a:lstStyle/>
              <a:p>
                <a:r>
                  <a:rPr lang="zh-CN" altLang="en-US">
                    <a:noFill/>
                  </a:rPr>
                  <a:t> </a:t>
                </a:r>
              </a:p>
            </p:txBody>
          </p:sp>
        </mc:Fallback>
      </mc:AlternateContent>
      <p:sp>
        <p:nvSpPr>
          <p:cNvPr id="6" name="文本框 5"/>
          <p:cNvSpPr txBox="1"/>
          <p:nvPr/>
        </p:nvSpPr>
        <p:spPr>
          <a:xfrm>
            <a:off x="9588200" y="3393876"/>
            <a:ext cx="1826141" cy="584775"/>
          </a:xfrm>
          <a:prstGeom prst="rect">
            <a:avLst/>
          </a:prstGeom>
          <a:noFill/>
        </p:spPr>
        <p:txBody>
          <a:bodyPr wrap="none" rtlCol="0">
            <a:spAutoFit/>
          </a:bodyPr>
          <a:lstStyle/>
          <a:p>
            <a:r>
              <a:rPr lang="zh-CN" altLang="en-US" sz="3200" b="1" dirty="0">
                <a:solidFill>
                  <a:srgbClr val="006600"/>
                </a:solidFill>
                <a:latin typeface="SimHei" charset="-122"/>
                <a:ea typeface="SimHei" charset="-122"/>
                <a:cs typeface="SimHei" charset="-122"/>
              </a:rPr>
              <a:t>可见光区</a:t>
            </a:r>
          </a:p>
        </p:txBody>
      </p:sp>
      <p:sp>
        <p:nvSpPr>
          <p:cNvPr id="7" name="文本框 6"/>
          <p:cNvSpPr txBox="1"/>
          <p:nvPr/>
        </p:nvSpPr>
        <p:spPr>
          <a:xfrm>
            <a:off x="383308" y="3393875"/>
            <a:ext cx="1826141" cy="584775"/>
          </a:xfrm>
          <a:prstGeom prst="rect">
            <a:avLst/>
          </a:prstGeom>
          <a:noFill/>
        </p:spPr>
        <p:txBody>
          <a:bodyPr wrap="none" rtlCol="0">
            <a:spAutoFit/>
          </a:bodyPr>
          <a:lstStyle/>
          <a:p>
            <a:r>
              <a:rPr lang="zh-CN" altLang="en-US" sz="3200" b="1" dirty="0">
                <a:latin typeface="SimHei" charset="-122"/>
                <a:ea typeface="SimHei" charset="-122"/>
                <a:cs typeface="SimHei" charset="-122"/>
              </a:rPr>
              <a:t>巴耳末系</a:t>
            </a:r>
          </a:p>
        </p:txBody>
      </p:sp>
      <mc:AlternateContent xmlns:mc="http://schemas.openxmlformats.org/markup-compatibility/2006" xmlns:a14="http://schemas.microsoft.com/office/drawing/2010/main">
        <mc:Choice Requires="a14">
          <p:sp>
            <p:nvSpPr>
              <p:cNvPr id="8" name="文本框 7"/>
              <p:cNvSpPr txBox="1"/>
              <p:nvPr/>
            </p:nvSpPr>
            <p:spPr>
              <a:xfrm>
                <a:off x="2408803" y="4090778"/>
                <a:ext cx="3679149"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3200" b="0" i="1" smtClean="0">
                              <a:solidFill>
                                <a:schemeClr val="tx1"/>
                              </a:solidFill>
                              <a:latin typeface="Cambria Math" panose="02040503050406030204" pitchFamily="18" charset="0"/>
                              <a:ea typeface="Cambria Math" charset="0"/>
                              <a:cs typeface="Cambria Math" charset="0"/>
                            </a:rPr>
                          </m:ctrlPr>
                        </m:accPr>
                        <m:e>
                          <m:r>
                            <a:rPr kumimoji="1" lang="en-US" altLang="zh-CN" sz="3200" b="0" i="1" smtClean="0">
                              <a:solidFill>
                                <a:schemeClr val="tx1"/>
                              </a:solidFill>
                              <a:latin typeface="Cambria Math" charset="0"/>
                              <a:ea typeface="Cambria Math" charset="0"/>
                              <a:cs typeface="Cambria Math" charset="0"/>
                            </a:rPr>
                            <m:t>𝜈</m:t>
                          </m:r>
                        </m:e>
                      </m:acc>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𝑅</m:t>
                      </m:r>
                      <m:d>
                        <m:dPr>
                          <m:ctrlPr>
                            <a:rPr kumimoji="1" lang="mr-IN" altLang="zh-CN" sz="3200" b="0" i="1" smtClean="0">
                              <a:solidFill>
                                <a:schemeClr val="tx1"/>
                              </a:solidFill>
                              <a:latin typeface="Cambria Math" panose="02040503050406030204" pitchFamily="18" charset="0"/>
                              <a:ea typeface="Cambria Math" charset="0"/>
                              <a:cs typeface="Cambria Math" charset="0"/>
                            </a:rPr>
                          </m:ctrlPr>
                        </m:dPr>
                        <m:e>
                          <m:r>
                            <a:rPr kumimoji="1" lang="en-US" altLang="zh-CN" sz="3200" b="0" i="1" smtClean="0">
                              <a:solidFill>
                                <a:schemeClr val="tx1"/>
                              </a:solidFill>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1</m:t>
                              </m:r>
                            </m:e>
                            <m:sup>
                              <m:r>
                                <a:rPr kumimoji="1" lang="en-US" altLang="zh-CN" sz="3200" i="1">
                                  <a:latin typeface="Cambria Math" charset="0"/>
                                  <a:ea typeface="Cambria Math" charset="0"/>
                                  <a:cs typeface="Cambria Math" charset="0"/>
                                </a:rPr>
                                <m:t>2</m:t>
                              </m:r>
                            </m:sup>
                          </m:sSup>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e>
                      </m:d>
                    </m:oMath>
                  </m:oMathPara>
                </a14:m>
                <a:endParaRPr kumimoji="1" lang="zh-CN" altLang="en-US" sz="320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408803" y="4090778"/>
                <a:ext cx="3679149" cy="492443"/>
              </a:xfrm>
              <a:prstGeom prst="rect">
                <a:avLst/>
              </a:prstGeom>
              <a:blipFill rotWithShape="0">
                <a:blip r:embed="rId5"/>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317347" y="4076298"/>
                <a:ext cx="2791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=2, 3, 4, ⋯)</m:t>
                      </m:r>
                    </m:oMath>
                  </m:oMathPara>
                </a14:m>
                <a:endParaRPr kumimoji="1" lang="zh-CN" altLang="en-US" sz="3200" dirty="0">
                  <a:solidFill>
                    <a:schemeClr val="tx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317347" y="4076298"/>
                <a:ext cx="2791341" cy="492443"/>
              </a:xfrm>
              <a:prstGeom prst="rect">
                <a:avLst/>
              </a:prstGeom>
              <a:blipFill rotWithShape="0">
                <a:blip r:embed="rId6"/>
                <a:stretch>
                  <a:fillRect/>
                </a:stretch>
              </a:blipFill>
            </p:spPr>
            <p:txBody>
              <a:bodyPr/>
              <a:lstStyle/>
              <a:p>
                <a:r>
                  <a:rPr lang="zh-CN" altLang="en-US">
                    <a:noFill/>
                  </a:rPr>
                  <a:t> </a:t>
                </a:r>
              </a:p>
            </p:txBody>
          </p:sp>
        </mc:Fallback>
      </mc:AlternateContent>
      <p:sp>
        <p:nvSpPr>
          <p:cNvPr id="10" name="文本框 9"/>
          <p:cNvSpPr txBox="1"/>
          <p:nvPr/>
        </p:nvSpPr>
        <p:spPr>
          <a:xfrm>
            <a:off x="9588200" y="3998446"/>
            <a:ext cx="1415772"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紫外区</a:t>
            </a:r>
          </a:p>
        </p:txBody>
      </p:sp>
      <p:sp>
        <p:nvSpPr>
          <p:cNvPr id="11" name="文本框 10"/>
          <p:cNvSpPr txBox="1"/>
          <p:nvPr/>
        </p:nvSpPr>
        <p:spPr>
          <a:xfrm>
            <a:off x="383308" y="3998445"/>
            <a:ext cx="1415772" cy="584775"/>
          </a:xfrm>
          <a:prstGeom prst="rect">
            <a:avLst/>
          </a:prstGeom>
          <a:noFill/>
        </p:spPr>
        <p:txBody>
          <a:bodyPr wrap="none" rtlCol="0">
            <a:spAutoFit/>
          </a:bodyPr>
          <a:lstStyle/>
          <a:p>
            <a:r>
              <a:rPr lang="zh-CN" altLang="en-US" sz="3200" b="1" dirty="0">
                <a:latin typeface="SimHei" charset="-122"/>
                <a:ea typeface="SimHei" charset="-122"/>
                <a:cs typeface="SimHei" charset="-122"/>
              </a:rPr>
              <a:t>赖曼系</a:t>
            </a:r>
          </a:p>
        </p:txBody>
      </p:sp>
      <mc:AlternateContent xmlns:mc="http://schemas.openxmlformats.org/markup-compatibility/2006" xmlns:a14="http://schemas.microsoft.com/office/drawing/2010/main">
        <mc:Choice Requires="a14">
          <p:sp>
            <p:nvSpPr>
              <p:cNvPr id="12" name="文本框 11"/>
              <p:cNvSpPr txBox="1"/>
              <p:nvPr/>
            </p:nvSpPr>
            <p:spPr>
              <a:xfrm>
                <a:off x="2408803" y="4692987"/>
                <a:ext cx="3679149"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3200" b="0" i="1" smtClean="0">
                              <a:solidFill>
                                <a:schemeClr val="tx1"/>
                              </a:solidFill>
                              <a:latin typeface="Cambria Math" panose="02040503050406030204" pitchFamily="18" charset="0"/>
                              <a:ea typeface="Cambria Math" charset="0"/>
                              <a:cs typeface="Cambria Math" charset="0"/>
                            </a:rPr>
                          </m:ctrlPr>
                        </m:accPr>
                        <m:e>
                          <m:r>
                            <a:rPr kumimoji="1" lang="en-US" altLang="zh-CN" sz="3200" b="0" i="1" smtClean="0">
                              <a:solidFill>
                                <a:schemeClr val="tx1"/>
                              </a:solidFill>
                              <a:latin typeface="Cambria Math" charset="0"/>
                              <a:ea typeface="Cambria Math" charset="0"/>
                              <a:cs typeface="Cambria Math" charset="0"/>
                            </a:rPr>
                            <m:t>𝜈</m:t>
                          </m:r>
                        </m:e>
                      </m:acc>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𝑅</m:t>
                      </m:r>
                      <m:d>
                        <m:dPr>
                          <m:ctrlPr>
                            <a:rPr kumimoji="1" lang="mr-IN" altLang="zh-CN" sz="3200" b="0" i="1" smtClean="0">
                              <a:solidFill>
                                <a:schemeClr val="tx1"/>
                              </a:solidFill>
                              <a:latin typeface="Cambria Math" panose="02040503050406030204" pitchFamily="18" charset="0"/>
                              <a:ea typeface="Cambria Math" charset="0"/>
                              <a:cs typeface="Cambria Math" charset="0"/>
                            </a:rPr>
                          </m:ctrlPr>
                        </m:dPr>
                        <m:e>
                          <m:r>
                            <a:rPr kumimoji="1" lang="en-US" altLang="zh-CN" sz="3200" b="0" i="1" smtClean="0">
                              <a:solidFill>
                                <a:schemeClr val="tx1"/>
                              </a:solidFill>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3</m:t>
                              </m:r>
                            </m:e>
                            <m:sup>
                              <m:r>
                                <a:rPr kumimoji="1" lang="en-US" altLang="zh-CN" sz="3200" i="1">
                                  <a:latin typeface="Cambria Math" charset="0"/>
                                  <a:ea typeface="Cambria Math" charset="0"/>
                                  <a:cs typeface="Cambria Math" charset="0"/>
                                </a:rPr>
                                <m:t>2</m:t>
                              </m:r>
                            </m:sup>
                          </m:sSup>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e>
                      </m:d>
                    </m:oMath>
                  </m:oMathPara>
                </a14:m>
                <a:endParaRPr kumimoji="1" lang="zh-CN" altLang="en-US" sz="3200"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2408803" y="4692987"/>
                <a:ext cx="3679149" cy="492443"/>
              </a:xfrm>
              <a:prstGeom prst="rect">
                <a:avLst/>
              </a:prstGeom>
              <a:blipFill rotWithShape="0">
                <a:blip r:embed="rId7"/>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6317347" y="4678507"/>
                <a:ext cx="2791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=4, 5, 6, ⋯)</m:t>
                      </m:r>
                    </m:oMath>
                  </m:oMathPara>
                </a14:m>
                <a:endParaRPr kumimoji="1" lang="zh-CN" altLang="en-US" sz="3200" dirty="0">
                  <a:solidFill>
                    <a:schemeClr val="tx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317347" y="4678507"/>
                <a:ext cx="2791341" cy="492443"/>
              </a:xfrm>
              <a:prstGeom prst="rect">
                <a:avLst/>
              </a:prstGeom>
              <a:blipFill rotWithShape="0">
                <a:blip r:embed="rId8"/>
                <a:stretch>
                  <a:fillRect/>
                </a:stretch>
              </a:blipFill>
            </p:spPr>
            <p:txBody>
              <a:bodyPr/>
              <a:lstStyle/>
              <a:p>
                <a:r>
                  <a:rPr lang="zh-CN" altLang="en-US">
                    <a:noFill/>
                  </a:rPr>
                  <a:t> </a:t>
                </a:r>
              </a:p>
            </p:txBody>
          </p:sp>
        </mc:Fallback>
      </mc:AlternateContent>
      <p:sp>
        <p:nvSpPr>
          <p:cNvPr id="14" name="文本框 13"/>
          <p:cNvSpPr txBox="1"/>
          <p:nvPr/>
        </p:nvSpPr>
        <p:spPr>
          <a:xfrm>
            <a:off x="9793384" y="5170949"/>
            <a:ext cx="1415772" cy="584775"/>
          </a:xfrm>
          <a:prstGeom prst="rect">
            <a:avLst/>
          </a:prstGeom>
          <a:noFill/>
        </p:spPr>
        <p:txBody>
          <a:bodyPr wrap="none" rtlCol="0">
            <a:spAutoFit/>
          </a:bodyPr>
          <a:lstStyle/>
          <a:p>
            <a:r>
              <a:rPr lang="zh-CN" altLang="en-US" sz="3200" b="1" dirty="0">
                <a:solidFill>
                  <a:srgbClr val="FF0000"/>
                </a:solidFill>
                <a:latin typeface="SimHei" charset="-122"/>
                <a:ea typeface="SimHei" charset="-122"/>
                <a:cs typeface="SimHei" charset="-122"/>
              </a:rPr>
              <a:t>红外区</a:t>
            </a:r>
          </a:p>
        </p:txBody>
      </p:sp>
      <p:sp>
        <p:nvSpPr>
          <p:cNvPr id="15" name="文本框 14"/>
          <p:cNvSpPr txBox="1"/>
          <p:nvPr/>
        </p:nvSpPr>
        <p:spPr>
          <a:xfrm>
            <a:off x="383308" y="4600654"/>
            <a:ext cx="1415772" cy="584775"/>
          </a:xfrm>
          <a:prstGeom prst="rect">
            <a:avLst/>
          </a:prstGeom>
          <a:noFill/>
        </p:spPr>
        <p:txBody>
          <a:bodyPr wrap="none" rtlCol="0">
            <a:spAutoFit/>
          </a:bodyPr>
          <a:lstStyle/>
          <a:p>
            <a:r>
              <a:rPr lang="zh-CN" altLang="en-US" sz="3200" b="1" dirty="0">
                <a:latin typeface="SimHei" charset="-122"/>
                <a:ea typeface="SimHei" charset="-122"/>
                <a:cs typeface="SimHei" charset="-122"/>
              </a:rPr>
              <a:t>帕邢系</a:t>
            </a:r>
          </a:p>
        </p:txBody>
      </p:sp>
      <mc:AlternateContent xmlns:mc="http://schemas.openxmlformats.org/markup-compatibility/2006" xmlns:a14="http://schemas.microsoft.com/office/drawing/2010/main">
        <mc:Choice Requires="a14">
          <p:sp>
            <p:nvSpPr>
              <p:cNvPr id="16" name="文本框 15"/>
              <p:cNvSpPr txBox="1"/>
              <p:nvPr/>
            </p:nvSpPr>
            <p:spPr>
              <a:xfrm>
                <a:off x="2408803" y="5277762"/>
                <a:ext cx="3679149"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3200" b="0" i="1" smtClean="0">
                              <a:solidFill>
                                <a:schemeClr val="tx1"/>
                              </a:solidFill>
                              <a:latin typeface="Cambria Math" panose="02040503050406030204" pitchFamily="18" charset="0"/>
                              <a:ea typeface="Cambria Math" charset="0"/>
                              <a:cs typeface="Cambria Math" charset="0"/>
                            </a:rPr>
                          </m:ctrlPr>
                        </m:accPr>
                        <m:e>
                          <m:r>
                            <a:rPr kumimoji="1" lang="en-US" altLang="zh-CN" sz="3200" b="0" i="1" smtClean="0">
                              <a:solidFill>
                                <a:schemeClr val="tx1"/>
                              </a:solidFill>
                              <a:latin typeface="Cambria Math" charset="0"/>
                              <a:ea typeface="Cambria Math" charset="0"/>
                              <a:cs typeface="Cambria Math" charset="0"/>
                            </a:rPr>
                            <m:t>𝜈</m:t>
                          </m:r>
                        </m:e>
                      </m:acc>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𝑅</m:t>
                      </m:r>
                      <m:d>
                        <m:dPr>
                          <m:ctrlPr>
                            <a:rPr kumimoji="1" lang="mr-IN" altLang="zh-CN" sz="3200" b="0" i="1" smtClean="0">
                              <a:solidFill>
                                <a:schemeClr val="tx1"/>
                              </a:solidFill>
                              <a:latin typeface="Cambria Math" panose="02040503050406030204" pitchFamily="18" charset="0"/>
                              <a:ea typeface="Cambria Math" charset="0"/>
                              <a:cs typeface="Cambria Math" charset="0"/>
                            </a:rPr>
                          </m:ctrlPr>
                        </m:dPr>
                        <m:e>
                          <m:r>
                            <a:rPr kumimoji="1" lang="en-US" altLang="zh-CN" sz="3200" b="0" i="1" smtClean="0">
                              <a:solidFill>
                                <a:schemeClr val="tx1"/>
                              </a:solidFill>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4</m:t>
                              </m:r>
                            </m:e>
                            <m:sup>
                              <m:r>
                                <a:rPr kumimoji="1" lang="en-US" altLang="zh-CN" sz="3200" i="1">
                                  <a:latin typeface="Cambria Math" charset="0"/>
                                  <a:ea typeface="Cambria Math" charset="0"/>
                                  <a:cs typeface="Cambria Math" charset="0"/>
                                </a:rPr>
                                <m:t>2</m:t>
                              </m:r>
                            </m:sup>
                          </m:sSup>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e>
                      </m:d>
                    </m:oMath>
                  </m:oMathPara>
                </a14:m>
                <a:endParaRPr kumimoji="1" lang="zh-CN" altLang="en-US" sz="3200" dirty="0">
                  <a:solidFill>
                    <a:schemeClr val="tx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408803" y="5277762"/>
                <a:ext cx="3679149" cy="492443"/>
              </a:xfrm>
              <a:prstGeom prst="rect">
                <a:avLst/>
              </a:prstGeom>
              <a:blipFill rotWithShape="0">
                <a:blip r:embed="rId9"/>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317347" y="5263282"/>
                <a:ext cx="279134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=5, 6, 7, ⋯)</m:t>
                      </m:r>
                    </m:oMath>
                  </m:oMathPara>
                </a14:m>
                <a:endParaRPr kumimoji="1" lang="zh-CN" altLang="en-US" sz="3200" dirty="0">
                  <a:solidFill>
                    <a:schemeClr val="tx1"/>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6317347" y="5263282"/>
                <a:ext cx="2791342" cy="492443"/>
              </a:xfrm>
              <a:prstGeom prst="rect">
                <a:avLst/>
              </a:prstGeom>
              <a:blipFill rotWithShape="0">
                <a:blip r:embed="rId10"/>
                <a:stretch>
                  <a:fillRect/>
                </a:stretch>
              </a:blipFill>
            </p:spPr>
            <p:txBody>
              <a:bodyPr/>
              <a:lstStyle/>
              <a:p>
                <a:r>
                  <a:rPr lang="zh-CN" altLang="en-US">
                    <a:noFill/>
                  </a:rPr>
                  <a:t> </a:t>
                </a:r>
              </a:p>
            </p:txBody>
          </p:sp>
        </mc:Fallback>
      </mc:AlternateContent>
      <p:sp>
        <p:nvSpPr>
          <p:cNvPr id="18" name="文本框 17"/>
          <p:cNvSpPr txBox="1"/>
          <p:nvPr/>
        </p:nvSpPr>
        <p:spPr>
          <a:xfrm>
            <a:off x="383308" y="5185429"/>
            <a:ext cx="1826141" cy="584775"/>
          </a:xfrm>
          <a:prstGeom prst="rect">
            <a:avLst/>
          </a:prstGeom>
          <a:noFill/>
        </p:spPr>
        <p:txBody>
          <a:bodyPr wrap="none" rtlCol="0">
            <a:spAutoFit/>
          </a:bodyPr>
          <a:lstStyle/>
          <a:p>
            <a:r>
              <a:rPr lang="zh-CN" altLang="en-US" sz="3200" b="1" dirty="0">
                <a:latin typeface="SimHei" charset="-122"/>
                <a:ea typeface="SimHei" charset="-122"/>
                <a:cs typeface="SimHei" charset="-122"/>
              </a:rPr>
              <a:t>布喇开系</a:t>
            </a:r>
          </a:p>
        </p:txBody>
      </p:sp>
      <mc:AlternateContent xmlns:mc="http://schemas.openxmlformats.org/markup-compatibility/2006" xmlns:a14="http://schemas.microsoft.com/office/drawing/2010/main">
        <mc:Choice Requires="a14">
          <p:sp>
            <p:nvSpPr>
              <p:cNvPr id="19" name="文本框 18"/>
              <p:cNvSpPr txBox="1"/>
              <p:nvPr/>
            </p:nvSpPr>
            <p:spPr>
              <a:xfrm>
                <a:off x="2408803" y="5848057"/>
                <a:ext cx="3679149"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3200" b="0" i="1" smtClean="0">
                              <a:solidFill>
                                <a:schemeClr val="tx1"/>
                              </a:solidFill>
                              <a:latin typeface="Cambria Math" panose="02040503050406030204" pitchFamily="18" charset="0"/>
                              <a:ea typeface="Cambria Math" charset="0"/>
                              <a:cs typeface="Cambria Math" charset="0"/>
                            </a:rPr>
                          </m:ctrlPr>
                        </m:accPr>
                        <m:e>
                          <m:r>
                            <a:rPr kumimoji="1" lang="en-US" altLang="zh-CN" sz="3200" b="0" i="1" smtClean="0">
                              <a:solidFill>
                                <a:schemeClr val="tx1"/>
                              </a:solidFill>
                              <a:latin typeface="Cambria Math" charset="0"/>
                              <a:ea typeface="Cambria Math" charset="0"/>
                              <a:cs typeface="Cambria Math" charset="0"/>
                            </a:rPr>
                            <m:t>𝜈</m:t>
                          </m:r>
                        </m:e>
                      </m:acc>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𝑅</m:t>
                      </m:r>
                      <m:d>
                        <m:dPr>
                          <m:ctrlPr>
                            <a:rPr kumimoji="1" lang="mr-IN" altLang="zh-CN" sz="3200" b="0" i="1" smtClean="0">
                              <a:solidFill>
                                <a:schemeClr val="tx1"/>
                              </a:solidFill>
                              <a:latin typeface="Cambria Math" panose="02040503050406030204" pitchFamily="18" charset="0"/>
                              <a:ea typeface="Cambria Math" charset="0"/>
                              <a:cs typeface="Cambria Math" charset="0"/>
                            </a:rPr>
                          </m:ctrlPr>
                        </m:dPr>
                        <m:e>
                          <m:r>
                            <a:rPr kumimoji="1" lang="en-US" altLang="zh-CN" sz="3200" b="0" i="1" smtClean="0">
                              <a:solidFill>
                                <a:schemeClr val="tx1"/>
                              </a:solidFill>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5</m:t>
                              </m:r>
                            </m:e>
                            <m:sup>
                              <m:r>
                                <a:rPr kumimoji="1" lang="en-US" altLang="zh-CN" sz="3200" i="1">
                                  <a:latin typeface="Cambria Math" charset="0"/>
                                  <a:ea typeface="Cambria Math" charset="0"/>
                                  <a:cs typeface="Cambria Math" charset="0"/>
                                </a:rPr>
                                <m:t>2</m:t>
                              </m:r>
                            </m:sup>
                          </m:sSup>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1/</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e>
                      </m:d>
                    </m:oMath>
                  </m:oMathPara>
                </a14:m>
                <a:endParaRPr kumimoji="1" lang="zh-CN" altLang="en-US" sz="3200" dirty="0">
                  <a:solidFill>
                    <a:schemeClr val="tx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2408803" y="5848057"/>
                <a:ext cx="3679149" cy="492443"/>
              </a:xfrm>
              <a:prstGeom prst="rect">
                <a:avLst/>
              </a:prstGeom>
              <a:blipFill rotWithShape="0">
                <a:blip r:embed="rId11"/>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6317347" y="5833577"/>
                <a:ext cx="279134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=6, 7, 8, ⋯)</m:t>
                      </m:r>
                    </m:oMath>
                  </m:oMathPara>
                </a14:m>
                <a:endParaRPr kumimoji="1" lang="zh-CN" altLang="en-US" sz="3200" dirty="0">
                  <a:solidFill>
                    <a:schemeClr val="tx1"/>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6317347" y="5833577"/>
                <a:ext cx="2791342" cy="492443"/>
              </a:xfrm>
              <a:prstGeom prst="rect">
                <a:avLst/>
              </a:prstGeom>
              <a:blipFill rotWithShape="0">
                <a:blip r:embed="rId12"/>
                <a:stretch>
                  <a:fillRect/>
                </a:stretch>
              </a:blipFill>
            </p:spPr>
            <p:txBody>
              <a:bodyPr/>
              <a:lstStyle/>
              <a:p>
                <a:r>
                  <a:rPr lang="zh-CN" altLang="en-US">
                    <a:noFill/>
                  </a:rPr>
                  <a:t> </a:t>
                </a:r>
              </a:p>
            </p:txBody>
          </p:sp>
        </mc:Fallback>
      </mc:AlternateContent>
      <p:sp>
        <p:nvSpPr>
          <p:cNvPr id="21" name="文本框 20"/>
          <p:cNvSpPr txBox="1"/>
          <p:nvPr/>
        </p:nvSpPr>
        <p:spPr>
          <a:xfrm>
            <a:off x="383308" y="5755724"/>
            <a:ext cx="1826141" cy="584775"/>
          </a:xfrm>
          <a:prstGeom prst="rect">
            <a:avLst/>
          </a:prstGeom>
          <a:noFill/>
        </p:spPr>
        <p:txBody>
          <a:bodyPr wrap="none" rtlCol="0">
            <a:spAutoFit/>
          </a:bodyPr>
          <a:lstStyle/>
          <a:p>
            <a:r>
              <a:rPr lang="zh-CN" altLang="en-US" sz="3200" b="1" dirty="0">
                <a:latin typeface="SimHei" charset="-122"/>
                <a:ea typeface="SimHei" charset="-122"/>
                <a:cs typeface="SimHei" charset="-122"/>
              </a:rPr>
              <a:t>普芳德系</a:t>
            </a:r>
          </a:p>
        </p:txBody>
      </p:sp>
      <p:sp>
        <p:nvSpPr>
          <p:cNvPr id="22" name="AutoShape 2"/>
          <p:cNvSpPr>
            <a:spLocks/>
          </p:cNvSpPr>
          <p:nvPr/>
        </p:nvSpPr>
        <p:spPr bwMode="auto">
          <a:xfrm flipH="1">
            <a:off x="9312678" y="4681124"/>
            <a:ext cx="245497" cy="1574967"/>
          </a:xfrm>
          <a:prstGeom prst="leftBrace">
            <a:avLst>
              <a:gd name="adj1" fmla="val 88271"/>
              <a:gd name="adj2" fmla="val 50000"/>
            </a:avLst>
          </a:prstGeom>
          <a:noFill/>
          <a:ln w="38100">
            <a:solidFill>
              <a:srgbClr val="CC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dirty="0">
              <a:solidFill>
                <a:srgbClr val="0000FF"/>
              </a:solidFill>
            </a:endParaRPr>
          </a:p>
        </p:txBody>
      </p:sp>
    </p:spTree>
    <p:extLst>
      <p:ext uri="{BB962C8B-B14F-4D97-AF65-F5344CB8AC3E}">
        <p14:creationId xmlns:p14="http://schemas.microsoft.com/office/powerpoint/2010/main" val="42908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left)">
                                      <p:cBhvr>
                                        <p:cTn id="82" dur="500"/>
                                        <p:tgtEl>
                                          <p:spTgt spid="22"/>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5519460"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里德伯公式</a:t>
            </a:r>
            <a:r>
              <a:rPr lang="en-US" altLang="zh-CN" sz="3200" b="1" dirty="0">
                <a:solidFill>
                  <a:srgbClr val="7030A0"/>
                </a:solidFill>
                <a:latin typeface="SimHei" charset="-122"/>
                <a:ea typeface="SimHei" charset="-122"/>
                <a:cs typeface="SimHei" charset="-122"/>
              </a:rPr>
              <a:t>(</a:t>
            </a:r>
            <a:r>
              <a:rPr lang="zh-CN" altLang="en-US" sz="3200" b="1" dirty="0">
                <a:solidFill>
                  <a:srgbClr val="7030A0"/>
                </a:solidFill>
                <a:latin typeface="SimHei" charset="-122"/>
                <a:ea typeface="SimHei" charset="-122"/>
                <a:cs typeface="SimHei" charset="-122"/>
              </a:rPr>
              <a:t>广义巴耳末公式</a:t>
            </a:r>
            <a:r>
              <a:rPr lang="en-US" altLang="zh-CN" sz="3200" b="1" dirty="0">
                <a:solidFill>
                  <a:srgbClr val="7030A0"/>
                </a:solidFill>
                <a:latin typeface="SimHei" charset="-122"/>
                <a:ea typeface="SimHei" charset="-122"/>
                <a:cs typeface="SimHei" charset="-122"/>
              </a:rPr>
              <a:t>)</a:t>
            </a:r>
            <a:endParaRPr lang="zh-CN" altLang="en-US" sz="3200" b="1" dirty="0">
              <a:solidFill>
                <a:srgbClr val="7030A0"/>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3" name="文本框 2"/>
              <p:cNvSpPr txBox="1"/>
              <p:nvPr/>
            </p:nvSpPr>
            <p:spPr>
              <a:xfrm>
                <a:off x="1180879" y="1021254"/>
                <a:ext cx="3700180" cy="935641"/>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3200" b="0" i="1" smtClean="0">
                              <a:solidFill>
                                <a:schemeClr val="tx1"/>
                              </a:solidFill>
                              <a:latin typeface="Cambria Math" panose="02040503050406030204" pitchFamily="18" charset="0"/>
                              <a:ea typeface="Cambria Math" charset="0"/>
                              <a:cs typeface="Cambria Math" charset="0"/>
                            </a:rPr>
                          </m:ctrlPr>
                        </m:accPr>
                        <m:e>
                          <m:r>
                            <a:rPr kumimoji="1" lang="en-US" altLang="zh-CN" sz="3200" b="0" i="1" smtClean="0">
                              <a:solidFill>
                                <a:schemeClr val="tx1"/>
                              </a:solidFill>
                              <a:latin typeface="Cambria Math" charset="0"/>
                              <a:ea typeface="Cambria Math" charset="0"/>
                              <a:cs typeface="Cambria Math" charset="0"/>
                            </a:rPr>
                            <m:t>𝜈</m:t>
                          </m:r>
                        </m:e>
                      </m:acc>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1</m:t>
                          </m:r>
                        </m:num>
                        <m:den>
                          <m:r>
                            <a:rPr kumimoji="1" lang="en-US" altLang="zh-CN" sz="3200" b="0" i="1" smtClean="0">
                              <a:solidFill>
                                <a:schemeClr val="tx1"/>
                              </a:solidFill>
                              <a:latin typeface="Cambria Math" charset="0"/>
                              <a:ea typeface="Cambria Math" charset="0"/>
                              <a:cs typeface="Cambria Math" charset="0"/>
                            </a:rPr>
                            <m:t>𝜆</m:t>
                          </m:r>
                        </m:den>
                      </m:f>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𝑅</m:t>
                      </m:r>
                      <m:d>
                        <m:dPr>
                          <m:ctrlPr>
                            <a:rPr kumimoji="1" lang="mr-IN" altLang="zh-CN" sz="3200" b="0" i="1" smtClean="0">
                              <a:solidFill>
                                <a:schemeClr val="tx1"/>
                              </a:solidFill>
                              <a:latin typeface="Cambria Math" panose="02040503050406030204" pitchFamily="18" charset="0"/>
                              <a:ea typeface="Cambria Math" charset="0"/>
                              <a:cs typeface="Cambria Math" charset="0"/>
                            </a:rPr>
                          </m:ctrlPr>
                        </m:dPr>
                        <m:e>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1</m:t>
                              </m:r>
                            </m:num>
                            <m:den>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𝑘</m:t>
                                  </m:r>
                                </m:e>
                                <m:sup>
                                  <m:r>
                                    <a:rPr kumimoji="1" lang="en-US" altLang="zh-CN" sz="3200" b="0" i="1" smtClean="0">
                                      <a:solidFill>
                                        <a:schemeClr val="tx1"/>
                                      </a:solidFill>
                                      <a:latin typeface="Cambria Math" charset="0"/>
                                      <a:ea typeface="Cambria Math" charset="0"/>
                                      <a:cs typeface="Cambria Math" charset="0"/>
                                    </a:rPr>
                                    <m:t>2</m:t>
                                  </m:r>
                                </m:sup>
                              </m:sSup>
                            </m:den>
                          </m:f>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i="1">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1</m:t>
                              </m:r>
                            </m:num>
                            <m:den>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den>
                          </m:f>
                        </m:e>
                      </m:d>
                    </m:oMath>
                  </m:oMathPara>
                </a14:m>
                <a:endParaRPr kumimoji="1" lang="zh-CN" altLang="en-US" sz="32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180879" y="1021254"/>
                <a:ext cx="3700180" cy="935641"/>
              </a:xfrm>
              <a:prstGeom prst="rect">
                <a:avLst/>
              </a:prstGeom>
              <a:blipFill rotWithShape="0">
                <a:blip r:embed="rId2"/>
                <a:stretch>
                  <a:fillRect/>
                </a:stretch>
              </a:blipFill>
              <a:ln w="3810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331416" y="959397"/>
                <a:ext cx="23785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𝑘</m:t>
                      </m:r>
                      <m:r>
                        <a:rPr kumimoji="1" lang="en-US" altLang="zh-CN" sz="3200" b="0" i="1" smtClean="0">
                          <a:solidFill>
                            <a:schemeClr val="tx1"/>
                          </a:solidFill>
                          <a:latin typeface="Cambria Math" charset="0"/>
                          <a:ea typeface="Cambria Math" charset="0"/>
                          <a:cs typeface="Cambria Math" charset="0"/>
                        </a:rPr>
                        <m:t>=1, 2, 3, ⋯</m:t>
                      </m:r>
                    </m:oMath>
                  </m:oMathPara>
                </a14:m>
                <a:endParaRPr kumimoji="1" lang="zh-CN" altLang="en-US" sz="3200"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331416" y="959397"/>
                <a:ext cx="2378536" cy="49244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987648" y="1503142"/>
                <a:ext cx="345530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𝑘</m:t>
                      </m:r>
                      <m:r>
                        <a:rPr kumimoji="1" lang="en-US" altLang="zh-CN" sz="3200" b="0" i="1" smtClean="0">
                          <a:solidFill>
                            <a:schemeClr val="tx1"/>
                          </a:solidFill>
                          <a:latin typeface="Cambria Math" charset="0"/>
                          <a:ea typeface="Cambria Math" charset="0"/>
                          <a:cs typeface="Cambria Math" charset="0"/>
                        </a:rPr>
                        <m:t>+1, </m:t>
                      </m:r>
                      <m:r>
                        <a:rPr kumimoji="1" lang="en-US" altLang="zh-CN" sz="3200" b="0" i="1" smtClean="0">
                          <a:latin typeface="Cambria Math" charset="0"/>
                          <a:ea typeface="Cambria Math" charset="0"/>
                          <a:cs typeface="Cambria Math" charset="0"/>
                        </a:rPr>
                        <m:t>𝑘</m:t>
                      </m:r>
                      <m:r>
                        <a:rPr kumimoji="1" lang="en-US" altLang="zh-CN" sz="3200" b="0" i="1" smtClean="0">
                          <a:latin typeface="Cambria Math" charset="0"/>
                          <a:ea typeface="Cambria Math" charset="0"/>
                          <a:cs typeface="Cambria Math" charset="0"/>
                        </a:rPr>
                        <m:t>+2, ⋯</m:t>
                      </m:r>
                    </m:oMath>
                  </m:oMathPara>
                </a14:m>
                <a:endParaRPr kumimoji="1" lang="zh-CN" altLang="en-US" sz="3200"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987648" y="1503142"/>
                <a:ext cx="3455305" cy="492443"/>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文本框 6"/>
          <p:cNvSpPr txBox="1"/>
          <p:nvPr/>
        </p:nvSpPr>
        <p:spPr>
          <a:xfrm>
            <a:off x="468187" y="2884523"/>
            <a:ext cx="2236510"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实验表明：</a:t>
            </a:r>
          </a:p>
        </p:txBody>
      </p:sp>
      <p:sp>
        <p:nvSpPr>
          <p:cNvPr id="9" name="文本框 8"/>
          <p:cNvSpPr txBox="1"/>
          <p:nvPr/>
        </p:nvSpPr>
        <p:spPr>
          <a:xfrm>
            <a:off x="861068" y="3553706"/>
            <a:ext cx="3057247" cy="584775"/>
          </a:xfrm>
          <a:prstGeom prst="rect">
            <a:avLst/>
          </a:prstGeom>
          <a:noFill/>
        </p:spPr>
        <p:txBody>
          <a:bodyPr wrap="none" rtlCol="0">
            <a:spAutoFit/>
          </a:bodyPr>
          <a:lstStyle/>
          <a:p>
            <a:r>
              <a:rPr lang="zh-CN" altLang="en-US" sz="3200" b="1" dirty="0">
                <a:latin typeface="SimHei" charset="-122"/>
                <a:ea typeface="SimHei" charset="-122"/>
                <a:cs typeface="SimHei" charset="-122"/>
              </a:rPr>
              <a:t>原子具有线光谱</a:t>
            </a:r>
          </a:p>
        </p:txBody>
      </p:sp>
      <p:sp>
        <p:nvSpPr>
          <p:cNvPr id="10" name="文本框 9"/>
          <p:cNvSpPr txBox="1"/>
          <p:nvPr/>
        </p:nvSpPr>
        <p:spPr>
          <a:xfrm>
            <a:off x="863760" y="4265092"/>
            <a:ext cx="5109091" cy="584775"/>
          </a:xfrm>
          <a:prstGeom prst="rect">
            <a:avLst/>
          </a:prstGeom>
          <a:noFill/>
        </p:spPr>
        <p:txBody>
          <a:bodyPr wrap="none" rtlCol="0">
            <a:spAutoFit/>
          </a:bodyPr>
          <a:lstStyle/>
          <a:p>
            <a:r>
              <a:rPr lang="zh-CN" altLang="en-US" sz="3200" b="1" dirty="0">
                <a:latin typeface="SimHei" charset="-122"/>
                <a:ea typeface="SimHei" charset="-122"/>
                <a:cs typeface="SimHei" charset="-122"/>
              </a:rPr>
              <a:t>各谱线之间具有一定的关系</a:t>
            </a:r>
          </a:p>
        </p:txBody>
      </p:sp>
      <p:sp>
        <p:nvSpPr>
          <p:cNvPr id="11" name="文本框 10"/>
          <p:cNvSpPr txBox="1"/>
          <p:nvPr/>
        </p:nvSpPr>
        <p:spPr>
          <a:xfrm>
            <a:off x="861067" y="4976478"/>
            <a:ext cx="8802410" cy="584775"/>
          </a:xfrm>
          <a:prstGeom prst="rect">
            <a:avLst/>
          </a:prstGeom>
          <a:noFill/>
        </p:spPr>
        <p:txBody>
          <a:bodyPr wrap="none" rtlCol="0">
            <a:spAutoFit/>
          </a:bodyPr>
          <a:lstStyle/>
          <a:p>
            <a:r>
              <a:rPr lang="zh-CN" altLang="en-US" sz="3200" b="1" dirty="0">
                <a:latin typeface="SimHei" charset="-122"/>
                <a:ea typeface="SimHei" charset="-122"/>
                <a:cs typeface="SimHei" charset="-122"/>
              </a:rPr>
              <a:t>每一个谱线的波数都可以表达为两个光谱项之差</a:t>
            </a:r>
          </a:p>
        </p:txBody>
      </p:sp>
      <mc:AlternateContent xmlns:mc="http://schemas.openxmlformats.org/markup-compatibility/2006" xmlns:a14="http://schemas.microsoft.com/office/drawing/2010/main">
        <mc:Choice Requires="a14">
          <p:sp>
            <p:nvSpPr>
              <p:cNvPr id="12" name="文本框 11"/>
              <p:cNvSpPr txBox="1"/>
              <p:nvPr/>
            </p:nvSpPr>
            <p:spPr>
              <a:xfrm>
                <a:off x="468187" y="2151002"/>
                <a:ext cx="7637475" cy="595932"/>
              </a:xfrm>
              <a:prstGeom prst="rect">
                <a:avLst/>
              </a:prstGeom>
              <a:noFill/>
            </p:spPr>
            <p:txBody>
              <a:bodyPr wrap="none" rtlCol="0">
                <a:spAutoFit/>
              </a:bodyPr>
              <a:lstStyle/>
              <a:p>
                <a:r>
                  <a:rPr lang="zh-CN" altLang="en-US" sz="3200" b="1" dirty="0">
                    <a:latin typeface="SimHei" charset="-122"/>
                    <a:ea typeface="SimHei" charset="-122"/>
                    <a:cs typeface="SimHei" charset="-122"/>
                  </a:rPr>
                  <a:t>其中</a:t>
                </a:r>
                <a14:m>
                  <m:oMath xmlns:m="http://schemas.openxmlformats.org/officeDocument/2006/math">
                    <m:r>
                      <a:rPr lang="en-US" altLang="zh-CN" sz="3200" b="1" i="1" smtClean="0">
                        <a:solidFill>
                          <a:srgbClr val="FF0000"/>
                        </a:solidFill>
                        <a:latin typeface="Cambria Math" charset="0"/>
                        <a:ea typeface="SimHei" charset="-122"/>
                        <a:cs typeface="SimHei" charset="-122"/>
                      </a:rPr>
                      <m:t>𝑹</m:t>
                    </m:r>
                    <m:r>
                      <a:rPr lang="en-US" altLang="zh-CN" sz="3200" b="1" i="1" smtClean="0">
                        <a:solidFill>
                          <a:srgbClr val="FF0000"/>
                        </a:solidFill>
                        <a:latin typeface="Cambria Math" charset="0"/>
                        <a:ea typeface="SimHei" charset="-122"/>
                        <a:cs typeface="SimHei" charset="-122"/>
                      </a:rPr>
                      <m:t>/</m:t>
                    </m:r>
                    <m:sSup>
                      <m:sSupPr>
                        <m:ctrlPr>
                          <a:rPr lang="en-US" altLang="zh-CN" sz="3200" b="1" i="1" smtClean="0">
                            <a:solidFill>
                              <a:srgbClr val="FF0000"/>
                            </a:solidFill>
                            <a:latin typeface="Cambria Math" panose="02040503050406030204" pitchFamily="18" charset="0"/>
                            <a:ea typeface="SimHei" charset="-122"/>
                            <a:cs typeface="SimHei" charset="-122"/>
                          </a:rPr>
                        </m:ctrlPr>
                      </m:sSupPr>
                      <m:e>
                        <m:r>
                          <a:rPr lang="en-US" altLang="zh-CN" sz="3200" b="1" i="1" smtClean="0">
                            <a:solidFill>
                              <a:srgbClr val="FF0000"/>
                            </a:solidFill>
                            <a:latin typeface="Cambria Math" charset="0"/>
                            <a:ea typeface="SimHei" charset="-122"/>
                            <a:cs typeface="SimHei" charset="-122"/>
                          </a:rPr>
                          <m:t>𝒌</m:t>
                        </m:r>
                      </m:e>
                      <m:sup>
                        <m:r>
                          <a:rPr lang="en-US" altLang="zh-CN" sz="3200" b="1" i="1" smtClean="0">
                            <a:solidFill>
                              <a:srgbClr val="FF0000"/>
                            </a:solidFill>
                            <a:latin typeface="Cambria Math" charset="0"/>
                            <a:ea typeface="SimHei" charset="-122"/>
                            <a:cs typeface="SimHei" charset="-122"/>
                          </a:rPr>
                          <m:t>𝟐</m:t>
                        </m:r>
                      </m:sup>
                    </m:sSup>
                  </m:oMath>
                </a14:m>
                <a:r>
                  <a:rPr lang="zh-CN" altLang="en-US" sz="3200" b="1" dirty="0">
                    <a:latin typeface="SimHei" charset="-122"/>
                    <a:ea typeface="SimHei" charset="-122"/>
                    <a:cs typeface="SimHei" charset="-122"/>
                  </a:rPr>
                  <a:t>和</a:t>
                </a:r>
                <a14:m>
                  <m:oMath xmlns:m="http://schemas.openxmlformats.org/officeDocument/2006/math">
                    <m:r>
                      <a:rPr lang="en-US" altLang="zh-CN" sz="3200" b="1" i="1" smtClean="0">
                        <a:solidFill>
                          <a:srgbClr val="FF0000"/>
                        </a:solidFill>
                        <a:latin typeface="Cambria Math" charset="0"/>
                        <a:ea typeface="SimHei" charset="-122"/>
                        <a:cs typeface="SimHei" charset="-122"/>
                      </a:rPr>
                      <m:t>𝑹</m:t>
                    </m:r>
                    <m:r>
                      <a:rPr lang="en-US" altLang="zh-CN" sz="3200" b="1" i="1" smtClean="0">
                        <a:solidFill>
                          <a:srgbClr val="FF0000"/>
                        </a:solidFill>
                        <a:latin typeface="Cambria Math" charset="0"/>
                        <a:ea typeface="SimHei" charset="-122"/>
                        <a:cs typeface="SimHei" charset="-122"/>
                      </a:rPr>
                      <m:t>/</m:t>
                    </m:r>
                    <m:sSup>
                      <m:sSupPr>
                        <m:ctrlPr>
                          <a:rPr lang="en-US" altLang="zh-CN" sz="3200" b="1" i="1">
                            <a:solidFill>
                              <a:srgbClr val="FF0000"/>
                            </a:solidFill>
                            <a:latin typeface="Cambria Math" panose="02040503050406030204" pitchFamily="18" charset="0"/>
                            <a:ea typeface="SimHei" charset="-122"/>
                            <a:cs typeface="SimHei" charset="-122"/>
                          </a:rPr>
                        </m:ctrlPr>
                      </m:sSupPr>
                      <m:e>
                        <m:r>
                          <a:rPr lang="en-US" altLang="zh-CN" sz="3200" b="1" i="1" smtClean="0">
                            <a:solidFill>
                              <a:srgbClr val="FF0000"/>
                            </a:solidFill>
                            <a:latin typeface="Cambria Math" charset="0"/>
                            <a:ea typeface="SimHei" charset="-122"/>
                            <a:cs typeface="SimHei" charset="-122"/>
                          </a:rPr>
                          <m:t>𝒏</m:t>
                        </m:r>
                      </m:e>
                      <m:sup>
                        <m:r>
                          <a:rPr lang="en-US" altLang="zh-CN" sz="3200" b="1" i="1">
                            <a:solidFill>
                              <a:srgbClr val="FF0000"/>
                            </a:solidFill>
                            <a:latin typeface="Cambria Math" charset="0"/>
                            <a:ea typeface="SimHei" charset="-122"/>
                            <a:cs typeface="SimHei" charset="-122"/>
                          </a:rPr>
                          <m:t>𝟐</m:t>
                        </m:r>
                      </m:sup>
                    </m:sSup>
                  </m:oMath>
                </a14:m>
                <a:r>
                  <a:rPr lang="zh-CN" altLang="en-US" sz="3200" b="1" dirty="0">
                    <a:latin typeface="SimHei" charset="-122"/>
                    <a:ea typeface="SimHei" charset="-122"/>
                    <a:cs typeface="SimHei" charset="-122"/>
                  </a:rPr>
                  <a:t>被称为光谱项，</a:t>
                </a:r>
                <a14:m>
                  <m:oMath xmlns:m="http://schemas.openxmlformats.org/officeDocument/2006/math">
                    <m:acc>
                      <m:accPr>
                        <m:chr m:val="̃"/>
                        <m:ctrlPr>
                          <a:rPr kumimoji="1" lang="en-US" altLang="zh-CN" sz="3200" b="1" i="1">
                            <a:solidFill>
                              <a:srgbClr val="FF0000"/>
                            </a:solidFill>
                            <a:latin typeface="Cambria Math" panose="02040503050406030204" pitchFamily="18" charset="0"/>
                            <a:ea typeface="Cambria Math" charset="0"/>
                            <a:cs typeface="Cambria Math" charset="0"/>
                          </a:rPr>
                        </m:ctrlPr>
                      </m:accPr>
                      <m:e>
                        <m:r>
                          <a:rPr kumimoji="1" lang="en-US" altLang="zh-CN" sz="3200" b="1" i="1">
                            <a:solidFill>
                              <a:srgbClr val="FF0000"/>
                            </a:solidFill>
                            <a:latin typeface="Cambria Math" charset="0"/>
                            <a:ea typeface="Cambria Math" charset="0"/>
                            <a:cs typeface="Cambria Math" charset="0"/>
                          </a:rPr>
                          <m:t>𝝂</m:t>
                        </m:r>
                      </m:e>
                    </m:acc>
                  </m:oMath>
                </a14:m>
                <a:r>
                  <a:rPr lang="zh-CN" altLang="en-US" sz="3200" b="1" dirty="0">
                    <a:latin typeface="SimHei" charset="-122"/>
                    <a:ea typeface="SimHei" charset="-122"/>
                    <a:cs typeface="SimHei" charset="-122"/>
                  </a:rPr>
                  <a:t>是波数</a:t>
                </a:r>
              </a:p>
            </p:txBody>
          </p:sp>
        </mc:Choice>
        <mc:Fallback xmlns="">
          <p:sp>
            <p:nvSpPr>
              <p:cNvPr id="12" name="文本框 11"/>
              <p:cNvSpPr txBox="1">
                <a:spLocks noRot="1" noChangeAspect="1" noMove="1" noResize="1" noEditPoints="1" noAdjustHandles="1" noChangeArrowheads="1" noChangeShapeType="1" noTextEdit="1"/>
              </p:cNvSpPr>
              <p:nvPr/>
            </p:nvSpPr>
            <p:spPr>
              <a:xfrm>
                <a:off x="468187" y="2151002"/>
                <a:ext cx="7637475" cy="595932"/>
              </a:xfrm>
              <a:prstGeom prst="rect">
                <a:avLst/>
              </a:prstGeom>
              <a:blipFill rotWithShape="0">
                <a:blip r:embed="rId5"/>
                <a:stretch>
                  <a:fillRect l="-2075" t="-15306" r="-1277" b="-2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67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3672800"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二 玻尔的基本假设</a:t>
            </a:r>
          </a:p>
        </p:txBody>
      </p:sp>
      <p:sp>
        <p:nvSpPr>
          <p:cNvPr id="3" name="文本框 2"/>
          <p:cNvSpPr txBox="1"/>
          <p:nvPr/>
        </p:nvSpPr>
        <p:spPr>
          <a:xfrm>
            <a:off x="468188" y="887457"/>
            <a:ext cx="4083169"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1.</a:t>
            </a:r>
            <a:r>
              <a:rPr lang="zh-CN" altLang="en-US" sz="3200" b="1" dirty="0">
                <a:solidFill>
                  <a:srgbClr val="7030A0"/>
                </a:solidFill>
                <a:latin typeface="SimHei" charset="-122"/>
                <a:ea typeface="SimHei" charset="-122"/>
                <a:cs typeface="SimHei" charset="-122"/>
              </a:rPr>
              <a:t> 对有核模型的质疑</a:t>
            </a:r>
          </a:p>
        </p:txBody>
      </p:sp>
      <p:sp>
        <p:nvSpPr>
          <p:cNvPr id="6" name="文本框 5"/>
          <p:cNvSpPr txBox="1"/>
          <p:nvPr/>
        </p:nvSpPr>
        <p:spPr>
          <a:xfrm>
            <a:off x="468188" y="1631958"/>
            <a:ext cx="3877985" cy="1077218"/>
          </a:xfrm>
          <a:prstGeom prst="rect">
            <a:avLst/>
          </a:prstGeom>
          <a:noFill/>
        </p:spPr>
        <p:txBody>
          <a:bodyPr wrap="none" rtlCol="0">
            <a:spAutoFit/>
          </a:bodyPr>
          <a:lstStyle/>
          <a:p>
            <a:r>
              <a:rPr lang="zh-CN" altLang="en-US" sz="3200" b="1" dirty="0">
                <a:latin typeface="SimHei" charset="-122"/>
                <a:ea typeface="SimHei" charset="-122"/>
                <a:cs typeface="SimHei" charset="-122"/>
              </a:rPr>
              <a:t>从原子离散的线光谱</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中得到启发</a:t>
            </a:r>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1833" y="373021"/>
            <a:ext cx="2305071" cy="3253044"/>
          </a:xfrm>
          <a:prstGeom prst="rect">
            <a:avLst/>
          </a:prstGeom>
        </p:spPr>
      </p:pic>
      <mc:AlternateContent xmlns:mc="http://schemas.openxmlformats.org/markup-compatibility/2006" xmlns:a14="http://schemas.microsoft.com/office/drawing/2010/main">
        <mc:Choice Requires="a14">
          <p:sp>
            <p:nvSpPr>
              <p:cNvPr id="25" name="文本框 24"/>
              <p:cNvSpPr txBox="1"/>
              <p:nvPr/>
            </p:nvSpPr>
            <p:spPr>
              <a:xfrm>
                <a:off x="4491603" y="4365274"/>
                <a:ext cx="3617209" cy="935641"/>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h</m:t>
                      </m:r>
                      <m:r>
                        <a:rPr kumimoji="1" lang="en-US" altLang="zh-CN" sz="3200" b="0" i="1" smtClean="0">
                          <a:latin typeface="Cambria Math" charset="0"/>
                          <a:ea typeface="Cambria Math" charset="0"/>
                          <a:cs typeface="Cambria Math" charset="0"/>
                        </a:rPr>
                        <m:t>𝜈</m:t>
                      </m:r>
                      <m:r>
                        <a:rPr kumimoji="1" lang="en-US" altLang="zh-CN" sz="3200" i="1">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h𝑅𝑐</m:t>
                      </m:r>
                      <m:d>
                        <m:dPr>
                          <m:ctrlPr>
                            <a:rPr kumimoji="1" lang="mr-IN" altLang="zh-CN" sz="3200" b="0" i="1" smtClean="0">
                              <a:solidFill>
                                <a:schemeClr val="tx1"/>
                              </a:solidFill>
                              <a:latin typeface="Cambria Math" panose="02040503050406030204" pitchFamily="18" charset="0"/>
                              <a:ea typeface="Cambria Math" charset="0"/>
                              <a:cs typeface="Cambria Math" charset="0"/>
                            </a:rPr>
                          </m:ctrlPr>
                        </m:dPr>
                        <m:e>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1</m:t>
                              </m:r>
                            </m:num>
                            <m:den>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𝑘</m:t>
                                  </m:r>
                                </m:e>
                                <m:sup>
                                  <m:r>
                                    <a:rPr kumimoji="1" lang="en-US" altLang="zh-CN" sz="3200" b="0" i="1" smtClean="0">
                                      <a:solidFill>
                                        <a:schemeClr val="tx1"/>
                                      </a:solidFill>
                                      <a:latin typeface="Cambria Math" charset="0"/>
                                      <a:ea typeface="Cambria Math" charset="0"/>
                                      <a:cs typeface="Cambria Math" charset="0"/>
                                    </a:rPr>
                                    <m:t>2</m:t>
                                  </m:r>
                                </m:sup>
                              </m:sSup>
                            </m:den>
                          </m:f>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i="1">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1</m:t>
                              </m:r>
                            </m:num>
                            <m:den>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den>
                          </m:f>
                        </m:e>
                      </m:d>
                    </m:oMath>
                  </m:oMathPara>
                </a14:m>
                <a:endParaRPr kumimoji="1" lang="zh-CN" altLang="en-US" sz="3200" dirty="0">
                  <a:solidFill>
                    <a:schemeClr val="tx1"/>
                  </a:solidFill>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4491603" y="4365274"/>
                <a:ext cx="3617209" cy="935641"/>
              </a:xfrm>
              <a:prstGeom prst="rect">
                <a:avLst/>
              </a:prstGeom>
              <a:blipFill rotWithShape="0">
                <a:blip r:embed="rId3"/>
                <a:stretch>
                  <a:fillRect/>
                </a:stretch>
              </a:blipFill>
              <a:ln w="3810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963965" y="3082204"/>
                <a:ext cx="3733651" cy="935641"/>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3200" b="0" i="1" smtClean="0">
                              <a:solidFill>
                                <a:schemeClr val="tx1"/>
                              </a:solidFill>
                              <a:latin typeface="Cambria Math" panose="02040503050406030204" pitchFamily="18" charset="0"/>
                              <a:ea typeface="Cambria Math" charset="0"/>
                              <a:cs typeface="Cambria Math" charset="0"/>
                            </a:rPr>
                          </m:ctrlPr>
                        </m:accPr>
                        <m:e>
                          <m:r>
                            <a:rPr kumimoji="1" lang="en-US" altLang="zh-CN" sz="3200" b="0" i="1" smtClean="0">
                              <a:solidFill>
                                <a:schemeClr val="tx1"/>
                              </a:solidFill>
                              <a:latin typeface="Cambria Math" charset="0"/>
                              <a:ea typeface="Cambria Math" charset="0"/>
                              <a:cs typeface="Cambria Math" charset="0"/>
                            </a:rPr>
                            <m:t>𝜈</m:t>
                          </m:r>
                        </m:e>
                      </m:acc>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1</m:t>
                          </m:r>
                        </m:num>
                        <m:den>
                          <m:r>
                            <a:rPr kumimoji="1" lang="en-US" altLang="zh-CN" sz="3200" b="0" i="1" smtClean="0">
                              <a:solidFill>
                                <a:schemeClr val="tx1"/>
                              </a:solidFill>
                              <a:latin typeface="Cambria Math" charset="0"/>
                              <a:ea typeface="Cambria Math" charset="0"/>
                              <a:cs typeface="Cambria Math" charset="0"/>
                            </a:rPr>
                            <m:t>𝜆</m:t>
                          </m:r>
                        </m:den>
                      </m:f>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𝑅</m:t>
                      </m:r>
                      <m:d>
                        <m:dPr>
                          <m:ctrlPr>
                            <a:rPr kumimoji="1" lang="mr-IN" altLang="zh-CN" sz="3200" b="0" i="1" smtClean="0">
                              <a:solidFill>
                                <a:schemeClr val="tx1"/>
                              </a:solidFill>
                              <a:latin typeface="Cambria Math" panose="02040503050406030204" pitchFamily="18" charset="0"/>
                              <a:ea typeface="Cambria Math" charset="0"/>
                              <a:cs typeface="Cambria Math" charset="0"/>
                            </a:rPr>
                          </m:ctrlPr>
                        </m:dPr>
                        <m:e>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1</m:t>
                              </m:r>
                            </m:num>
                            <m:den>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𝑘</m:t>
                                  </m:r>
                                </m:e>
                                <m:sup>
                                  <m:r>
                                    <a:rPr kumimoji="1" lang="en-US" altLang="zh-CN" sz="3200" b="0" i="1" smtClean="0">
                                      <a:solidFill>
                                        <a:schemeClr val="tx1"/>
                                      </a:solidFill>
                                      <a:latin typeface="Cambria Math" charset="0"/>
                                      <a:ea typeface="Cambria Math" charset="0"/>
                                      <a:cs typeface="Cambria Math" charset="0"/>
                                    </a:rPr>
                                    <m:t>2</m:t>
                                  </m:r>
                                </m:sup>
                              </m:sSup>
                            </m:den>
                          </m:f>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i="1">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1</m:t>
                              </m:r>
                            </m:num>
                            <m:den>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den>
                          </m:f>
                        </m:e>
                      </m:d>
                    </m:oMath>
                  </m:oMathPara>
                </a14:m>
                <a:endParaRPr kumimoji="1" lang="zh-CN" altLang="en-US" sz="3200" dirty="0">
                  <a:solidFill>
                    <a:schemeClr val="tx1"/>
                  </a:solidFill>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963965" y="3082204"/>
                <a:ext cx="3733651" cy="935641"/>
              </a:xfrm>
              <a:prstGeom prst="rect">
                <a:avLst/>
              </a:prstGeom>
              <a:blipFill rotWithShape="0">
                <a:blip r:embed="rId4"/>
                <a:stretch>
                  <a:fillRect/>
                </a:stretch>
              </a:blipFill>
              <a:ln w="38100">
                <a:noFill/>
              </a:ln>
            </p:spPr>
            <p:txBody>
              <a:bodyPr/>
              <a:lstStyle/>
              <a:p>
                <a:r>
                  <a:rPr lang="zh-CN" altLang="en-US">
                    <a:noFill/>
                  </a:rPr>
                  <a:t> </a:t>
                </a:r>
              </a:p>
            </p:txBody>
          </p:sp>
        </mc:Fallback>
      </mc:AlternateContent>
      <p:sp>
        <p:nvSpPr>
          <p:cNvPr id="27" name="右箭头 26"/>
          <p:cNvSpPr/>
          <p:nvPr/>
        </p:nvSpPr>
        <p:spPr>
          <a:xfrm>
            <a:off x="3410038" y="4716180"/>
            <a:ext cx="664792" cy="35690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8480091" y="4570112"/>
            <a:ext cx="1826141" cy="584775"/>
          </a:xfrm>
          <a:prstGeom prst="rect">
            <a:avLst/>
          </a:prstGeom>
          <a:noFill/>
        </p:spPr>
        <p:txBody>
          <a:bodyPr wrap="none" rtlCol="0">
            <a:spAutoFit/>
          </a:bodyPr>
          <a:lstStyle/>
          <a:p>
            <a:r>
              <a:rPr lang="zh-CN" altLang="en-US" sz="3200" b="1">
                <a:solidFill>
                  <a:srgbClr val="FF0000"/>
                </a:solidFill>
                <a:latin typeface="SimHei" charset="-122"/>
                <a:ea typeface="SimHei" charset="-122"/>
                <a:cs typeface="SimHei" charset="-122"/>
              </a:rPr>
              <a:t>光子能量</a:t>
            </a:r>
            <a:endParaRPr lang="zh-CN" altLang="en-US" sz="3200" b="1" dirty="0">
              <a:solidFill>
                <a:srgbClr val="FF0000"/>
              </a:solidFill>
              <a:latin typeface="SimHei" charset="-122"/>
              <a:ea typeface="SimHei" charset="-122"/>
              <a:cs typeface="SimHei" charset="-122"/>
            </a:endParaRPr>
          </a:p>
        </p:txBody>
      </p:sp>
      <p:sp>
        <p:nvSpPr>
          <p:cNvPr id="29" name="文本框 28"/>
          <p:cNvSpPr txBox="1"/>
          <p:nvPr/>
        </p:nvSpPr>
        <p:spPr>
          <a:xfrm>
            <a:off x="468188" y="5569042"/>
            <a:ext cx="5929828"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光子能量的取值不能</a:t>
            </a:r>
            <a:r>
              <a:rPr lang="zh-CN" altLang="en-US" sz="3200" b="1">
                <a:solidFill>
                  <a:srgbClr val="C00000"/>
                </a:solidFill>
                <a:latin typeface="SimHei" charset="-122"/>
                <a:ea typeface="SimHei" charset="-122"/>
                <a:cs typeface="SimHei" charset="-122"/>
              </a:rPr>
              <a:t>是连续的。</a:t>
            </a:r>
            <a:endParaRPr lang="zh-CN" altLang="en-US" sz="3200" b="1" dirty="0">
              <a:solidFill>
                <a:srgbClr val="C00000"/>
              </a:solidFill>
              <a:latin typeface="SimHei" charset="-122"/>
              <a:ea typeface="SimHei" charset="-122"/>
              <a:cs typeface="SimHei" charset="-122"/>
            </a:endParaRPr>
          </a:p>
        </p:txBody>
      </p:sp>
      <p:sp>
        <p:nvSpPr>
          <p:cNvPr id="30" name="椭圆 29"/>
          <p:cNvSpPr/>
          <p:nvPr/>
        </p:nvSpPr>
        <p:spPr>
          <a:xfrm>
            <a:off x="4958016" y="787398"/>
            <a:ext cx="2880000" cy="2880455"/>
          </a:xfrm>
          <a:prstGeom prst="ellipse">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6077567" y="1890450"/>
            <a:ext cx="647114" cy="648000"/>
          </a:xfrm>
          <a:prstGeom prst="ellipse">
            <a:avLst/>
          </a:prstGeom>
          <a:solidFill>
            <a:srgbClr val="FFE1D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十字形 31"/>
          <p:cNvSpPr/>
          <p:nvPr/>
        </p:nvSpPr>
        <p:spPr>
          <a:xfrm>
            <a:off x="6232313" y="2050068"/>
            <a:ext cx="324000" cy="324000"/>
          </a:xfrm>
          <a:prstGeom prst="plus">
            <a:avLst>
              <a:gd name="adj" fmla="val 425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7632639" y="2064136"/>
            <a:ext cx="360000" cy="360000"/>
          </a:xfrm>
          <a:prstGeom prst="ellipse">
            <a:avLst/>
          </a:prstGeom>
          <a:solidFill>
            <a:srgbClr val="DADCFD"/>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减 33"/>
          <p:cNvSpPr/>
          <p:nvPr/>
        </p:nvSpPr>
        <p:spPr>
          <a:xfrm>
            <a:off x="7662541" y="2138628"/>
            <a:ext cx="294678" cy="211016"/>
          </a:xfrm>
          <a:prstGeom prst="mathMinu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5" name="文本框 34"/>
              <p:cNvSpPr txBox="1"/>
              <p:nvPr/>
            </p:nvSpPr>
            <p:spPr>
              <a:xfrm>
                <a:off x="7912084" y="2353784"/>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0000FF"/>
                          </a:solidFill>
                          <a:latin typeface="Cambria Math" charset="0"/>
                        </a:rPr>
                        <m:t>𝒆</m:t>
                      </m:r>
                    </m:oMath>
                  </m:oMathPara>
                </a14:m>
                <a:endParaRPr kumimoji="1" lang="zh-CN" altLang="en-US" sz="2400" b="1" dirty="0">
                  <a:solidFill>
                    <a:srgbClr val="0000FF"/>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7912084" y="2353784"/>
                <a:ext cx="253274" cy="369332"/>
              </a:xfrm>
              <a:prstGeom prst="rect">
                <a:avLst/>
              </a:prstGeom>
              <a:blipFill rotWithShape="0">
                <a:blip r:embed="rId5"/>
                <a:stretch>
                  <a:fillRect l="-14634" r="-146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6641771" y="2355734"/>
                <a:ext cx="2757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FF0000"/>
                          </a:solidFill>
                          <a:latin typeface="Cambria Math" charset="0"/>
                        </a:rPr>
                        <m:t>𝒑</m:t>
                      </m:r>
                    </m:oMath>
                  </m:oMathPara>
                </a14:m>
                <a:endParaRPr kumimoji="1" lang="zh-CN" altLang="en-US" sz="2400" b="1" dirty="0">
                  <a:solidFill>
                    <a:srgbClr val="FF0000"/>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6641771" y="2355734"/>
                <a:ext cx="275717" cy="369332"/>
              </a:xfrm>
              <a:prstGeom prst="rect">
                <a:avLst/>
              </a:prstGeom>
              <a:blipFill rotWithShape="0">
                <a:blip r:embed="rId6"/>
                <a:stretch>
                  <a:fillRect l="-24444" r="-24444" b="-22951"/>
                </a:stretch>
              </a:blipFill>
            </p:spPr>
            <p:txBody>
              <a:bodyPr/>
              <a:lstStyle/>
              <a:p>
                <a:r>
                  <a:rPr lang="zh-CN" altLang="en-US">
                    <a:noFill/>
                  </a:rPr>
                  <a:t> </a:t>
                </a:r>
              </a:p>
            </p:txBody>
          </p:sp>
        </mc:Fallback>
      </mc:AlternateContent>
      <p:cxnSp>
        <p:nvCxnSpPr>
          <p:cNvPr id="39" name="直线箭头连接符 38"/>
          <p:cNvCxnSpPr/>
          <p:nvPr/>
        </p:nvCxnSpPr>
        <p:spPr>
          <a:xfrm flipV="1">
            <a:off x="6436517" y="1525427"/>
            <a:ext cx="1202906" cy="651254"/>
          </a:xfrm>
          <a:prstGeom prst="straightConnector1">
            <a:avLst/>
          </a:prstGeom>
          <a:ln w="50800">
            <a:solidFill>
              <a:srgbClr val="0066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p:cNvSpPr txBox="1"/>
              <p:nvPr/>
            </p:nvSpPr>
            <p:spPr>
              <a:xfrm>
                <a:off x="6884856" y="1457483"/>
                <a:ext cx="250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006600"/>
                          </a:solidFill>
                          <a:latin typeface="Cambria Math" charset="0"/>
                        </a:rPr>
                        <m:t>𝒓</m:t>
                      </m:r>
                    </m:oMath>
                  </m:oMathPara>
                </a14:m>
                <a:endParaRPr kumimoji="1" lang="zh-CN" altLang="en-US" sz="2400" b="1" dirty="0">
                  <a:solidFill>
                    <a:srgbClr val="006600"/>
                  </a:solidFill>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6884856" y="1457483"/>
                <a:ext cx="250068" cy="369332"/>
              </a:xfrm>
              <a:prstGeom prst="rect">
                <a:avLst/>
              </a:prstGeom>
              <a:blipFill rotWithShape="0">
                <a:blip r:embed="rId7"/>
                <a:stretch>
                  <a:fillRect l="-14634" r="-14634"/>
                </a:stretch>
              </a:blipFill>
            </p:spPr>
            <p:txBody>
              <a:bodyPr/>
              <a:lstStyle/>
              <a:p>
                <a:r>
                  <a:rPr lang="zh-CN" altLang="en-US">
                    <a:noFill/>
                  </a:rPr>
                  <a:t> </a:t>
                </a:r>
              </a:p>
            </p:txBody>
          </p:sp>
        </mc:Fallback>
      </mc:AlternateContent>
      <p:cxnSp>
        <p:nvCxnSpPr>
          <p:cNvPr id="43" name="直线箭头连接符 42"/>
          <p:cNvCxnSpPr/>
          <p:nvPr/>
        </p:nvCxnSpPr>
        <p:spPr>
          <a:xfrm flipV="1">
            <a:off x="7828722" y="1041009"/>
            <a:ext cx="0" cy="1023127"/>
          </a:xfrm>
          <a:prstGeom prst="straightConnector1">
            <a:avLst/>
          </a:prstGeom>
          <a:ln w="508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p:cNvSpPr txBox="1"/>
              <p:nvPr/>
            </p:nvSpPr>
            <p:spPr>
              <a:xfrm>
                <a:off x="7918300" y="907433"/>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chemeClr val="tx1"/>
                          </a:solidFill>
                          <a:latin typeface="Cambria Math" charset="0"/>
                        </a:rPr>
                        <m:t>𝒗</m:t>
                      </m:r>
                    </m:oMath>
                  </m:oMathPara>
                </a14:m>
                <a:endParaRPr kumimoji="1" lang="zh-CN" altLang="en-US" sz="2400" b="1" dirty="0">
                  <a:solidFill>
                    <a:schemeClr val="tx1"/>
                  </a:solidFill>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7918300" y="907433"/>
                <a:ext cx="269304" cy="369332"/>
              </a:xfrm>
              <a:prstGeom prst="rect">
                <a:avLst/>
              </a:prstGeom>
              <a:blipFill rotWithShape="0">
                <a:blip r:embed="rId8"/>
                <a:stretch>
                  <a:fillRect l="-13636" r="-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994398" y="4429535"/>
                <a:ext cx="2043829" cy="843244"/>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𝜈</m:t>
                      </m:r>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𝑐</m:t>
                          </m:r>
                        </m:num>
                        <m:den>
                          <m:r>
                            <a:rPr kumimoji="1" lang="en-US" altLang="zh-CN" sz="3200" b="0" i="1" smtClean="0">
                              <a:solidFill>
                                <a:schemeClr val="tx1"/>
                              </a:solidFill>
                              <a:latin typeface="Cambria Math" charset="0"/>
                              <a:ea typeface="Cambria Math" charset="0"/>
                              <a:cs typeface="Cambria Math" charset="0"/>
                            </a:rPr>
                            <m:t>𝜆</m:t>
                          </m:r>
                        </m:den>
                      </m:f>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𝑐</m:t>
                      </m:r>
                      <m:acc>
                        <m:accPr>
                          <m:chr m:val="̃"/>
                          <m:ctrlPr>
                            <a:rPr kumimoji="1" lang="en-US" altLang="zh-CN" sz="3200" i="1">
                              <a:latin typeface="Cambria Math" panose="02040503050406030204" pitchFamily="18" charset="0"/>
                              <a:ea typeface="Cambria Math" charset="0"/>
                              <a:cs typeface="Cambria Math" charset="0"/>
                            </a:rPr>
                          </m:ctrlPr>
                        </m:accPr>
                        <m:e>
                          <m:r>
                            <a:rPr kumimoji="1" lang="en-US" altLang="zh-CN" sz="3200" i="1">
                              <a:latin typeface="Cambria Math" charset="0"/>
                              <a:ea typeface="Cambria Math" charset="0"/>
                              <a:cs typeface="Cambria Math" charset="0"/>
                            </a:rPr>
                            <m:t>𝜈</m:t>
                          </m:r>
                        </m:e>
                      </m:acc>
                    </m:oMath>
                  </m:oMathPara>
                </a14:m>
                <a:endParaRPr kumimoji="1" lang="zh-CN" altLang="en-US" sz="3200" dirty="0">
                  <a:solidFill>
                    <a:schemeClr val="tx1"/>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994398" y="4429535"/>
                <a:ext cx="2043829" cy="843244"/>
              </a:xfrm>
              <a:prstGeom prst="rect">
                <a:avLst/>
              </a:prstGeom>
              <a:blipFill rotWithShape="0">
                <a:blip r:embed="rId9"/>
                <a:stretch>
                  <a:fillRect/>
                </a:stretch>
              </a:blipFill>
              <a:ln w="38100">
                <a:noFill/>
              </a:ln>
            </p:spPr>
            <p:txBody>
              <a:bodyPr/>
              <a:lstStyle/>
              <a:p>
                <a:r>
                  <a:rPr lang="zh-CN" altLang="en-US">
                    <a:noFill/>
                  </a:rPr>
                  <a:t> </a:t>
                </a:r>
              </a:p>
            </p:txBody>
          </p:sp>
        </mc:Fallback>
      </mc:AlternateContent>
    </p:spTree>
    <p:extLst>
      <p:ext uri="{BB962C8B-B14F-4D97-AF65-F5344CB8AC3E}">
        <p14:creationId xmlns:p14="http://schemas.microsoft.com/office/powerpoint/2010/main" val="50176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down)">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left)">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ircle(in)">
                                      <p:cBhvr>
                                        <p:cTn id="51" dur="20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left)">
                                      <p:cBhvr>
                                        <p:cTn id="56" dur="500"/>
                                        <p:tgtEl>
                                          <p:spTgt spid="4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p:cTn id="75" dur="500" fill="hold"/>
                                        <p:tgtEl>
                                          <p:spTgt spid="29"/>
                                        </p:tgtEl>
                                        <p:attrNameLst>
                                          <p:attrName>ppt_w</p:attrName>
                                        </p:attrNameLst>
                                      </p:cBhvr>
                                      <p:tavLst>
                                        <p:tav tm="0">
                                          <p:val>
                                            <p:fltVal val="0"/>
                                          </p:val>
                                        </p:tav>
                                        <p:tav tm="100000">
                                          <p:val>
                                            <p:strVal val="#ppt_w"/>
                                          </p:val>
                                        </p:tav>
                                      </p:tavLst>
                                    </p:anim>
                                    <p:anim calcmode="lin" valueType="num">
                                      <p:cBhvr>
                                        <p:cTn id="76" dur="500" fill="hold"/>
                                        <p:tgtEl>
                                          <p:spTgt spid="29"/>
                                        </p:tgtEl>
                                        <p:attrNameLst>
                                          <p:attrName>ppt_h</p:attrName>
                                        </p:attrNameLst>
                                      </p:cBhvr>
                                      <p:tavLst>
                                        <p:tav tm="0">
                                          <p:val>
                                            <p:fltVal val="0"/>
                                          </p:val>
                                        </p:tav>
                                        <p:tav tm="100000">
                                          <p:val>
                                            <p:strVal val="#ppt_h"/>
                                          </p:val>
                                        </p:tav>
                                      </p:tavLst>
                                    </p:anim>
                                    <p:animEffect transition="in" filter="fade">
                                      <p:cBhvr>
                                        <p:cTn id="7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animBg="1"/>
      <p:bldP spid="26" grpId="0"/>
      <p:bldP spid="27" grpId="0" animBg="1"/>
      <p:bldP spid="28" grpId="0"/>
      <p:bldP spid="29" grpId="0"/>
      <p:bldP spid="30" grpId="0" animBg="1"/>
      <p:bldP spid="31" grpId="0" animBg="1"/>
      <p:bldP spid="32" grpId="0" animBg="1"/>
      <p:bldP spid="33" grpId="0" animBg="1"/>
      <p:bldP spid="34" grpId="0" animBg="1"/>
      <p:bldP spid="35" grpId="0"/>
      <p:bldP spid="36" grpId="0"/>
      <p:bldP spid="42" grpId="0"/>
      <p:bldP spid="46" grpId="0"/>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4903907"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2.</a:t>
            </a:r>
            <a:r>
              <a:rPr lang="zh-CN" altLang="en-US" sz="3200" b="1" dirty="0">
                <a:solidFill>
                  <a:srgbClr val="7030A0"/>
                </a:solidFill>
                <a:latin typeface="SimHei" charset="-122"/>
                <a:ea typeface="SimHei" charset="-122"/>
                <a:cs typeface="SimHei" charset="-122"/>
              </a:rPr>
              <a:t> 玻尔对原子系统的假设</a:t>
            </a:r>
          </a:p>
        </p:txBody>
      </p:sp>
      <p:sp>
        <p:nvSpPr>
          <p:cNvPr id="3" name="文本框 2"/>
          <p:cNvSpPr txBox="1"/>
          <p:nvPr/>
        </p:nvSpPr>
        <p:spPr>
          <a:xfrm>
            <a:off x="468188" y="887457"/>
            <a:ext cx="10033516" cy="584775"/>
          </a:xfrm>
          <a:prstGeom prst="rect">
            <a:avLst/>
          </a:prstGeom>
          <a:noFill/>
        </p:spPr>
        <p:txBody>
          <a:bodyPr wrap="none" rtlCol="0">
            <a:spAutoFit/>
          </a:bodyPr>
          <a:lstStyle/>
          <a:p>
            <a:r>
              <a:rPr lang="en-US" altLang="zh-CN" sz="3200" b="1" dirty="0">
                <a:latin typeface="SimHei" charset="-122"/>
                <a:ea typeface="SimHei" charset="-122"/>
                <a:cs typeface="SimHei" charset="-122"/>
              </a:rPr>
              <a:t>(1).</a:t>
            </a:r>
            <a:r>
              <a:rPr lang="zh-CN" altLang="en-US" sz="3200" b="1" dirty="0">
                <a:solidFill>
                  <a:srgbClr val="FF0000"/>
                </a:solidFill>
                <a:latin typeface="SimHei" charset="-122"/>
                <a:ea typeface="SimHei" charset="-122"/>
                <a:cs typeface="SimHei" charset="-122"/>
              </a:rPr>
              <a:t>定态假设</a:t>
            </a:r>
            <a:r>
              <a:rPr lang="zh-CN" altLang="en-US" sz="3200" b="1" dirty="0">
                <a:latin typeface="SimHei" charset="-122"/>
                <a:ea typeface="SimHei" charset="-122"/>
                <a:cs typeface="SimHei" charset="-122"/>
              </a:rPr>
              <a:t>：原子处于</a:t>
            </a:r>
            <a:r>
              <a:rPr lang="zh-CN" altLang="en-US" sz="3200" b="1">
                <a:latin typeface="SimHei" charset="-122"/>
                <a:ea typeface="SimHei" charset="-122"/>
                <a:cs typeface="SimHei" charset="-122"/>
              </a:rPr>
              <a:t>一系列能量不</a:t>
            </a:r>
            <a:r>
              <a:rPr lang="zh-CN" altLang="en-US" sz="3200" b="1" dirty="0">
                <a:latin typeface="SimHei" charset="-122"/>
                <a:ea typeface="SimHei" charset="-122"/>
                <a:cs typeface="SimHei" charset="-122"/>
              </a:rPr>
              <a:t>连续的</a:t>
            </a:r>
            <a:r>
              <a:rPr lang="zh-CN" altLang="en-US" sz="3200" b="1" dirty="0">
                <a:solidFill>
                  <a:srgbClr val="FF0000"/>
                </a:solidFill>
                <a:latin typeface="SimHei" charset="-122"/>
                <a:ea typeface="SimHei" charset="-122"/>
                <a:cs typeface="SimHei" charset="-122"/>
              </a:rPr>
              <a:t>稳定态</a:t>
            </a:r>
            <a:r>
              <a:rPr lang="zh-CN" altLang="en-US" sz="3200" b="1" dirty="0">
                <a:latin typeface="SimHei" charset="-122"/>
                <a:ea typeface="SimHei" charset="-122"/>
                <a:cs typeface="SimHei" charset="-122"/>
              </a:rPr>
              <a:t>。</a:t>
            </a:r>
          </a:p>
        </p:txBody>
      </p:sp>
      <mc:AlternateContent xmlns:mc="http://schemas.openxmlformats.org/markup-compatibility/2006" xmlns:a14="http://schemas.microsoft.com/office/drawing/2010/main">
        <mc:Choice Requires="a14">
          <p:sp>
            <p:nvSpPr>
              <p:cNvPr id="4" name="文本框 3"/>
              <p:cNvSpPr txBox="1"/>
              <p:nvPr/>
            </p:nvSpPr>
            <p:spPr>
              <a:xfrm>
                <a:off x="468188" y="2057007"/>
                <a:ext cx="10924209" cy="1077218"/>
              </a:xfrm>
              <a:prstGeom prst="rect">
                <a:avLst/>
              </a:prstGeom>
              <a:noFill/>
            </p:spPr>
            <p:txBody>
              <a:bodyPr wrap="none" rtlCol="0">
                <a:spAutoFit/>
              </a:bodyPr>
              <a:lstStyle/>
              <a:p>
                <a:r>
                  <a:rPr lang="en-US" altLang="zh-CN" sz="3200" b="1" dirty="0">
                    <a:latin typeface="SimHei" charset="-122"/>
                    <a:ea typeface="SimHei" charset="-122"/>
                    <a:cs typeface="SimHei" charset="-122"/>
                  </a:rPr>
                  <a:t>(2).</a:t>
                </a:r>
                <a:r>
                  <a:rPr lang="zh-CN" altLang="en-US" sz="3200" b="1" dirty="0">
                    <a:solidFill>
                      <a:srgbClr val="FF0000"/>
                    </a:solidFill>
                    <a:latin typeface="SimHei" charset="-122"/>
                    <a:ea typeface="SimHei" charset="-122"/>
                    <a:cs typeface="SimHei" charset="-122"/>
                  </a:rPr>
                  <a:t>跃迁假设</a:t>
                </a:r>
                <a:r>
                  <a:rPr lang="zh-CN" altLang="en-US" sz="3200" b="1" dirty="0">
                    <a:latin typeface="SimHei" charset="-122"/>
                    <a:ea typeface="SimHei" charset="-122"/>
                    <a:cs typeface="SimHei" charset="-122"/>
                  </a:rPr>
                  <a:t>：只有原子从较高能量</a:t>
                </a:r>
                <a14:m>
                  <m:oMath xmlns:m="http://schemas.openxmlformats.org/officeDocument/2006/math">
                    <m:sSub>
                      <m:sSubPr>
                        <m:ctrlPr>
                          <a:rPr lang="en-US" altLang="zh-CN" sz="3200" b="1" i="1" smtClean="0">
                            <a:solidFill>
                              <a:srgbClr val="FF0000"/>
                            </a:solidFill>
                            <a:latin typeface="Cambria Math" panose="02040503050406030204" pitchFamily="18" charset="0"/>
                            <a:ea typeface="SimHei" charset="-122"/>
                            <a:cs typeface="SimHei" charset="-122"/>
                          </a:rPr>
                        </m:ctrlPr>
                      </m:sSubPr>
                      <m:e>
                        <m:r>
                          <a:rPr lang="en-US" altLang="zh-CN" sz="3200" b="1" i="1" smtClean="0">
                            <a:solidFill>
                              <a:srgbClr val="FF0000"/>
                            </a:solidFill>
                            <a:latin typeface="Cambria Math" charset="0"/>
                            <a:ea typeface="SimHei" charset="-122"/>
                            <a:cs typeface="SimHei" charset="-122"/>
                          </a:rPr>
                          <m:t>𝑬</m:t>
                        </m:r>
                      </m:e>
                      <m:sub>
                        <m:r>
                          <a:rPr lang="en-US" altLang="zh-CN" sz="3200" b="1" i="1" smtClean="0">
                            <a:solidFill>
                              <a:srgbClr val="FF0000"/>
                            </a:solidFill>
                            <a:latin typeface="Cambria Math" charset="0"/>
                            <a:ea typeface="SimHei" charset="-122"/>
                            <a:cs typeface="SimHei" charset="-122"/>
                          </a:rPr>
                          <m:t>𝒏</m:t>
                        </m:r>
                      </m:sub>
                    </m:sSub>
                  </m:oMath>
                </a14:m>
                <a:r>
                  <a:rPr lang="zh-CN" altLang="en-US" sz="3200" b="1" dirty="0">
                    <a:latin typeface="SimHei" charset="-122"/>
                    <a:ea typeface="SimHei" charset="-122"/>
                    <a:cs typeface="SimHei" charset="-122"/>
                  </a:rPr>
                  <a:t>的稳定态跃迁到较低</a:t>
                </a:r>
                <a:endParaRPr lang="en-US" altLang="zh-CN" sz="3200" b="1" dirty="0">
                  <a:latin typeface="SimHei" charset="-122"/>
                  <a:ea typeface="SimHei" charset="-122"/>
                  <a:cs typeface="SimHei" charset="-122"/>
                </a:endParaRPr>
              </a:p>
              <a:p>
                <a:r>
                  <a:rPr lang="en-US" altLang="zh-CN" sz="3200" b="1" dirty="0">
                    <a:latin typeface="SimHei" charset="-122"/>
                    <a:ea typeface="SimHei" charset="-122"/>
                    <a:cs typeface="SimHei" charset="-122"/>
                  </a:rPr>
                  <a:t>        </a:t>
                </a:r>
                <a:r>
                  <a:rPr lang="zh-CN" altLang="en-US" sz="3200" b="1" dirty="0">
                    <a:latin typeface="SimHei" charset="-122"/>
                    <a:ea typeface="SimHei" charset="-122"/>
                    <a:cs typeface="SimHei" charset="-122"/>
                  </a:rPr>
                  <a:t>能量</a:t>
                </a:r>
                <a14:m>
                  <m:oMath xmlns:m="http://schemas.openxmlformats.org/officeDocument/2006/math">
                    <m:sSub>
                      <m:sSubPr>
                        <m:ctrlPr>
                          <a:rPr lang="en-US" altLang="zh-CN" sz="3200" b="1" i="1">
                            <a:solidFill>
                              <a:srgbClr val="FF0000"/>
                            </a:solidFill>
                            <a:latin typeface="Cambria Math" panose="02040503050406030204" pitchFamily="18" charset="0"/>
                            <a:ea typeface="SimHei" charset="-122"/>
                            <a:cs typeface="SimHei" charset="-122"/>
                          </a:rPr>
                        </m:ctrlPr>
                      </m:sSubPr>
                      <m:e>
                        <m:r>
                          <a:rPr lang="en-US" altLang="zh-CN" sz="3200" b="1" i="1">
                            <a:solidFill>
                              <a:srgbClr val="FF0000"/>
                            </a:solidFill>
                            <a:latin typeface="Cambria Math" charset="0"/>
                            <a:ea typeface="SimHei" charset="-122"/>
                            <a:cs typeface="SimHei" charset="-122"/>
                          </a:rPr>
                          <m:t>𝑬</m:t>
                        </m:r>
                      </m:e>
                      <m:sub>
                        <m:r>
                          <a:rPr lang="en-US" altLang="zh-CN" sz="3200" b="1" i="1" smtClean="0">
                            <a:solidFill>
                              <a:srgbClr val="FF0000"/>
                            </a:solidFill>
                            <a:latin typeface="Cambria Math" charset="0"/>
                            <a:ea typeface="SimHei" charset="-122"/>
                            <a:cs typeface="SimHei" charset="-122"/>
                          </a:rPr>
                          <m:t>𝒌</m:t>
                        </m:r>
                      </m:sub>
                    </m:sSub>
                  </m:oMath>
                </a14:m>
                <a:r>
                  <a:rPr lang="zh-CN" altLang="en-US" sz="3200" b="1" dirty="0">
                    <a:latin typeface="SimHei" charset="-122"/>
                    <a:ea typeface="SimHei" charset="-122"/>
                    <a:cs typeface="SimHei" charset="-122"/>
                  </a:rPr>
                  <a:t>的稳定态时，才会辐射出光子，其频率为</a:t>
                </a:r>
              </a:p>
            </p:txBody>
          </p:sp>
        </mc:Choice>
        <mc:Fallback xmlns="">
          <p:sp>
            <p:nvSpPr>
              <p:cNvPr id="4" name="文本框 3"/>
              <p:cNvSpPr txBox="1">
                <a:spLocks noRot="1" noChangeAspect="1" noMove="1" noResize="1" noEditPoints="1" noAdjustHandles="1" noChangeArrowheads="1" noChangeShapeType="1" noTextEdit="1"/>
              </p:cNvSpPr>
              <p:nvPr/>
            </p:nvSpPr>
            <p:spPr>
              <a:xfrm>
                <a:off x="468188" y="2057007"/>
                <a:ext cx="10924209" cy="1077218"/>
              </a:xfrm>
              <a:prstGeom prst="rect">
                <a:avLst/>
              </a:prstGeom>
              <a:blipFill rotWithShape="0">
                <a:blip r:embed="rId2"/>
                <a:stretch>
                  <a:fillRect l="-1451" t="-9040" r="-614" b="-158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924760" y="1486300"/>
                <a:ext cx="3364511"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𝐸</m:t>
                          </m:r>
                        </m:e>
                        <m:sub>
                          <m:r>
                            <a:rPr kumimoji="1" lang="en-US" altLang="zh-CN" sz="3200" b="0" i="1" smtClean="0">
                              <a:solidFill>
                                <a:schemeClr val="tx1"/>
                              </a:solidFill>
                              <a:latin typeface="Cambria Math" charset="0"/>
                              <a:ea typeface="Cambria Math" charset="0"/>
                              <a:cs typeface="Cambria Math" charset="0"/>
                            </a:rPr>
                            <m:t>1</m:t>
                          </m:r>
                        </m:sub>
                      </m:sSub>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2</m:t>
                          </m:r>
                        </m:sub>
                      </m:sSub>
                      <m:r>
                        <a:rPr kumimoji="1" lang="en-US" altLang="zh-CN" sz="3200" i="1">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3</m:t>
                          </m:r>
                        </m:sub>
                      </m:sSub>
                      <m:r>
                        <a:rPr kumimoji="1" lang="en-US" altLang="zh-CN" sz="3200" i="1">
                          <a:latin typeface="Cambria Math" charset="0"/>
                          <a:ea typeface="Cambria Math" charset="0"/>
                          <a:cs typeface="Cambria Math" charset="0"/>
                        </a:rPr>
                        <m:t>,</m:t>
                      </m:r>
                      <m:r>
                        <a:rPr kumimoji="1" lang="en-US" altLang="zh-CN" sz="3200" b="0" i="0" smtClean="0">
                          <a:latin typeface="Cambria Math" charset="0"/>
                          <a:ea typeface="Cambria Math" charset="0"/>
                          <a:cs typeface="Cambria Math" charset="0"/>
                        </a:rPr>
                        <m:t> </m:t>
                      </m:r>
                      <m:r>
                        <a:rPr kumimoji="1" lang="en-US" altLang="zh-CN" sz="3200" b="0" i="1" smtClean="0">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𝑛</m:t>
                          </m:r>
                        </m:sub>
                      </m:sSub>
                      <m:r>
                        <a:rPr kumimoji="1" lang="en-US" altLang="zh-CN" sz="3200" b="0" i="1" smtClean="0">
                          <a:latin typeface="Cambria Math" charset="0"/>
                          <a:ea typeface="Cambria Math" charset="0"/>
                          <a:cs typeface="Cambria Math" charset="0"/>
                        </a:rPr>
                        <m:t>, ⋯</m:t>
                      </m:r>
                    </m:oMath>
                  </m:oMathPara>
                </a14:m>
                <a:endParaRPr kumimoji="1" lang="zh-CN" altLang="en-US" sz="3200"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924760" y="1486300"/>
                <a:ext cx="3364511" cy="492443"/>
              </a:xfrm>
              <a:prstGeom prst="rect">
                <a:avLst/>
              </a:prstGeom>
              <a:blipFill rotWithShape="0">
                <a:blip r:embed="rId3"/>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5791030" y="1483282"/>
                <a:ext cx="3743204"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𝐸</m:t>
                          </m:r>
                        </m:e>
                        <m:sub>
                          <m:r>
                            <a:rPr kumimoji="1" lang="en-US" altLang="zh-CN" sz="3200" b="0" i="1" smtClean="0">
                              <a:solidFill>
                                <a:schemeClr val="tx1"/>
                              </a:solidFill>
                              <a:latin typeface="Cambria Math" charset="0"/>
                              <a:ea typeface="Cambria Math" charset="0"/>
                              <a:cs typeface="Cambria Math" charset="0"/>
                            </a:rPr>
                            <m:t>1</m:t>
                          </m:r>
                        </m:sub>
                      </m:sSub>
                      <m:r>
                        <a:rPr kumimoji="1" lang="en-US" altLang="zh-CN" sz="3200" b="0" i="1" smtClean="0">
                          <a:solidFill>
                            <a:schemeClr val="tx1"/>
                          </a:solidFill>
                          <a:latin typeface="Cambria Math" charset="0"/>
                          <a:ea typeface="Cambria Math" charset="0"/>
                          <a:cs typeface="Cambria Math" charset="0"/>
                        </a:rPr>
                        <m:t>&lt;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2</m:t>
                          </m:r>
                        </m:sub>
                      </m:sSub>
                      <m:r>
                        <a:rPr kumimoji="1" lang="en-US" altLang="zh-CN" sz="3200" b="0" i="1" smtClean="0">
                          <a:latin typeface="Cambria Math" charset="0"/>
                          <a:ea typeface="Cambria Math" charset="0"/>
                          <a:cs typeface="Cambria Math" charset="0"/>
                        </a:rPr>
                        <m:t>&lt;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3</m:t>
                          </m:r>
                        </m:sub>
                      </m:sSub>
                      <m:r>
                        <a:rPr kumimoji="1" lang="en-US" altLang="zh-CN" sz="3200" b="0" i="0" smtClean="0">
                          <a:latin typeface="Cambria Math" charset="0"/>
                          <a:ea typeface="Cambria Math" charset="0"/>
                          <a:cs typeface="Cambria Math" charset="0"/>
                        </a:rPr>
                        <m:t>&lt;</m:t>
                      </m:r>
                      <m:r>
                        <a:rPr kumimoji="1" lang="en-US" altLang="zh-CN" sz="3200" b="0" i="1" smtClean="0">
                          <a:latin typeface="Cambria Math" charset="0"/>
                          <a:ea typeface="Cambria Math" charset="0"/>
                          <a:cs typeface="Cambria Math" charset="0"/>
                        </a:rPr>
                        <m:t>⋯)</m:t>
                      </m:r>
                    </m:oMath>
                  </m:oMathPara>
                </a14:m>
                <a:endParaRPr kumimoji="1" lang="zh-CN" altLang="en-US" sz="3200" dirty="0">
                  <a:solidFill>
                    <a:schemeClr val="tx1"/>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791030" y="1483282"/>
                <a:ext cx="3743204" cy="492443"/>
              </a:xfrm>
              <a:prstGeom prst="rect">
                <a:avLst/>
              </a:prstGeom>
              <a:blipFill rotWithShape="0">
                <a:blip r:embed="rId4"/>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493347" y="3190497"/>
                <a:ext cx="2256515" cy="921984"/>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3200" i="1" smtClean="0">
                          <a:solidFill>
                            <a:schemeClr val="tx1"/>
                          </a:solidFill>
                          <a:latin typeface="Cambria Math" charset="0"/>
                          <a:ea typeface="Cambria Math" charset="0"/>
                          <a:cs typeface="Cambria Math" charset="0"/>
                        </a:rPr>
                        <m:t>𝜈</m:t>
                      </m:r>
                      <m:r>
                        <a:rPr kumimoji="1" lang="en-US" altLang="zh-CN" sz="3200" b="0" i="1" smtClean="0">
                          <a:solidFill>
                            <a:schemeClr val="tx1"/>
                          </a:solidFill>
                          <a:latin typeface="Cambria Math" charset="0"/>
                          <a:ea typeface="Cambria Math" charset="0"/>
                          <a:cs typeface="Cambria Math" charset="0"/>
                        </a:rPr>
                        <m:t>=</m:t>
                      </m:r>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𝐸</m:t>
                              </m:r>
                            </m:e>
                            <m:sub>
                              <m:r>
                                <a:rPr kumimoji="1" lang="en-US" altLang="zh-CN" sz="3200" b="0" i="1" smtClean="0">
                                  <a:solidFill>
                                    <a:schemeClr val="tx1"/>
                                  </a:solidFill>
                                  <a:latin typeface="Cambria Math" charset="0"/>
                                  <a:ea typeface="Cambria Math" charset="0"/>
                                  <a:cs typeface="Cambria Math" charset="0"/>
                                </a:rPr>
                                <m:t>𝑛</m:t>
                              </m:r>
                            </m:sub>
                          </m:sSub>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𝑘</m:t>
                              </m:r>
                            </m:sub>
                          </m:sSub>
                        </m:num>
                        <m:den>
                          <m:r>
                            <a:rPr kumimoji="1" lang="en-US" altLang="zh-CN" sz="3200" b="0" i="1" smtClean="0">
                              <a:solidFill>
                                <a:schemeClr val="tx1"/>
                              </a:solidFill>
                              <a:latin typeface="Cambria Math" charset="0"/>
                              <a:ea typeface="Cambria Math" charset="0"/>
                              <a:cs typeface="Cambria Math" charset="0"/>
                            </a:rPr>
                            <m:t>h</m:t>
                          </m:r>
                        </m:den>
                      </m:f>
                    </m:oMath>
                  </m:oMathPara>
                </a14:m>
                <a:endParaRPr kumimoji="1" lang="zh-CN" altLang="en-US" sz="3200" dirty="0">
                  <a:solidFill>
                    <a:schemeClr val="tx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493347" y="3190497"/>
                <a:ext cx="2256515" cy="921984"/>
              </a:xfrm>
              <a:prstGeom prst="rect">
                <a:avLst/>
              </a:prstGeom>
              <a:blipFill rotWithShape="0">
                <a:blip r:embed="rId5"/>
                <a:stretch>
                  <a:fillRect/>
                </a:stretch>
              </a:blipFill>
              <a:ln w="38100">
                <a:noFill/>
              </a:ln>
            </p:spPr>
            <p:txBody>
              <a:bodyPr/>
              <a:lstStyle/>
              <a:p>
                <a:r>
                  <a:rPr lang="zh-CN" altLang="en-US">
                    <a:noFill/>
                  </a:rPr>
                  <a:t> </a:t>
                </a:r>
              </a:p>
            </p:txBody>
          </p:sp>
        </mc:Fallback>
      </mc:AlternateContent>
      <p:sp>
        <p:nvSpPr>
          <p:cNvPr id="8" name="文本框 7"/>
          <p:cNvSpPr txBox="1"/>
          <p:nvPr/>
        </p:nvSpPr>
        <p:spPr>
          <a:xfrm>
            <a:off x="4965713" y="3388597"/>
            <a:ext cx="2441694" cy="584775"/>
          </a:xfrm>
          <a:prstGeom prst="rect">
            <a:avLst/>
          </a:prstGeom>
          <a:noFill/>
        </p:spPr>
        <p:txBody>
          <a:bodyPr wrap="none" rtlCol="0">
            <a:spAutoFit/>
          </a:bodyPr>
          <a:lstStyle/>
          <a:p>
            <a:r>
              <a:rPr lang="en-US" altLang="zh-CN" sz="3200" b="1" dirty="0">
                <a:solidFill>
                  <a:srgbClr val="C00000"/>
                </a:solidFill>
                <a:latin typeface="SimHei" charset="-122"/>
                <a:ea typeface="SimHei" charset="-122"/>
                <a:cs typeface="SimHei" charset="-122"/>
              </a:rPr>
              <a:t>---</a:t>
            </a:r>
            <a:r>
              <a:rPr lang="zh-CN" altLang="en-US" sz="3200" b="1" dirty="0">
                <a:solidFill>
                  <a:srgbClr val="C00000"/>
                </a:solidFill>
                <a:latin typeface="SimHei" charset="-122"/>
                <a:ea typeface="SimHei" charset="-122"/>
                <a:cs typeface="SimHei" charset="-122"/>
              </a:rPr>
              <a:t>跃迁定则</a:t>
            </a:r>
          </a:p>
        </p:txBody>
      </p:sp>
      <p:cxnSp>
        <p:nvCxnSpPr>
          <p:cNvPr id="10" name="直线连接符 9"/>
          <p:cNvCxnSpPr/>
          <p:nvPr/>
        </p:nvCxnSpPr>
        <p:spPr>
          <a:xfrm>
            <a:off x="8257736" y="3359101"/>
            <a:ext cx="2520000" cy="0"/>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10894413" y="3150604"/>
                <a:ext cx="4455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FF"/>
                              </a:solidFill>
                              <a:latin typeface="Cambria Math" panose="02040503050406030204" pitchFamily="18" charset="0"/>
                            </a:rPr>
                          </m:ctrlPr>
                        </m:sSubPr>
                        <m:e>
                          <m:r>
                            <a:rPr kumimoji="1" lang="en-US" altLang="zh-CN" sz="2400" b="1" i="1" smtClean="0">
                              <a:solidFill>
                                <a:srgbClr val="0000FF"/>
                              </a:solidFill>
                              <a:latin typeface="Cambria Math" charset="0"/>
                            </a:rPr>
                            <m:t>𝑬</m:t>
                          </m:r>
                        </m:e>
                        <m:sub>
                          <m:r>
                            <a:rPr kumimoji="1" lang="en-US" altLang="zh-CN" sz="2400" b="1" i="1" smtClean="0">
                              <a:solidFill>
                                <a:srgbClr val="0000FF"/>
                              </a:solidFill>
                              <a:latin typeface="Cambria Math" charset="0"/>
                            </a:rPr>
                            <m:t>𝒏</m:t>
                          </m:r>
                        </m:sub>
                      </m:sSub>
                    </m:oMath>
                  </m:oMathPara>
                </a14:m>
                <a:endParaRPr kumimoji="1" lang="zh-CN" altLang="en-US" sz="2400" b="1"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894413" y="3150604"/>
                <a:ext cx="445571" cy="369332"/>
              </a:xfrm>
              <a:prstGeom prst="rect">
                <a:avLst/>
              </a:prstGeom>
              <a:blipFill rotWithShape="0">
                <a:blip r:embed="rId6"/>
                <a:stretch>
                  <a:fillRect l="-13699" r="-1370" b="-13333"/>
                </a:stretch>
              </a:blipFill>
            </p:spPr>
            <p:txBody>
              <a:bodyPr/>
              <a:lstStyle/>
              <a:p>
                <a:r>
                  <a:rPr lang="zh-CN" altLang="en-US">
                    <a:noFill/>
                  </a:rPr>
                  <a:t> </a:t>
                </a:r>
              </a:p>
            </p:txBody>
          </p:sp>
        </mc:Fallback>
      </mc:AlternateContent>
      <p:sp>
        <p:nvSpPr>
          <p:cNvPr id="14" name="椭圆 13"/>
          <p:cNvSpPr/>
          <p:nvPr/>
        </p:nvSpPr>
        <p:spPr>
          <a:xfrm>
            <a:off x="10058130" y="3241338"/>
            <a:ext cx="216000" cy="216000"/>
          </a:xfrm>
          <a:prstGeom prst="ellipse">
            <a:avLst/>
          </a:prstGeom>
          <a:no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p:cNvCxnSpPr/>
          <p:nvPr/>
        </p:nvCxnSpPr>
        <p:spPr>
          <a:xfrm>
            <a:off x="10166130" y="3534004"/>
            <a:ext cx="0" cy="689729"/>
          </a:xfrm>
          <a:prstGeom prst="straightConnector1">
            <a:avLst/>
          </a:prstGeom>
          <a:ln w="50800">
            <a:solidFill>
              <a:srgbClr val="CC00CC"/>
            </a:solidFill>
            <a:tailEnd type="stealth" w="med" len="lg"/>
          </a:ln>
        </p:spPr>
        <p:style>
          <a:lnRef idx="1">
            <a:schemeClr val="accent1"/>
          </a:lnRef>
          <a:fillRef idx="0">
            <a:schemeClr val="accent1"/>
          </a:fillRef>
          <a:effectRef idx="0">
            <a:schemeClr val="accent1"/>
          </a:effectRef>
          <a:fontRef idx="minor">
            <a:schemeClr val="tx1"/>
          </a:fontRef>
        </p:style>
      </p:cxnSp>
      <p:sp>
        <p:nvSpPr>
          <p:cNvPr id="17" name="任意形状 16"/>
          <p:cNvSpPr/>
          <p:nvPr/>
        </p:nvSpPr>
        <p:spPr>
          <a:xfrm>
            <a:off x="10381957" y="3684651"/>
            <a:ext cx="1116715" cy="259225"/>
          </a:xfrm>
          <a:custGeom>
            <a:avLst/>
            <a:gdLst>
              <a:gd name="connsiteX0" fmla="*/ 0 w 1400034"/>
              <a:gd name="connsiteY0" fmla="*/ 98474 h 253219"/>
              <a:gd name="connsiteX1" fmla="*/ 56271 w 1400034"/>
              <a:gd name="connsiteY1" fmla="*/ 112542 h 253219"/>
              <a:gd name="connsiteX2" fmla="*/ 126610 w 1400034"/>
              <a:gd name="connsiteY2" fmla="*/ 168813 h 253219"/>
              <a:gd name="connsiteX3" fmla="*/ 140677 w 1400034"/>
              <a:gd name="connsiteY3" fmla="*/ 211016 h 253219"/>
              <a:gd name="connsiteX4" fmla="*/ 211016 w 1400034"/>
              <a:gd name="connsiteY4" fmla="*/ 253219 h 253219"/>
              <a:gd name="connsiteX5" fmla="*/ 253219 w 1400034"/>
              <a:gd name="connsiteY5" fmla="*/ 239151 h 253219"/>
              <a:gd name="connsiteX6" fmla="*/ 281354 w 1400034"/>
              <a:gd name="connsiteY6" fmla="*/ 196948 h 253219"/>
              <a:gd name="connsiteX7" fmla="*/ 323557 w 1400034"/>
              <a:gd name="connsiteY7" fmla="*/ 70339 h 253219"/>
              <a:gd name="connsiteX8" fmla="*/ 337625 w 1400034"/>
              <a:gd name="connsiteY8" fmla="*/ 28136 h 253219"/>
              <a:gd name="connsiteX9" fmla="*/ 365760 w 1400034"/>
              <a:gd name="connsiteY9" fmla="*/ 0 h 253219"/>
              <a:gd name="connsiteX10" fmla="*/ 422031 w 1400034"/>
              <a:gd name="connsiteY10" fmla="*/ 14068 h 253219"/>
              <a:gd name="connsiteX11" fmla="*/ 436099 w 1400034"/>
              <a:gd name="connsiteY11" fmla="*/ 56271 h 253219"/>
              <a:gd name="connsiteX12" fmla="*/ 492370 w 1400034"/>
              <a:gd name="connsiteY12" fmla="*/ 112542 h 253219"/>
              <a:gd name="connsiteX13" fmla="*/ 562708 w 1400034"/>
              <a:gd name="connsiteY13" fmla="*/ 182880 h 253219"/>
              <a:gd name="connsiteX14" fmla="*/ 633047 w 1400034"/>
              <a:gd name="connsiteY14" fmla="*/ 225084 h 253219"/>
              <a:gd name="connsiteX15" fmla="*/ 675250 w 1400034"/>
              <a:gd name="connsiteY15" fmla="*/ 211016 h 253219"/>
              <a:gd name="connsiteX16" fmla="*/ 703385 w 1400034"/>
              <a:gd name="connsiteY16" fmla="*/ 126610 h 253219"/>
              <a:gd name="connsiteX17" fmla="*/ 717453 w 1400034"/>
              <a:gd name="connsiteY17" fmla="*/ 84407 h 253219"/>
              <a:gd name="connsiteX18" fmla="*/ 731520 w 1400034"/>
              <a:gd name="connsiteY18" fmla="*/ 42204 h 253219"/>
              <a:gd name="connsiteX19" fmla="*/ 801859 w 1400034"/>
              <a:gd name="connsiteY19" fmla="*/ 0 h 253219"/>
              <a:gd name="connsiteX20" fmla="*/ 844062 w 1400034"/>
              <a:gd name="connsiteY20" fmla="*/ 84407 h 253219"/>
              <a:gd name="connsiteX21" fmla="*/ 914400 w 1400034"/>
              <a:gd name="connsiteY21" fmla="*/ 211016 h 253219"/>
              <a:gd name="connsiteX22" fmla="*/ 956603 w 1400034"/>
              <a:gd name="connsiteY22" fmla="*/ 225084 h 253219"/>
              <a:gd name="connsiteX23" fmla="*/ 1041010 w 1400034"/>
              <a:gd name="connsiteY23" fmla="*/ 211016 h 253219"/>
              <a:gd name="connsiteX24" fmla="*/ 1097280 w 1400034"/>
              <a:gd name="connsiteY24" fmla="*/ 98474 h 253219"/>
              <a:gd name="connsiteX25" fmla="*/ 1252025 w 1400034"/>
              <a:gd name="connsiteY25" fmla="*/ 84407 h 253219"/>
              <a:gd name="connsiteX26" fmla="*/ 1378634 w 1400034"/>
              <a:gd name="connsiteY26" fmla="*/ 84407 h 25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0034" h="253219">
                <a:moveTo>
                  <a:pt x="0" y="98474"/>
                </a:moveTo>
                <a:cubicBezTo>
                  <a:pt x="18757" y="103163"/>
                  <a:pt x="38500" y="104926"/>
                  <a:pt x="56271" y="112542"/>
                </a:cubicBezTo>
                <a:cubicBezTo>
                  <a:pt x="87328" y="125852"/>
                  <a:pt x="103920" y="146123"/>
                  <a:pt x="126610" y="168813"/>
                </a:cubicBezTo>
                <a:cubicBezTo>
                  <a:pt x="131299" y="182881"/>
                  <a:pt x="133048" y="198301"/>
                  <a:pt x="140677" y="211016"/>
                </a:cubicBezTo>
                <a:cubicBezTo>
                  <a:pt x="159987" y="243199"/>
                  <a:pt x="177822" y="242154"/>
                  <a:pt x="211016" y="253219"/>
                </a:cubicBezTo>
                <a:cubicBezTo>
                  <a:pt x="225084" y="248530"/>
                  <a:pt x="241640" y="248414"/>
                  <a:pt x="253219" y="239151"/>
                </a:cubicBezTo>
                <a:cubicBezTo>
                  <a:pt x="266421" y="228589"/>
                  <a:pt x="274487" y="212398"/>
                  <a:pt x="281354" y="196948"/>
                </a:cubicBezTo>
                <a:cubicBezTo>
                  <a:pt x="281365" y="196923"/>
                  <a:pt x="316519" y="91454"/>
                  <a:pt x="323557" y="70339"/>
                </a:cubicBezTo>
                <a:cubicBezTo>
                  <a:pt x="328246" y="56271"/>
                  <a:pt x="327140" y="38622"/>
                  <a:pt x="337625" y="28136"/>
                </a:cubicBezTo>
                <a:lnTo>
                  <a:pt x="365760" y="0"/>
                </a:lnTo>
                <a:cubicBezTo>
                  <a:pt x="384517" y="4689"/>
                  <a:pt x="406933" y="1990"/>
                  <a:pt x="422031" y="14068"/>
                </a:cubicBezTo>
                <a:cubicBezTo>
                  <a:pt x="433610" y="23331"/>
                  <a:pt x="427480" y="44204"/>
                  <a:pt x="436099" y="56271"/>
                </a:cubicBezTo>
                <a:cubicBezTo>
                  <a:pt x="451517" y="77856"/>
                  <a:pt x="477656" y="90471"/>
                  <a:pt x="492370" y="112542"/>
                </a:cubicBezTo>
                <a:cubicBezTo>
                  <a:pt x="540603" y="184892"/>
                  <a:pt x="495718" y="129287"/>
                  <a:pt x="562708" y="182880"/>
                </a:cubicBezTo>
                <a:cubicBezTo>
                  <a:pt x="617882" y="227020"/>
                  <a:pt x="559753" y="200653"/>
                  <a:pt x="633047" y="225084"/>
                </a:cubicBezTo>
                <a:cubicBezTo>
                  <a:pt x="647115" y="220395"/>
                  <a:pt x="666631" y="223083"/>
                  <a:pt x="675250" y="211016"/>
                </a:cubicBezTo>
                <a:cubicBezTo>
                  <a:pt x="692488" y="186883"/>
                  <a:pt x="694007" y="154745"/>
                  <a:pt x="703385" y="126610"/>
                </a:cubicBezTo>
                <a:lnTo>
                  <a:pt x="717453" y="84407"/>
                </a:lnTo>
                <a:cubicBezTo>
                  <a:pt x="722142" y="70339"/>
                  <a:pt x="721035" y="52689"/>
                  <a:pt x="731520" y="42204"/>
                </a:cubicBezTo>
                <a:cubicBezTo>
                  <a:pt x="770141" y="3583"/>
                  <a:pt x="747073" y="18262"/>
                  <a:pt x="801859" y="0"/>
                </a:cubicBezTo>
                <a:cubicBezTo>
                  <a:pt x="837219" y="106079"/>
                  <a:pt x="789522" y="-24673"/>
                  <a:pt x="844062" y="84407"/>
                </a:cubicBezTo>
                <a:cubicBezTo>
                  <a:pt x="863880" y="124044"/>
                  <a:pt x="861176" y="193274"/>
                  <a:pt x="914400" y="211016"/>
                </a:cubicBezTo>
                <a:lnTo>
                  <a:pt x="956603" y="225084"/>
                </a:lnTo>
                <a:cubicBezTo>
                  <a:pt x="984739" y="220395"/>
                  <a:pt x="1019544" y="229799"/>
                  <a:pt x="1041010" y="211016"/>
                </a:cubicBezTo>
                <a:cubicBezTo>
                  <a:pt x="1048866" y="204142"/>
                  <a:pt x="1059120" y="107280"/>
                  <a:pt x="1097280" y="98474"/>
                </a:cubicBezTo>
                <a:cubicBezTo>
                  <a:pt x="1147748" y="86828"/>
                  <a:pt x="1200443" y="89096"/>
                  <a:pt x="1252025" y="84407"/>
                </a:cubicBezTo>
                <a:cubicBezTo>
                  <a:pt x="1399301" y="99134"/>
                  <a:pt x="1426026" y="131796"/>
                  <a:pt x="1378634" y="84407"/>
                </a:cubicBezTo>
              </a:path>
            </a:pathLst>
          </a:custGeom>
          <a:noFill/>
          <a:ln w="38100">
            <a:solidFill>
              <a:srgbClr val="FF0000"/>
            </a:solidFill>
            <a:tailEnd type="stealth"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9049933" y="3237033"/>
            <a:ext cx="216000" cy="216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箭头连接符 19"/>
          <p:cNvCxnSpPr/>
          <p:nvPr/>
        </p:nvCxnSpPr>
        <p:spPr>
          <a:xfrm flipH="1" flipV="1">
            <a:off x="9157253" y="3488075"/>
            <a:ext cx="0" cy="720000"/>
          </a:xfrm>
          <a:prstGeom prst="straightConnector1">
            <a:avLst/>
          </a:prstGeom>
          <a:ln w="50800">
            <a:solidFill>
              <a:srgbClr val="CC00CC"/>
            </a:solidFill>
            <a:tailEnd type="stealth" w="med" len="lg"/>
          </a:ln>
        </p:spPr>
        <p:style>
          <a:lnRef idx="1">
            <a:schemeClr val="accent1"/>
          </a:lnRef>
          <a:fillRef idx="0">
            <a:schemeClr val="accent1"/>
          </a:fillRef>
          <a:effectRef idx="0">
            <a:schemeClr val="accent1"/>
          </a:effectRef>
          <a:fontRef idx="minor">
            <a:schemeClr val="tx1"/>
          </a:fontRef>
        </p:style>
      </p:cxnSp>
      <p:sp>
        <p:nvSpPr>
          <p:cNvPr id="22" name="任意形状 21"/>
          <p:cNvSpPr/>
          <p:nvPr/>
        </p:nvSpPr>
        <p:spPr>
          <a:xfrm>
            <a:off x="7816691" y="3755461"/>
            <a:ext cx="1116715" cy="259225"/>
          </a:xfrm>
          <a:custGeom>
            <a:avLst/>
            <a:gdLst>
              <a:gd name="connsiteX0" fmla="*/ 0 w 1400034"/>
              <a:gd name="connsiteY0" fmla="*/ 98474 h 253219"/>
              <a:gd name="connsiteX1" fmla="*/ 56271 w 1400034"/>
              <a:gd name="connsiteY1" fmla="*/ 112542 h 253219"/>
              <a:gd name="connsiteX2" fmla="*/ 126610 w 1400034"/>
              <a:gd name="connsiteY2" fmla="*/ 168813 h 253219"/>
              <a:gd name="connsiteX3" fmla="*/ 140677 w 1400034"/>
              <a:gd name="connsiteY3" fmla="*/ 211016 h 253219"/>
              <a:gd name="connsiteX4" fmla="*/ 211016 w 1400034"/>
              <a:gd name="connsiteY4" fmla="*/ 253219 h 253219"/>
              <a:gd name="connsiteX5" fmla="*/ 253219 w 1400034"/>
              <a:gd name="connsiteY5" fmla="*/ 239151 h 253219"/>
              <a:gd name="connsiteX6" fmla="*/ 281354 w 1400034"/>
              <a:gd name="connsiteY6" fmla="*/ 196948 h 253219"/>
              <a:gd name="connsiteX7" fmla="*/ 323557 w 1400034"/>
              <a:gd name="connsiteY7" fmla="*/ 70339 h 253219"/>
              <a:gd name="connsiteX8" fmla="*/ 337625 w 1400034"/>
              <a:gd name="connsiteY8" fmla="*/ 28136 h 253219"/>
              <a:gd name="connsiteX9" fmla="*/ 365760 w 1400034"/>
              <a:gd name="connsiteY9" fmla="*/ 0 h 253219"/>
              <a:gd name="connsiteX10" fmla="*/ 422031 w 1400034"/>
              <a:gd name="connsiteY10" fmla="*/ 14068 h 253219"/>
              <a:gd name="connsiteX11" fmla="*/ 436099 w 1400034"/>
              <a:gd name="connsiteY11" fmla="*/ 56271 h 253219"/>
              <a:gd name="connsiteX12" fmla="*/ 492370 w 1400034"/>
              <a:gd name="connsiteY12" fmla="*/ 112542 h 253219"/>
              <a:gd name="connsiteX13" fmla="*/ 562708 w 1400034"/>
              <a:gd name="connsiteY13" fmla="*/ 182880 h 253219"/>
              <a:gd name="connsiteX14" fmla="*/ 633047 w 1400034"/>
              <a:gd name="connsiteY14" fmla="*/ 225084 h 253219"/>
              <a:gd name="connsiteX15" fmla="*/ 675250 w 1400034"/>
              <a:gd name="connsiteY15" fmla="*/ 211016 h 253219"/>
              <a:gd name="connsiteX16" fmla="*/ 703385 w 1400034"/>
              <a:gd name="connsiteY16" fmla="*/ 126610 h 253219"/>
              <a:gd name="connsiteX17" fmla="*/ 717453 w 1400034"/>
              <a:gd name="connsiteY17" fmla="*/ 84407 h 253219"/>
              <a:gd name="connsiteX18" fmla="*/ 731520 w 1400034"/>
              <a:gd name="connsiteY18" fmla="*/ 42204 h 253219"/>
              <a:gd name="connsiteX19" fmla="*/ 801859 w 1400034"/>
              <a:gd name="connsiteY19" fmla="*/ 0 h 253219"/>
              <a:gd name="connsiteX20" fmla="*/ 844062 w 1400034"/>
              <a:gd name="connsiteY20" fmla="*/ 84407 h 253219"/>
              <a:gd name="connsiteX21" fmla="*/ 914400 w 1400034"/>
              <a:gd name="connsiteY21" fmla="*/ 211016 h 253219"/>
              <a:gd name="connsiteX22" fmla="*/ 956603 w 1400034"/>
              <a:gd name="connsiteY22" fmla="*/ 225084 h 253219"/>
              <a:gd name="connsiteX23" fmla="*/ 1041010 w 1400034"/>
              <a:gd name="connsiteY23" fmla="*/ 211016 h 253219"/>
              <a:gd name="connsiteX24" fmla="*/ 1097280 w 1400034"/>
              <a:gd name="connsiteY24" fmla="*/ 98474 h 253219"/>
              <a:gd name="connsiteX25" fmla="*/ 1252025 w 1400034"/>
              <a:gd name="connsiteY25" fmla="*/ 84407 h 253219"/>
              <a:gd name="connsiteX26" fmla="*/ 1378634 w 1400034"/>
              <a:gd name="connsiteY26" fmla="*/ 84407 h 25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0034" h="253219">
                <a:moveTo>
                  <a:pt x="0" y="98474"/>
                </a:moveTo>
                <a:cubicBezTo>
                  <a:pt x="18757" y="103163"/>
                  <a:pt x="38500" y="104926"/>
                  <a:pt x="56271" y="112542"/>
                </a:cubicBezTo>
                <a:cubicBezTo>
                  <a:pt x="87328" y="125852"/>
                  <a:pt x="103920" y="146123"/>
                  <a:pt x="126610" y="168813"/>
                </a:cubicBezTo>
                <a:cubicBezTo>
                  <a:pt x="131299" y="182881"/>
                  <a:pt x="133048" y="198301"/>
                  <a:pt x="140677" y="211016"/>
                </a:cubicBezTo>
                <a:cubicBezTo>
                  <a:pt x="159987" y="243199"/>
                  <a:pt x="177822" y="242154"/>
                  <a:pt x="211016" y="253219"/>
                </a:cubicBezTo>
                <a:cubicBezTo>
                  <a:pt x="225084" y="248530"/>
                  <a:pt x="241640" y="248414"/>
                  <a:pt x="253219" y="239151"/>
                </a:cubicBezTo>
                <a:cubicBezTo>
                  <a:pt x="266421" y="228589"/>
                  <a:pt x="274487" y="212398"/>
                  <a:pt x="281354" y="196948"/>
                </a:cubicBezTo>
                <a:cubicBezTo>
                  <a:pt x="281365" y="196923"/>
                  <a:pt x="316519" y="91454"/>
                  <a:pt x="323557" y="70339"/>
                </a:cubicBezTo>
                <a:cubicBezTo>
                  <a:pt x="328246" y="56271"/>
                  <a:pt x="327140" y="38622"/>
                  <a:pt x="337625" y="28136"/>
                </a:cubicBezTo>
                <a:lnTo>
                  <a:pt x="365760" y="0"/>
                </a:lnTo>
                <a:cubicBezTo>
                  <a:pt x="384517" y="4689"/>
                  <a:pt x="406933" y="1990"/>
                  <a:pt x="422031" y="14068"/>
                </a:cubicBezTo>
                <a:cubicBezTo>
                  <a:pt x="433610" y="23331"/>
                  <a:pt x="427480" y="44204"/>
                  <a:pt x="436099" y="56271"/>
                </a:cubicBezTo>
                <a:cubicBezTo>
                  <a:pt x="451517" y="77856"/>
                  <a:pt x="477656" y="90471"/>
                  <a:pt x="492370" y="112542"/>
                </a:cubicBezTo>
                <a:cubicBezTo>
                  <a:pt x="540603" y="184892"/>
                  <a:pt x="495718" y="129287"/>
                  <a:pt x="562708" y="182880"/>
                </a:cubicBezTo>
                <a:cubicBezTo>
                  <a:pt x="617882" y="227020"/>
                  <a:pt x="559753" y="200653"/>
                  <a:pt x="633047" y="225084"/>
                </a:cubicBezTo>
                <a:cubicBezTo>
                  <a:pt x="647115" y="220395"/>
                  <a:pt x="666631" y="223083"/>
                  <a:pt x="675250" y="211016"/>
                </a:cubicBezTo>
                <a:cubicBezTo>
                  <a:pt x="692488" y="186883"/>
                  <a:pt x="694007" y="154745"/>
                  <a:pt x="703385" y="126610"/>
                </a:cubicBezTo>
                <a:lnTo>
                  <a:pt x="717453" y="84407"/>
                </a:lnTo>
                <a:cubicBezTo>
                  <a:pt x="722142" y="70339"/>
                  <a:pt x="721035" y="52689"/>
                  <a:pt x="731520" y="42204"/>
                </a:cubicBezTo>
                <a:cubicBezTo>
                  <a:pt x="770141" y="3583"/>
                  <a:pt x="747073" y="18262"/>
                  <a:pt x="801859" y="0"/>
                </a:cubicBezTo>
                <a:cubicBezTo>
                  <a:pt x="837219" y="106079"/>
                  <a:pt x="789522" y="-24673"/>
                  <a:pt x="844062" y="84407"/>
                </a:cubicBezTo>
                <a:cubicBezTo>
                  <a:pt x="863880" y="124044"/>
                  <a:pt x="861176" y="193274"/>
                  <a:pt x="914400" y="211016"/>
                </a:cubicBezTo>
                <a:lnTo>
                  <a:pt x="956603" y="225084"/>
                </a:lnTo>
                <a:cubicBezTo>
                  <a:pt x="984739" y="220395"/>
                  <a:pt x="1019544" y="229799"/>
                  <a:pt x="1041010" y="211016"/>
                </a:cubicBezTo>
                <a:cubicBezTo>
                  <a:pt x="1048866" y="204142"/>
                  <a:pt x="1059120" y="107280"/>
                  <a:pt x="1097280" y="98474"/>
                </a:cubicBezTo>
                <a:cubicBezTo>
                  <a:pt x="1147748" y="86828"/>
                  <a:pt x="1200443" y="89096"/>
                  <a:pt x="1252025" y="84407"/>
                </a:cubicBezTo>
                <a:cubicBezTo>
                  <a:pt x="1399301" y="99134"/>
                  <a:pt x="1426026" y="131796"/>
                  <a:pt x="1378634" y="84407"/>
                </a:cubicBezTo>
              </a:path>
            </a:pathLst>
          </a:custGeom>
          <a:noFill/>
          <a:ln w="38100">
            <a:solidFill>
              <a:srgbClr val="FF0000"/>
            </a:solidFill>
            <a:tailEnd type="stealth"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3" name="文本框 22"/>
              <p:cNvSpPr txBox="1"/>
              <p:nvPr/>
            </p:nvSpPr>
            <p:spPr>
              <a:xfrm>
                <a:off x="468187" y="4164863"/>
                <a:ext cx="11022569" cy="1077218"/>
              </a:xfrm>
              <a:prstGeom prst="rect">
                <a:avLst/>
              </a:prstGeom>
              <a:noFill/>
            </p:spPr>
            <p:txBody>
              <a:bodyPr wrap="none" rtlCol="0">
                <a:spAutoFit/>
              </a:bodyPr>
              <a:lstStyle/>
              <a:p>
                <a:r>
                  <a:rPr lang="en-US" altLang="zh-CN" sz="3200" b="1" dirty="0">
                    <a:latin typeface="SimHei" charset="-122"/>
                    <a:ea typeface="SimHei" charset="-122"/>
                    <a:cs typeface="SimHei" charset="-122"/>
                  </a:rPr>
                  <a:t>(3).</a:t>
                </a:r>
                <a:r>
                  <a:rPr lang="zh-CN" altLang="en-US" sz="3200" b="1" dirty="0">
                    <a:solidFill>
                      <a:srgbClr val="FF0000"/>
                    </a:solidFill>
                    <a:latin typeface="SimHei" charset="-122"/>
                    <a:ea typeface="SimHei" charset="-122"/>
                    <a:cs typeface="SimHei" charset="-122"/>
                  </a:rPr>
                  <a:t>轨道量子化假设</a:t>
                </a:r>
                <a:r>
                  <a:rPr lang="zh-CN" altLang="en-US" sz="3200" b="1" dirty="0">
                    <a:latin typeface="SimHei" charset="-122"/>
                    <a:ea typeface="SimHei" charset="-122"/>
                    <a:cs typeface="SimHei" charset="-122"/>
                  </a:rPr>
                  <a:t>：只有电子角动量</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        等于</a:t>
                </a:r>
                <a14:m>
                  <m:oMath xmlns:m="http://schemas.openxmlformats.org/officeDocument/2006/math">
                    <m:r>
                      <a:rPr lang="en-US" altLang="zh-CN" sz="3200" b="1" i="1" smtClean="0">
                        <a:latin typeface="Cambria Math" charset="0"/>
                        <a:ea typeface="SimHei" charset="-122"/>
                        <a:cs typeface="SimHei" charset="-122"/>
                      </a:rPr>
                      <m:t>𝒉</m:t>
                    </m:r>
                    <m:r>
                      <a:rPr lang="en-US" altLang="zh-CN" sz="3200" b="1" i="1" smtClean="0">
                        <a:latin typeface="Cambria Math" charset="0"/>
                        <a:ea typeface="SimHei" charset="-122"/>
                        <a:cs typeface="SimHei" charset="-122"/>
                      </a:rPr>
                      <m:t>/</m:t>
                    </m:r>
                    <m:r>
                      <a:rPr lang="en-US" altLang="zh-CN" sz="3200" b="1" i="1" smtClean="0">
                        <a:latin typeface="Cambria Math" charset="0"/>
                        <a:ea typeface="SimHei" charset="-122"/>
                        <a:cs typeface="SimHei" charset="-122"/>
                      </a:rPr>
                      <m:t>𝟐</m:t>
                    </m:r>
                    <m:r>
                      <a:rPr lang="en-US" altLang="zh-CN" sz="3200" b="1" i="1" smtClean="0">
                        <a:latin typeface="Cambria Math" charset="0"/>
                        <a:ea typeface="Cambria Math" charset="0"/>
                        <a:cs typeface="Cambria Math" charset="0"/>
                      </a:rPr>
                      <m:t>𝝅</m:t>
                    </m:r>
                  </m:oMath>
                </a14:m>
                <a:r>
                  <a:rPr lang="zh-CN" altLang="en-US" sz="3200" b="1" dirty="0">
                    <a:latin typeface="SimHei" charset="-122"/>
                    <a:ea typeface="SimHei" charset="-122"/>
                    <a:cs typeface="SimHei" charset="-122"/>
                  </a:rPr>
                  <a:t>的整数倍的那些轨道上运动才是稳定的。</a:t>
                </a:r>
              </a:p>
            </p:txBody>
          </p:sp>
        </mc:Choice>
        <mc:Fallback xmlns="">
          <p:sp>
            <p:nvSpPr>
              <p:cNvPr id="23" name="文本框 22"/>
              <p:cNvSpPr txBox="1">
                <a:spLocks noRot="1" noChangeAspect="1" noMove="1" noResize="1" noEditPoints="1" noAdjustHandles="1" noChangeArrowheads="1" noChangeShapeType="1" noTextEdit="1"/>
              </p:cNvSpPr>
              <p:nvPr/>
            </p:nvSpPr>
            <p:spPr>
              <a:xfrm>
                <a:off x="468187" y="4164863"/>
                <a:ext cx="11022569" cy="1077218"/>
              </a:xfrm>
              <a:prstGeom prst="rect">
                <a:avLst/>
              </a:prstGeom>
              <a:blipFill rotWithShape="0">
                <a:blip r:embed="rId8"/>
                <a:stretch>
                  <a:fillRect l="-1438" t="-7345" r="-608" b="-158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760176" y="5400111"/>
                <a:ext cx="4170116" cy="935000"/>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solidFill>
                            <a:schemeClr val="tx1"/>
                          </a:solidFill>
                          <a:latin typeface="Cambria Math" charset="0"/>
                          <a:ea typeface="Cambria Math" charset="0"/>
                          <a:cs typeface="Cambria Math" charset="0"/>
                        </a:rPr>
                        <m:t>𝐿</m:t>
                      </m:r>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𝑚</m:t>
                          </m:r>
                        </m:e>
                        <m:sub>
                          <m:r>
                            <a:rPr kumimoji="1" lang="en-US" altLang="zh-CN" sz="3200" b="0" i="1" smtClean="0">
                              <a:solidFill>
                                <a:schemeClr val="tx1"/>
                              </a:solidFill>
                              <a:latin typeface="Cambria Math" charset="0"/>
                              <a:ea typeface="Cambria Math" charset="0"/>
                              <a:cs typeface="Cambria Math" charset="0"/>
                            </a:rPr>
                            <m:t>𝑒</m:t>
                          </m:r>
                        </m:sub>
                      </m:sSub>
                      <m:r>
                        <a:rPr kumimoji="1" lang="en-US" altLang="zh-CN" sz="3200" b="0" i="1" smtClean="0">
                          <a:solidFill>
                            <a:schemeClr val="tx1"/>
                          </a:solidFill>
                          <a:latin typeface="Cambria Math" charset="0"/>
                          <a:ea typeface="Cambria Math" charset="0"/>
                          <a:cs typeface="Cambria Math" charset="0"/>
                        </a:rPr>
                        <m:t>𝑣𝑟</m:t>
                      </m:r>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ℏ=</m:t>
                      </m:r>
                      <m:r>
                        <a:rPr kumimoji="1" lang="en-US" altLang="zh-CN" sz="3200" b="0" i="1" smtClean="0">
                          <a:solidFill>
                            <a:schemeClr val="tx1"/>
                          </a:solidFill>
                          <a:latin typeface="Cambria Math" charset="0"/>
                          <a:ea typeface="Cambria Math" charset="0"/>
                          <a:cs typeface="Cambria Math" charset="0"/>
                        </a:rPr>
                        <m:t>𝑛</m:t>
                      </m:r>
                      <m:f>
                        <m:fPr>
                          <m:ctrlPr>
                            <a:rPr kumimoji="1" lang="mr-IN"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b="0" i="1" smtClean="0">
                              <a:solidFill>
                                <a:schemeClr val="tx1"/>
                              </a:solidFill>
                              <a:latin typeface="Cambria Math" charset="0"/>
                              <a:ea typeface="Cambria Math" charset="0"/>
                              <a:cs typeface="Cambria Math" charset="0"/>
                            </a:rPr>
                            <m:t>h</m:t>
                          </m:r>
                        </m:num>
                        <m:den>
                          <m:r>
                            <a:rPr kumimoji="1" lang="en-US" altLang="zh-CN" sz="3200" b="0" i="1" smtClean="0">
                              <a:solidFill>
                                <a:schemeClr val="tx1"/>
                              </a:solidFill>
                              <a:latin typeface="Cambria Math" charset="0"/>
                              <a:ea typeface="Cambria Math" charset="0"/>
                              <a:cs typeface="Cambria Math" charset="0"/>
                            </a:rPr>
                            <m:t>2</m:t>
                          </m:r>
                          <m:r>
                            <a:rPr kumimoji="1" lang="en-US" altLang="zh-CN" sz="3200" b="0" i="1" smtClean="0">
                              <a:solidFill>
                                <a:schemeClr val="tx1"/>
                              </a:solidFill>
                              <a:latin typeface="Cambria Math" charset="0"/>
                              <a:ea typeface="Cambria Math" charset="0"/>
                              <a:cs typeface="Cambria Math" charset="0"/>
                            </a:rPr>
                            <m:t>𝜋</m:t>
                          </m:r>
                        </m:den>
                      </m:f>
                    </m:oMath>
                  </m:oMathPara>
                </a14:m>
                <a:endParaRPr kumimoji="1" lang="zh-CN" altLang="en-US" sz="3200" dirty="0">
                  <a:solidFill>
                    <a:schemeClr val="tx1"/>
                  </a:solidFill>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760176" y="5400111"/>
                <a:ext cx="4170116" cy="935000"/>
              </a:xfrm>
              <a:prstGeom prst="rect">
                <a:avLst/>
              </a:prstGeom>
              <a:blipFill rotWithShape="0">
                <a:blip r:embed="rId9"/>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523067" y="5340120"/>
                <a:ext cx="2410339"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=1, 2, ⋯)</m:t>
                      </m:r>
                    </m:oMath>
                  </m:oMathPara>
                </a14:m>
                <a:endParaRPr kumimoji="1" lang="zh-CN" altLang="en-US" sz="3200" dirty="0">
                  <a:solidFill>
                    <a:schemeClr val="tx1"/>
                  </a:solidFill>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6523067" y="5340120"/>
                <a:ext cx="2410339" cy="492443"/>
              </a:xfrm>
              <a:prstGeom prst="rect">
                <a:avLst/>
              </a:prstGeom>
              <a:blipFill rotWithShape="0">
                <a:blip r:embed="rId10"/>
                <a:stretch>
                  <a:fillRect/>
                </a:stretch>
              </a:blipFill>
              <a:ln w="38100">
                <a:noFill/>
              </a:ln>
            </p:spPr>
            <p:txBody>
              <a:bodyPr/>
              <a:lstStyle/>
              <a:p>
                <a:r>
                  <a:rPr lang="zh-CN" altLang="en-US">
                    <a:noFill/>
                  </a:rPr>
                  <a:t> </a:t>
                </a:r>
              </a:p>
            </p:txBody>
          </p:sp>
        </mc:Fallback>
      </mc:AlternateContent>
      <p:sp>
        <p:nvSpPr>
          <p:cNvPr id="26" name="文本框 25"/>
          <p:cNvSpPr txBox="1"/>
          <p:nvPr/>
        </p:nvSpPr>
        <p:spPr>
          <a:xfrm>
            <a:off x="6858461" y="5857792"/>
            <a:ext cx="1415772" cy="584775"/>
          </a:xfrm>
          <a:prstGeom prst="rect">
            <a:avLst/>
          </a:prstGeom>
          <a:noFill/>
        </p:spPr>
        <p:txBody>
          <a:bodyPr wrap="none" rtlCol="0">
            <a:spAutoFit/>
          </a:bodyPr>
          <a:lstStyle/>
          <a:p>
            <a:r>
              <a:rPr lang="zh-CN" altLang="en-US" sz="3200" b="1">
                <a:solidFill>
                  <a:srgbClr val="C00000"/>
                </a:solidFill>
                <a:latin typeface="SimHei" charset="-122"/>
                <a:ea typeface="SimHei" charset="-122"/>
                <a:cs typeface="SimHei" charset="-122"/>
              </a:rPr>
              <a:t>量子数</a:t>
            </a:r>
            <a:endParaRPr lang="zh-CN" altLang="en-US" sz="3200" b="1" dirty="0">
              <a:solidFill>
                <a:srgbClr val="C00000"/>
              </a:solidFill>
              <a:latin typeface="SimHei" charset="-122"/>
              <a:ea typeface="SimHei" charset="-122"/>
              <a:cs typeface="SimHei" charset="-122"/>
            </a:endParaRPr>
          </a:p>
        </p:txBody>
      </p:sp>
      <p:cxnSp>
        <p:nvCxnSpPr>
          <p:cNvPr id="27" name="直线连接符 26"/>
          <p:cNvCxnSpPr/>
          <p:nvPr/>
        </p:nvCxnSpPr>
        <p:spPr>
          <a:xfrm>
            <a:off x="8274233" y="4397764"/>
            <a:ext cx="2520000" cy="0"/>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10840937" y="4252756"/>
                <a:ext cx="4343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FF"/>
                              </a:solidFill>
                              <a:latin typeface="Cambria Math" panose="02040503050406030204" pitchFamily="18" charset="0"/>
                            </a:rPr>
                          </m:ctrlPr>
                        </m:sSubPr>
                        <m:e>
                          <m:r>
                            <a:rPr kumimoji="1" lang="en-US" altLang="zh-CN" sz="2400" b="1" i="1" smtClean="0">
                              <a:solidFill>
                                <a:srgbClr val="0000FF"/>
                              </a:solidFill>
                              <a:latin typeface="Cambria Math" charset="0"/>
                            </a:rPr>
                            <m:t>𝑬</m:t>
                          </m:r>
                        </m:e>
                        <m:sub>
                          <m:r>
                            <a:rPr kumimoji="1" lang="en-US" altLang="zh-CN" sz="2400" b="1" i="1" smtClean="0">
                              <a:solidFill>
                                <a:srgbClr val="0000FF"/>
                              </a:solidFill>
                              <a:latin typeface="Cambria Math" charset="0"/>
                            </a:rPr>
                            <m:t>𝒌</m:t>
                          </m:r>
                        </m:sub>
                      </m:sSub>
                    </m:oMath>
                  </m:oMathPara>
                </a14:m>
                <a:endParaRPr kumimoji="1" lang="zh-CN" altLang="en-US" sz="2400" b="1" dirty="0">
                  <a:solidFill>
                    <a:srgbClr val="0000FF"/>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0840937" y="4252756"/>
                <a:ext cx="434350" cy="369332"/>
              </a:xfrm>
              <a:prstGeom prst="rect">
                <a:avLst/>
              </a:prstGeom>
              <a:blipFill rotWithShape="0">
                <a:blip r:embed="rId11"/>
                <a:stretch>
                  <a:fillRect l="-13889" r="-6944" b="-16667"/>
                </a:stretch>
              </a:blipFill>
            </p:spPr>
            <p:txBody>
              <a:bodyPr/>
              <a:lstStyle/>
              <a:p>
                <a:r>
                  <a:rPr lang="zh-CN" altLang="en-US">
                    <a:noFill/>
                  </a:rPr>
                  <a:t> </a:t>
                </a:r>
              </a:p>
            </p:txBody>
          </p:sp>
        </mc:Fallback>
      </mc:AlternateContent>
      <p:sp>
        <p:nvSpPr>
          <p:cNvPr id="29" name="椭圆 28"/>
          <p:cNvSpPr/>
          <p:nvPr/>
        </p:nvSpPr>
        <p:spPr>
          <a:xfrm>
            <a:off x="10056104" y="4286336"/>
            <a:ext cx="216000" cy="216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9053329" y="4285398"/>
            <a:ext cx="216000" cy="216000"/>
          </a:xfrm>
          <a:prstGeom prst="ellipse">
            <a:avLst/>
          </a:prstGeom>
          <a:no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407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left)">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p:cTn id="97" dur="500" fill="hold"/>
                                        <p:tgtEl>
                                          <p:spTgt spid="26"/>
                                        </p:tgtEl>
                                        <p:attrNameLst>
                                          <p:attrName>ppt_w</p:attrName>
                                        </p:attrNameLst>
                                      </p:cBhvr>
                                      <p:tavLst>
                                        <p:tav tm="0">
                                          <p:val>
                                            <p:fltVal val="0"/>
                                          </p:val>
                                        </p:tav>
                                        <p:tav tm="100000">
                                          <p:val>
                                            <p:strVal val="#ppt_w"/>
                                          </p:val>
                                        </p:tav>
                                      </p:tavLst>
                                    </p:anim>
                                    <p:anim calcmode="lin" valueType="num">
                                      <p:cBhvr>
                                        <p:cTn id="98" dur="500" fill="hold"/>
                                        <p:tgtEl>
                                          <p:spTgt spid="26"/>
                                        </p:tgtEl>
                                        <p:attrNameLst>
                                          <p:attrName>ppt_h</p:attrName>
                                        </p:attrNameLst>
                                      </p:cBhvr>
                                      <p:tavLst>
                                        <p:tav tm="0">
                                          <p:val>
                                            <p:fltVal val="0"/>
                                          </p:val>
                                        </p:tav>
                                        <p:tav tm="100000">
                                          <p:val>
                                            <p:strVal val="#ppt_h"/>
                                          </p:val>
                                        </p:tav>
                                      </p:tavLst>
                                    </p:anim>
                                    <p:animEffect transition="in" filter="fade">
                                      <p:cBhvr>
                                        <p:cTn id="9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2" grpId="0"/>
      <p:bldP spid="14" grpId="0" animBg="1"/>
      <p:bldP spid="17" grpId="0" animBg="1"/>
      <p:bldP spid="19" grpId="0" animBg="1"/>
      <p:bldP spid="22" grpId="0" animBg="1"/>
      <p:bldP spid="23" grpId="0"/>
      <p:bldP spid="24" grpId="0"/>
      <p:bldP spid="25" grpId="0"/>
      <p:bldP spid="26" grpId="0"/>
      <p:bldP spid="28" grpId="0"/>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4120" y="598104"/>
            <a:ext cx="10854253"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从经典物理学</a:t>
            </a:r>
            <a:r>
              <a:rPr lang="zh-CN" altLang="en-US" sz="3200" b="1">
                <a:solidFill>
                  <a:srgbClr val="7030A0"/>
                </a:solidFill>
                <a:latin typeface="SimHei" charset="-122"/>
                <a:ea typeface="SimHei" charset="-122"/>
                <a:cs typeface="SimHei" charset="-122"/>
              </a:rPr>
              <a:t>到量子力学过渡时期的几个重大问题的提出</a:t>
            </a:r>
            <a:endParaRPr lang="zh-CN" altLang="en-US" sz="3200" b="1" dirty="0">
              <a:solidFill>
                <a:srgbClr val="7030A0"/>
              </a:solidFill>
              <a:latin typeface="SimHei" charset="-122"/>
              <a:ea typeface="SimHei" charset="-122"/>
              <a:cs typeface="SimHei" charset="-122"/>
            </a:endParaRPr>
          </a:p>
        </p:txBody>
      </p:sp>
      <p:sp>
        <p:nvSpPr>
          <p:cNvPr id="3" name="文本框 2"/>
          <p:cNvSpPr txBox="1"/>
          <p:nvPr/>
        </p:nvSpPr>
        <p:spPr>
          <a:xfrm>
            <a:off x="876151" y="1411685"/>
            <a:ext cx="7571303" cy="584775"/>
          </a:xfrm>
          <a:prstGeom prst="rect">
            <a:avLst/>
          </a:prstGeom>
          <a:noFill/>
        </p:spPr>
        <p:txBody>
          <a:bodyPr wrap="none" rtlCol="0">
            <a:spAutoFit/>
          </a:bodyPr>
          <a:lstStyle/>
          <a:p>
            <a:r>
              <a:rPr lang="zh-CN" altLang="en-US" sz="3200" b="1" dirty="0">
                <a:latin typeface="SimHei" charset="-122"/>
                <a:ea typeface="SimHei" charset="-122"/>
                <a:cs typeface="SimHei" charset="-122"/>
              </a:rPr>
              <a:t>黑体辐射问题：即所谓的“紫外灾难”；</a:t>
            </a:r>
          </a:p>
        </p:txBody>
      </p:sp>
      <p:sp>
        <p:nvSpPr>
          <p:cNvPr id="4" name="文本框 3"/>
          <p:cNvSpPr txBox="1"/>
          <p:nvPr/>
        </p:nvSpPr>
        <p:spPr>
          <a:xfrm>
            <a:off x="876151" y="2347821"/>
            <a:ext cx="2656496" cy="1569660"/>
          </a:xfrm>
          <a:prstGeom prst="rect">
            <a:avLst/>
          </a:prstGeom>
          <a:noFill/>
        </p:spPr>
        <p:txBody>
          <a:bodyPr wrap="none" rtlCol="0">
            <a:spAutoFit/>
          </a:bodyPr>
          <a:lstStyle/>
          <a:p>
            <a:r>
              <a:rPr lang="zh-CN" altLang="en-US" sz="3200" b="1" dirty="0">
                <a:latin typeface="SimHei" charset="-122"/>
                <a:ea typeface="SimHei" charset="-122"/>
                <a:cs typeface="SimHei" charset="-122"/>
              </a:rPr>
              <a:t>光电效应；</a:t>
            </a:r>
            <a:endParaRPr lang="en-US" altLang="zh-CN" sz="3200" b="1" dirty="0">
              <a:latin typeface="SimHei" charset="-122"/>
              <a:ea typeface="SimHei" charset="-122"/>
              <a:cs typeface="SimHei" charset="-122"/>
            </a:endParaRPr>
          </a:p>
          <a:p>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康普顿散射；</a:t>
            </a:r>
          </a:p>
        </p:txBody>
      </p:sp>
      <p:sp>
        <p:nvSpPr>
          <p:cNvPr id="5" name="文本框 4"/>
          <p:cNvSpPr txBox="1"/>
          <p:nvPr/>
        </p:nvSpPr>
        <p:spPr>
          <a:xfrm>
            <a:off x="876151" y="4268842"/>
            <a:ext cx="4288353" cy="584775"/>
          </a:xfrm>
          <a:prstGeom prst="rect">
            <a:avLst/>
          </a:prstGeom>
          <a:noFill/>
        </p:spPr>
        <p:txBody>
          <a:bodyPr wrap="none" rtlCol="0">
            <a:spAutoFit/>
          </a:bodyPr>
          <a:lstStyle/>
          <a:p>
            <a:r>
              <a:rPr lang="zh-CN" altLang="en-US" sz="3200" b="1" dirty="0">
                <a:latin typeface="SimHei" charset="-122"/>
                <a:ea typeface="SimHei" charset="-122"/>
                <a:cs typeface="SimHei" charset="-122"/>
              </a:rPr>
              <a:t>原子的稳定性，大小；</a:t>
            </a:r>
          </a:p>
        </p:txBody>
      </p:sp>
      <mc:AlternateContent xmlns:mc="http://schemas.openxmlformats.org/markup-compatibility/2006" xmlns:a14="http://schemas.microsoft.com/office/drawing/2010/main">
        <mc:Choice Requires="a14">
          <p:sp>
            <p:nvSpPr>
              <p:cNvPr id="6" name="文本框 5"/>
              <p:cNvSpPr txBox="1"/>
              <p:nvPr/>
            </p:nvSpPr>
            <p:spPr>
              <a:xfrm>
                <a:off x="876151" y="5204978"/>
                <a:ext cx="157985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3200" b="1" i="1" dirty="0" smtClean="0">
                          <a:latin typeface="Cambria Math" charset="0"/>
                          <a:ea typeface="Cambria Math" charset="0"/>
                          <a:cs typeface="Cambria Math" charset="0"/>
                        </a:rPr>
                        <m:t>⋯⋯⋯</m:t>
                      </m:r>
                    </m:oMath>
                  </m:oMathPara>
                </a14:m>
                <a:endParaRPr lang="zh-CN" altLang="en-US" sz="3200" b="1" dirty="0">
                  <a:latin typeface="SimHei" charset="-122"/>
                  <a:ea typeface="SimHei" charset="-122"/>
                  <a:cs typeface="Sim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76151" y="5204978"/>
                <a:ext cx="1579856" cy="58477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161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4493538"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三 玻尔对氢原子的解释</a:t>
            </a:r>
          </a:p>
        </p:txBody>
      </p:sp>
      <p:sp>
        <p:nvSpPr>
          <p:cNvPr id="3" name="文本框 2"/>
          <p:cNvSpPr txBox="1"/>
          <p:nvPr/>
        </p:nvSpPr>
        <p:spPr>
          <a:xfrm>
            <a:off x="468188" y="887457"/>
            <a:ext cx="4083169"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1.</a:t>
            </a:r>
            <a:r>
              <a:rPr lang="zh-CN" altLang="en-US" sz="3200" b="1" dirty="0">
                <a:solidFill>
                  <a:srgbClr val="7030A0"/>
                </a:solidFill>
                <a:latin typeface="SimHei" charset="-122"/>
                <a:ea typeface="SimHei" charset="-122"/>
                <a:cs typeface="SimHei" charset="-122"/>
              </a:rPr>
              <a:t> 氢原子的轨道半径</a:t>
            </a:r>
          </a:p>
        </p:txBody>
      </p:sp>
      <mc:AlternateContent xmlns:mc="http://schemas.openxmlformats.org/markup-compatibility/2006" xmlns:a14="http://schemas.microsoft.com/office/drawing/2010/main">
        <mc:Choice Requires="a14">
          <p:sp>
            <p:nvSpPr>
              <p:cNvPr id="4" name="文本框 3"/>
              <p:cNvSpPr txBox="1"/>
              <p:nvPr/>
            </p:nvSpPr>
            <p:spPr>
              <a:xfrm>
                <a:off x="840514" y="1472232"/>
                <a:ext cx="4257191" cy="1071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𝐸</m:t>
                      </m:r>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𝐸</m:t>
                          </m:r>
                        </m:e>
                        <m:sub>
                          <m:r>
                            <a:rPr kumimoji="1" lang="en-US" altLang="zh-CN" sz="3200" b="0" i="1" smtClean="0">
                              <a:solidFill>
                                <a:schemeClr val="tx1"/>
                              </a:solidFill>
                              <a:latin typeface="Cambria Math" charset="0"/>
                              <a:ea typeface="Cambria Math" charset="0"/>
                              <a:cs typeface="Cambria Math" charset="0"/>
                            </a:rPr>
                            <m:t>𝑘</m:t>
                          </m:r>
                        </m:sub>
                      </m:sSub>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𝑝</m:t>
                          </m:r>
                        </m:sub>
                      </m:sSub>
                      <m:r>
                        <a:rPr kumimoji="1" lang="en-US" altLang="zh-CN" sz="3200" b="0" i="1" smtClean="0">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𝑒</m:t>
                              </m:r>
                            </m:e>
                            <m:sup>
                              <m:r>
                                <a:rPr kumimoji="1" lang="en-US" altLang="zh-CN" sz="3200" i="1">
                                  <a:latin typeface="Cambria Math" charset="0"/>
                                  <a:ea typeface="Cambria Math" charset="0"/>
                                  <a:cs typeface="Cambria Math" charset="0"/>
                                </a:rPr>
                                <m:t>2</m:t>
                              </m:r>
                            </m:sup>
                          </m:sSup>
                        </m:num>
                        <m:den>
                          <m:r>
                            <a:rPr kumimoji="1" lang="en-US" altLang="zh-CN" sz="3200" i="1">
                              <a:latin typeface="Cambria Math" charset="0"/>
                              <a:ea typeface="Cambria Math" charset="0"/>
                              <a:cs typeface="Cambria Math" charset="0"/>
                            </a:rPr>
                            <m:t>8</m:t>
                          </m:r>
                          <m:r>
                            <a:rPr kumimoji="1" lang="en-US" altLang="zh-CN" sz="3200" i="1">
                              <a:latin typeface="Cambria Math" charset="0"/>
                              <a:ea typeface="Cambria Math" charset="0"/>
                              <a:cs typeface="Cambria Math" charset="0"/>
                            </a:rPr>
                            <m:t>𝜋</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𝜀</m:t>
                              </m:r>
                            </m:e>
                            <m:sub>
                              <m:r>
                                <a:rPr kumimoji="1" lang="en-US" altLang="zh-CN" sz="3200" i="1">
                                  <a:latin typeface="Cambria Math" charset="0"/>
                                  <a:ea typeface="Cambria Math" charset="0"/>
                                  <a:cs typeface="Cambria Math" charset="0"/>
                                </a:rPr>
                                <m:t>0</m:t>
                              </m:r>
                            </m:sub>
                          </m:sSub>
                          <m:r>
                            <a:rPr kumimoji="1" lang="en-US" altLang="zh-CN" sz="3200" i="1">
                              <a:latin typeface="Cambria Math" charset="0"/>
                              <a:ea typeface="Cambria Math" charset="0"/>
                              <a:cs typeface="Cambria Math" charset="0"/>
                            </a:rPr>
                            <m:t>𝑟</m:t>
                          </m:r>
                        </m:den>
                      </m:f>
                    </m:oMath>
                  </m:oMathPara>
                </a14:m>
                <a:endParaRPr kumimoji="1" lang="zh-CN" altLang="en-US" sz="3200"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840514" y="1472232"/>
                <a:ext cx="4257191" cy="1071768"/>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900247" y="3729924"/>
                <a:ext cx="2844753"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solidFill>
                            <a:schemeClr val="tx1"/>
                          </a:solidFill>
                          <a:latin typeface="Cambria Math" charset="0"/>
                          <a:ea typeface="Cambria Math" charset="0"/>
                          <a:cs typeface="Cambria Math" charset="0"/>
                        </a:rPr>
                        <m:t>𝐿</m:t>
                      </m:r>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𝑚</m:t>
                          </m:r>
                        </m:e>
                        <m:sub>
                          <m:r>
                            <a:rPr kumimoji="1" lang="en-US" altLang="zh-CN" sz="3200" b="0" i="1" smtClean="0">
                              <a:solidFill>
                                <a:schemeClr val="tx1"/>
                              </a:solidFill>
                              <a:latin typeface="Cambria Math" charset="0"/>
                              <a:ea typeface="Cambria Math" charset="0"/>
                              <a:cs typeface="Cambria Math" charset="0"/>
                            </a:rPr>
                            <m:t>𝑒</m:t>
                          </m:r>
                        </m:sub>
                      </m:sSub>
                      <m:r>
                        <a:rPr kumimoji="1" lang="en-US" altLang="zh-CN" sz="3200" b="0" i="1" smtClean="0">
                          <a:solidFill>
                            <a:schemeClr val="tx1"/>
                          </a:solidFill>
                          <a:latin typeface="Cambria Math" charset="0"/>
                          <a:ea typeface="Cambria Math" charset="0"/>
                          <a:cs typeface="Cambria Math" charset="0"/>
                        </a:rPr>
                        <m:t>𝑣𝑟</m:t>
                      </m:r>
                      <m:r>
                        <a:rPr kumimoji="1" lang="en-US" altLang="zh-CN" sz="3200" b="0" i="1" smtClean="0">
                          <a:solidFill>
                            <a:schemeClr val="tx1"/>
                          </a:solidFill>
                          <a:latin typeface="Cambria Math" charset="0"/>
                          <a:ea typeface="Cambria Math" charset="0"/>
                          <a:cs typeface="Cambria Math" charset="0"/>
                        </a:rPr>
                        <m:t>=</m:t>
                      </m:r>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ℏ</m:t>
                      </m:r>
                    </m:oMath>
                  </m:oMathPara>
                </a14:m>
                <a:endParaRPr kumimoji="1" lang="zh-CN" altLang="en-US" sz="3200"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900247" y="3729924"/>
                <a:ext cx="2844753" cy="492443"/>
              </a:xfrm>
              <a:prstGeom prst="rect">
                <a:avLst/>
              </a:prstGeom>
              <a:blipFill rotWithShape="0">
                <a:blip r:embed="rId3"/>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840514" y="2601078"/>
                <a:ext cx="2941062" cy="1071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𝑚</m:t>
                          </m:r>
                        </m:e>
                        <m:sub>
                          <m:r>
                            <a:rPr kumimoji="1" lang="en-US" altLang="zh-CN" sz="3200" i="1">
                              <a:latin typeface="Cambria Math" charset="0"/>
                              <a:ea typeface="Cambria Math" charset="0"/>
                              <a:cs typeface="Cambria Math" charset="0"/>
                            </a:rPr>
                            <m:t>𝑒</m:t>
                          </m:r>
                        </m:sub>
                      </m:sSub>
                      <m:f>
                        <m:fPr>
                          <m:ctrlPr>
                            <a:rPr kumimoji="1" lang="en-US" altLang="zh-CN" sz="3200" b="0" i="1" smtClean="0">
                              <a:solidFill>
                                <a:schemeClr val="tx1"/>
                              </a:solidFill>
                              <a:latin typeface="Cambria Math" panose="02040503050406030204" pitchFamily="18" charset="0"/>
                              <a:ea typeface="Cambria Math" charset="0"/>
                              <a:cs typeface="Cambria Math" charset="0"/>
                            </a:rPr>
                          </m:ctrlPr>
                        </m:fPr>
                        <m:num>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𝑣</m:t>
                              </m:r>
                            </m:e>
                            <m:sup>
                              <m:r>
                                <a:rPr kumimoji="1" lang="en-US" altLang="zh-CN" sz="3200" b="0" i="1" smtClean="0">
                                  <a:solidFill>
                                    <a:schemeClr val="tx1"/>
                                  </a:solidFill>
                                  <a:latin typeface="Cambria Math" charset="0"/>
                                  <a:ea typeface="Cambria Math" charset="0"/>
                                  <a:cs typeface="Cambria Math" charset="0"/>
                                </a:rPr>
                                <m:t>2</m:t>
                              </m:r>
                            </m:sup>
                          </m:sSup>
                        </m:num>
                        <m:den>
                          <m:r>
                            <a:rPr kumimoji="1" lang="en-US" altLang="zh-CN" sz="3200" b="0" i="1" smtClean="0">
                              <a:solidFill>
                                <a:schemeClr val="tx1"/>
                              </a:solidFill>
                              <a:latin typeface="Cambria Math" charset="0"/>
                              <a:ea typeface="Cambria Math" charset="0"/>
                              <a:cs typeface="Cambria Math" charset="0"/>
                            </a:rPr>
                            <m:t>𝑟</m:t>
                          </m:r>
                        </m:den>
                      </m:f>
                      <m:r>
                        <a:rPr kumimoji="1" lang="en-US" altLang="zh-CN" sz="3200" b="0" i="1" smtClean="0">
                          <a:solidFill>
                            <a:schemeClr val="tx1"/>
                          </a:solidFill>
                          <a:latin typeface="Cambria Math" charset="0"/>
                          <a:ea typeface="Cambria Math" charset="0"/>
                          <a:cs typeface="Cambria Math" charset="0"/>
                        </a:rPr>
                        <m:t>=</m:t>
                      </m:r>
                      <m:f>
                        <m:fPr>
                          <m:ctrlPr>
                            <a:rPr kumimoji="1" lang="mr-IN" altLang="zh-CN" sz="3200" b="0" i="1" smtClean="0">
                              <a:solidFill>
                                <a:schemeClr val="tx1"/>
                              </a:solidFill>
                              <a:latin typeface="Cambria Math" panose="02040503050406030204" pitchFamily="18" charset="0"/>
                              <a:ea typeface="Cambria Math" charset="0"/>
                              <a:cs typeface="Cambria Math" charset="0"/>
                            </a:rPr>
                          </m:ctrlPr>
                        </m:fPr>
                        <m:num>
                          <m:sSup>
                            <m:sSupPr>
                              <m:ctrlPr>
                                <a:rPr kumimoji="1" lang="mr-IN"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𝑒</m:t>
                              </m:r>
                            </m:e>
                            <m:sup>
                              <m:r>
                                <a:rPr kumimoji="1" lang="en-US" altLang="zh-CN" sz="3200" b="0" i="1" smtClean="0">
                                  <a:solidFill>
                                    <a:schemeClr val="tx1"/>
                                  </a:solidFill>
                                  <a:latin typeface="Cambria Math" charset="0"/>
                                  <a:ea typeface="Cambria Math" charset="0"/>
                                  <a:cs typeface="Cambria Math" charset="0"/>
                                </a:rPr>
                                <m:t>2</m:t>
                              </m:r>
                            </m:sup>
                          </m:sSup>
                        </m:num>
                        <m:den>
                          <m:r>
                            <a:rPr kumimoji="1" lang="en-US" altLang="zh-CN" sz="3200" b="0" i="1" smtClean="0">
                              <a:solidFill>
                                <a:schemeClr val="tx1"/>
                              </a:solidFill>
                              <a:latin typeface="Cambria Math" charset="0"/>
                              <a:ea typeface="Cambria Math" charset="0"/>
                              <a:cs typeface="Cambria Math" charset="0"/>
                            </a:rPr>
                            <m:t>4</m:t>
                          </m:r>
                          <m:r>
                            <a:rPr kumimoji="1" lang="en-US" altLang="zh-CN" sz="3200" b="0" i="1" smtClean="0">
                              <a:solidFill>
                                <a:schemeClr val="tx1"/>
                              </a:solidFill>
                              <a:latin typeface="Cambria Math" charset="0"/>
                              <a:ea typeface="Cambria Math" charset="0"/>
                              <a:cs typeface="Cambria Math" charset="0"/>
                            </a:rPr>
                            <m:t>𝜋</m:t>
                          </m:r>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𝜀</m:t>
                              </m:r>
                            </m:e>
                            <m:sub>
                              <m:r>
                                <a:rPr kumimoji="1" lang="en-US" altLang="zh-CN" sz="3200" b="0" i="1" smtClean="0">
                                  <a:solidFill>
                                    <a:schemeClr val="tx1"/>
                                  </a:solidFill>
                                  <a:latin typeface="Cambria Math" charset="0"/>
                                  <a:ea typeface="Cambria Math" charset="0"/>
                                  <a:cs typeface="Cambria Math" charset="0"/>
                                </a:rPr>
                                <m:t>0</m:t>
                              </m:r>
                            </m:sub>
                          </m:sSub>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𝑟</m:t>
                              </m:r>
                            </m:e>
                            <m:sup>
                              <m:r>
                                <a:rPr kumimoji="1" lang="en-US" altLang="zh-CN" sz="3200" b="0" i="1" smtClean="0">
                                  <a:solidFill>
                                    <a:schemeClr val="tx1"/>
                                  </a:solidFill>
                                  <a:latin typeface="Cambria Math" charset="0"/>
                                  <a:ea typeface="Cambria Math" charset="0"/>
                                  <a:cs typeface="Cambria Math" charset="0"/>
                                </a:rPr>
                                <m:t>2</m:t>
                              </m:r>
                            </m:sup>
                          </m:sSup>
                        </m:den>
                      </m:f>
                    </m:oMath>
                  </m:oMathPara>
                </a14:m>
                <a:endParaRPr kumimoji="1" lang="zh-CN" altLang="en-US" sz="3200" dirty="0">
                  <a:solidFill>
                    <a:schemeClr val="tx1"/>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40514" y="2601078"/>
                <a:ext cx="2941062" cy="1071768"/>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右箭头 6"/>
          <p:cNvSpPr/>
          <p:nvPr/>
        </p:nvSpPr>
        <p:spPr>
          <a:xfrm>
            <a:off x="4272390" y="3241293"/>
            <a:ext cx="739971" cy="3337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AutoShape 2"/>
          <p:cNvSpPr>
            <a:spLocks/>
          </p:cNvSpPr>
          <p:nvPr/>
        </p:nvSpPr>
        <p:spPr bwMode="auto">
          <a:xfrm flipH="1">
            <a:off x="3888409" y="2730413"/>
            <a:ext cx="187460" cy="1378291"/>
          </a:xfrm>
          <a:prstGeom prst="leftBrace">
            <a:avLst>
              <a:gd name="adj1" fmla="val 88271"/>
              <a:gd name="adj2" fmla="val 50000"/>
            </a:avLst>
          </a:prstGeom>
          <a:noFill/>
          <a:ln w="38100">
            <a:solidFill>
              <a:srgbClr val="CC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zh-CN" sz="3200" dirty="0">
              <a:solidFill>
                <a:srgbClr val="0000FF"/>
              </a:solidFill>
            </a:endParaRPr>
          </a:p>
        </p:txBody>
      </p:sp>
      <mc:AlternateContent xmlns:mc="http://schemas.openxmlformats.org/markup-compatibility/2006" xmlns:a14="http://schemas.microsoft.com/office/drawing/2010/main">
        <mc:Choice Requires="a14">
          <p:sp>
            <p:nvSpPr>
              <p:cNvPr id="9" name="文本框 8"/>
              <p:cNvSpPr txBox="1"/>
              <p:nvPr/>
            </p:nvSpPr>
            <p:spPr>
              <a:xfrm>
                <a:off x="5184881" y="2799357"/>
                <a:ext cx="2774157" cy="1071319"/>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𝑟</m:t>
                          </m:r>
                        </m:e>
                        <m:sub>
                          <m:r>
                            <a:rPr kumimoji="1" lang="en-US" altLang="zh-CN" sz="3200" b="0" i="1" smtClean="0">
                              <a:solidFill>
                                <a:schemeClr val="tx1"/>
                              </a:solidFill>
                              <a:latin typeface="Cambria Math" charset="0"/>
                              <a:ea typeface="Cambria Math" charset="0"/>
                              <a:cs typeface="Cambria Math" charset="0"/>
                            </a:rPr>
                            <m:t>𝑛</m:t>
                          </m:r>
                        </m:sub>
                      </m:sSub>
                      <m:r>
                        <a:rPr kumimoji="1" lang="en-US" altLang="zh-CN" sz="3200" b="0" i="1" smtClean="0">
                          <a:solidFill>
                            <a:schemeClr val="tx1"/>
                          </a:solidFill>
                          <a:latin typeface="Cambria Math" charset="0"/>
                          <a:ea typeface="Cambria Math" charset="0"/>
                          <a:cs typeface="Cambria Math" charset="0"/>
                        </a:rPr>
                        <m:t>=</m:t>
                      </m:r>
                      <m:f>
                        <m:fPr>
                          <m:ctrlPr>
                            <a:rPr kumimoji="1" lang="mr-IN"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4</m:t>
                          </m:r>
                          <m:r>
                            <a:rPr kumimoji="1" lang="en-US" altLang="zh-CN" sz="3200" i="1">
                              <a:latin typeface="Cambria Math" charset="0"/>
                              <a:ea typeface="Cambria Math" charset="0"/>
                              <a:cs typeface="Cambria Math" charset="0"/>
                            </a:rPr>
                            <m:t>𝜋</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𝜀</m:t>
                              </m:r>
                            </m:e>
                            <m:sub>
                              <m:r>
                                <a:rPr kumimoji="1" lang="en-US" altLang="zh-CN" sz="3200" i="1">
                                  <a:latin typeface="Cambria Math" charset="0"/>
                                  <a:ea typeface="Cambria Math" charset="0"/>
                                  <a:cs typeface="Cambria Math" charset="0"/>
                                </a:rPr>
                                <m:t>0</m:t>
                              </m:r>
                            </m:sub>
                          </m:sSub>
                          <m:sSup>
                            <m:sSupPr>
                              <m:ctrlPr>
                                <a:rPr kumimoji="1" lang="mr-IN"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ℏ</m:t>
                              </m:r>
                            </m:e>
                            <m:sup>
                              <m:r>
                                <a:rPr kumimoji="1" lang="en-US" altLang="zh-CN" sz="3200" b="0" i="1" smtClean="0">
                                  <a:solidFill>
                                    <a:schemeClr val="tx1"/>
                                  </a:solidFill>
                                  <a:latin typeface="Cambria Math" charset="0"/>
                                  <a:ea typeface="Cambria Math" charset="0"/>
                                  <a:cs typeface="Cambria Math" charset="0"/>
                                </a:rPr>
                                <m:t>2</m:t>
                              </m:r>
                            </m:sup>
                          </m:sSup>
                        </m:num>
                        <m:den>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𝑒</m:t>
                              </m:r>
                            </m:e>
                            <m:sup>
                              <m:r>
                                <a:rPr kumimoji="1" lang="en-US" altLang="zh-CN" sz="3200" b="0" i="1" smtClean="0">
                                  <a:solidFill>
                                    <a:schemeClr val="tx1"/>
                                  </a:solidFill>
                                  <a:latin typeface="Cambria Math" charset="0"/>
                                  <a:ea typeface="Cambria Math" charset="0"/>
                                  <a:cs typeface="Cambria Math" charset="0"/>
                                </a:rPr>
                                <m:t>2</m:t>
                              </m:r>
                            </m:sup>
                          </m:sSup>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𝑚</m:t>
                              </m:r>
                            </m:e>
                            <m:sub>
                              <m:r>
                                <a:rPr kumimoji="1" lang="en-US" altLang="zh-CN" sz="3200" i="1">
                                  <a:latin typeface="Cambria Math" charset="0"/>
                                  <a:ea typeface="Cambria Math" charset="0"/>
                                  <a:cs typeface="Cambria Math" charset="0"/>
                                </a:rPr>
                                <m:t>𝑒</m:t>
                              </m:r>
                            </m:sub>
                          </m:sSub>
                        </m:den>
                      </m:f>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𝑛</m:t>
                          </m:r>
                        </m:e>
                        <m:sup>
                          <m:r>
                            <a:rPr kumimoji="1" lang="en-US" altLang="zh-CN" sz="3200" b="0" i="1" smtClean="0">
                              <a:solidFill>
                                <a:schemeClr val="tx1"/>
                              </a:solidFill>
                              <a:latin typeface="Cambria Math" charset="0"/>
                              <a:ea typeface="Cambria Math" charset="0"/>
                              <a:cs typeface="Cambria Math" charset="0"/>
                            </a:rPr>
                            <m:t>2</m:t>
                          </m:r>
                        </m:sup>
                      </m:sSup>
                    </m:oMath>
                  </m:oMathPara>
                </a14:m>
                <a:endParaRPr kumimoji="1" lang="zh-CN" altLang="en-US" sz="3200" dirty="0">
                  <a:solidFill>
                    <a:schemeClr val="tx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184881" y="2799357"/>
                <a:ext cx="2774157" cy="1071319"/>
              </a:xfrm>
              <a:prstGeom prst="rect">
                <a:avLst/>
              </a:prstGeom>
              <a:blipFill rotWithShape="0">
                <a:blip r:embed="rId5"/>
                <a:stretch>
                  <a:fillRect/>
                </a:stretch>
              </a:blipFill>
              <a:ln w="3810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199477" y="3094795"/>
                <a:ext cx="2383088"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=1, 2, 3,⋯</m:t>
                      </m:r>
                    </m:oMath>
                  </m:oMathPara>
                </a14:m>
                <a:endParaRPr kumimoji="1" lang="zh-CN" altLang="en-US" sz="32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8199477" y="3094795"/>
                <a:ext cx="2383088" cy="492443"/>
              </a:xfrm>
              <a:prstGeom prst="rect">
                <a:avLst/>
              </a:prstGeom>
              <a:blipFill rotWithShape="0">
                <a:blip r:embed="rId6"/>
                <a:stretch>
                  <a:fillRect/>
                </a:stretch>
              </a:blipFill>
              <a:ln w="38100">
                <a:noFill/>
              </a:ln>
            </p:spPr>
            <p:txBody>
              <a:bodyPr/>
              <a:lstStyle/>
              <a:p>
                <a:r>
                  <a:rPr lang="zh-CN" altLang="en-US">
                    <a:noFill/>
                  </a:rPr>
                  <a:t> </a:t>
                </a:r>
              </a:p>
            </p:txBody>
          </p:sp>
        </mc:Fallback>
      </mc:AlternateContent>
      <p:sp>
        <p:nvSpPr>
          <p:cNvPr id="11" name="文本框 10"/>
          <p:cNvSpPr txBox="1"/>
          <p:nvPr/>
        </p:nvSpPr>
        <p:spPr>
          <a:xfrm>
            <a:off x="5126665" y="3946407"/>
            <a:ext cx="3057247"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轨道是量子化的</a:t>
            </a:r>
          </a:p>
        </p:txBody>
      </p:sp>
      <mc:AlternateContent xmlns:mc="http://schemas.openxmlformats.org/markup-compatibility/2006" xmlns:a14="http://schemas.microsoft.com/office/drawing/2010/main">
        <mc:Choice Requires="a14">
          <p:sp>
            <p:nvSpPr>
              <p:cNvPr id="12" name="文本框 11"/>
              <p:cNvSpPr txBox="1"/>
              <p:nvPr/>
            </p:nvSpPr>
            <p:spPr>
              <a:xfrm>
                <a:off x="967022" y="4631198"/>
                <a:ext cx="1116651"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=1</m:t>
                      </m:r>
                    </m:oMath>
                  </m:oMathPara>
                </a14:m>
                <a:endParaRPr kumimoji="1" lang="zh-CN" altLang="en-US" sz="3200"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967022" y="4631198"/>
                <a:ext cx="1116651" cy="492443"/>
              </a:xfrm>
              <a:prstGeom prst="rect">
                <a:avLst/>
              </a:prstGeom>
              <a:blipFill rotWithShape="0">
                <a:blip r:embed="rId7"/>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509772" y="4602621"/>
                <a:ext cx="2001895" cy="517001"/>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latin typeface="Cambria Math" charset="0"/>
                              <a:ea typeface="Cambria Math" charset="0"/>
                              <a:cs typeface="Cambria Math" charset="0"/>
                            </a:rPr>
                            <m:t>𝑟</m:t>
                          </m:r>
                        </m:e>
                        <m:sub>
                          <m:r>
                            <a:rPr kumimoji="1" lang="en-US" altLang="zh-CN" sz="3200" b="0" i="1" smtClean="0">
                              <a:solidFill>
                                <a:schemeClr val="tx1"/>
                              </a:solidFill>
                              <a:latin typeface="Cambria Math" charset="0"/>
                              <a:ea typeface="Cambria Math" charset="0"/>
                              <a:cs typeface="Cambria Math" charset="0"/>
                            </a:rPr>
                            <m:t>1</m:t>
                          </m:r>
                        </m:sub>
                      </m:sSub>
                      <m:r>
                        <a:rPr kumimoji="1" lang="en-US" altLang="zh-CN" sz="3200" b="0" i="1" smtClean="0">
                          <a:solidFill>
                            <a:schemeClr val="tx1"/>
                          </a:solidFill>
                          <a:latin typeface="Cambria Math" charset="0"/>
                          <a:ea typeface="Cambria Math" charset="0"/>
                          <a:cs typeface="Cambria Math" charset="0"/>
                        </a:rPr>
                        <m:t>=0.53</m:t>
                      </m:r>
                      <m:r>
                        <a:rPr lang="en-US" altLang="zh-CN" sz="3200" b="1" i="1">
                          <a:latin typeface="Cambria Math" charset="0"/>
                          <a:ea typeface="Cambria Math" charset="0"/>
                          <a:cs typeface="Cambria Math" charset="0"/>
                        </a:rPr>
                        <m:t>Å</m:t>
                      </m:r>
                    </m:oMath>
                  </m:oMathPara>
                </a14:m>
                <a:endParaRPr kumimoji="1" lang="zh-CN" altLang="en-US" sz="3200" dirty="0">
                  <a:solidFill>
                    <a:schemeClr val="tx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509772" y="4602621"/>
                <a:ext cx="2001895" cy="517001"/>
              </a:xfrm>
              <a:prstGeom prst="rect">
                <a:avLst/>
              </a:prstGeom>
              <a:blipFill rotWithShape="0">
                <a:blip r:embed="rId8"/>
                <a:stretch>
                  <a:fillRect/>
                </a:stretch>
              </a:blipFill>
              <a:ln w="38100">
                <a:noFill/>
              </a:ln>
            </p:spPr>
            <p:txBody>
              <a:bodyPr/>
              <a:lstStyle/>
              <a:p>
                <a:r>
                  <a:rPr lang="zh-CN" altLang="en-US">
                    <a:noFill/>
                  </a:rPr>
                  <a:t> </a:t>
                </a:r>
              </a:p>
            </p:txBody>
          </p:sp>
        </mc:Fallback>
      </mc:AlternateContent>
      <p:sp>
        <p:nvSpPr>
          <p:cNvPr id="14" name="文本框 13"/>
          <p:cNvSpPr txBox="1"/>
          <p:nvPr/>
        </p:nvSpPr>
        <p:spPr>
          <a:xfrm>
            <a:off x="5097705" y="4559758"/>
            <a:ext cx="3467616" cy="584775"/>
          </a:xfrm>
          <a:prstGeom prst="rect">
            <a:avLst/>
          </a:prstGeom>
          <a:noFill/>
        </p:spPr>
        <p:txBody>
          <a:bodyPr wrap="none" rtlCol="0">
            <a:spAutoFit/>
          </a:bodyPr>
          <a:lstStyle/>
          <a:p>
            <a:r>
              <a:rPr lang="zh-CN" altLang="en-US" sz="3200" b="1" dirty="0">
                <a:latin typeface="SimHei" charset="-122"/>
                <a:ea typeface="SimHei" charset="-122"/>
                <a:cs typeface="SimHei" charset="-122"/>
              </a:rPr>
              <a:t>第一玻尔轨道半径</a:t>
            </a:r>
          </a:p>
        </p:txBody>
      </p:sp>
      <p:sp>
        <p:nvSpPr>
          <p:cNvPr id="15" name="文本框 14"/>
          <p:cNvSpPr txBox="1"/>
          <p:nvPr/>
        </p:nvSpPr>
        <p:spPr>
          <a:xfrm>
            <a:off x="900247" y="5236065"/>
            <a:ext cx="4288353" cy="584775"/>
          </a:xfrm>
          <a:prstGeom prst="rect">
            <a:avLst/>
          </a:prstGeom>
          <a:noFill/>
        </p:spPr>
        <p:txBody>
          <a:bodyPr wrap="none" rtlCol="0">
            <a:spAutoFit/>
          </a:bodyPr>
          <a:lstStyle/>
          <a:p>
            <a:r>
              <a:rPr lang="zh-CN" altLang="en-US" sz="3200" b="1" dirty="0">
                <a:latin typeface="SimHei" charset="-122"/>
                <a:ea typeface="SimHei" charset="-122"/>
                <a:cs typeface="SimHei" charset="-122"/>
              </a:rPr>
              <a:t>其它可能的轨道半径：</a:t>
            </a:r>
          </a:p>
        </p:txBody>
      </p:sp>
      <mc:AlternateContent xmlns:mc="http://schemas.openxmlformats.org/markup-compatibility/2006" xmlns:a14="http://schemas.microsoft.com/office/drawing/2010/main">
        <mc:Choice Requires="a14">
          <p:sp>
            <p:nvSpPr>
              <p:cNvPr id="16" name="文本框 15"/>
              <p:cNvSpPr txBox="1"/>
              <p:nvPr/>
            </p:nvSpPr>
            <p:spPr>
              <a:xfrm>
                <a:off x="5348224" y="5293217"/>
                <a:ext cx="1754005"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latin typeface="Cambria Math" charset="0"/>
                              <a:ea typeface="Cambria Math" charset="0"/>
                              <a:cs typeface="Cambria Math" charset="0"/>
                            </a:rPr>
                            <m:t>𝑟</m:t>
                          </m:r>
                        </m:e>
                        <m:sub>
                          <m:r>
                            <a:rPr kumimoji="1" lang="en-US" altLang="zh-CN" sz="3200" b="0" i="1" smtClean="0">
                              <a:solidFill>
                                <a:schemeClr val="tx1"/>
                              </a:solidFill>
                              <a:latin typeface="Cambria Math" charset="0"/>
                              <a:ea typeface="Cambria Math" charset="0"/>
                              <a:cs typeface="Cambria Math" charset="0"/>
                            </a:rPr>
                            <m:t>𝑛</m:t>
                          </m:r>
                        </m:sub>
                      </m:sSub>
                      <m:r>
                        <a:rPr kumimoji="1" lang="en-US" altLang="zh-CN" sz="3200" b="0" i="1" smtClean="0">
                          <a:solidFill>
                            <a:schemeClr val="tx1"/>
                          </a:solidFill>
                          <a:latin typeface="Cambria Math" charset="0"/>
                          <a:ea typeface="Cambria Math" charset="0"/>
                          <a:cs typeface="Cambria Math" charset="0"/>
                        </a:rPr>
                        <m:t>=</m:t>
                      </m:r>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𝑛</m:t>
                          </m:r>
                        </m:e>
                        <m:sup>
                          <m:r>
                            <a:rPr kumimoji="1" lang="en-US" altLang="zh-CN" sz="3200" b="0" i="1" smtClean="0">
                              <a:solidFill>
                                <a:schemeClr val="tx1"/>
                              </a:solidFill>
                              <a:latin typeface="Cambria Math" charset="0"/>
                              <a:ea typeface="Cambria Math" charset="0"/>
                              <a:cs typeface="Cambria Math" charset="0"/>
                            </a:rPr>
                            <m:t>2</m:t>
                          </m:r>
                        </m:sup>
                      </m:sSup>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𝑟</m:t>
                          </m:r>
                        </m:e>
                        <m:sub>
                          <m:r>
                            <a:rPr kumimoji="1" lang="en-US" altLang="zh-CN" sz="3200" b="0" i="1" smtClean="0">
                              <a:solidFill>
                                <a:schemeClr val="tx1"/>
                              </a:solidFill>
                              <a:latin typeface="Cambria Math" charset="0"/>
                              <a:ea typeface="Cambria Math" charset="0"/>
                              <a:cs typeface="Cambria Math" charset="0"/>
                            </a:rPr>
                            <m:t>1</m:t>
                          </m:r>
                        </m:sub>
                      </m:sSub>
                    </m:oMath>
                  </m:oMathPara>
                </a14:m>
                <a:endParaRPr kumimoji="1" lang="zh-CN" altLang="en-US" sz="3200" dirty="0">
                  <a:solidFill>
                    <a:schemeClr val="tx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5348224" y="5293217"/>
                <a:ext cx="1754005" cy="492443"/>
              </a:xfrm>
              <a:prstGeom prst="rect">
                <a:avLst/>
              </a:prstGeom>
              <a:blipFill rotWithShape="0">
                <a:blip r:embed="rId9"/>
                <a:stretch>
                  <a:fillRect/>
                </a:stretch>
              </a:blipFill>
              <a:ln w="38100">
                <a:noFill/>
              </a:ln>
            </p:spPr>
            <p:txBody>
              <a:bodyPr/>
              <a:lstStyle/>
              <a:p>
                <a:r>
                  <a:rPr lang="zh-CN" altLang="en-US">
                    <a:noFill/>
                  </a:rPr>
                  <a:t> </a:t>
                </a:r>
              </a:p>
            </p:txBody>
          </p:sp>
        </mc:Fallback>
      </mc:AlternateContent>
    </p:spTree>
    <p:extLst>
      <p:ext uri="{BB962C8B-B14F-4D97-AF65-F5344CB8AC3E}">
        <p14:creationId xmlns:p14="http://schemas.microsoft.com/office/powerpoint/2010/main" val="61287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0" grpId="0"/>
      <p:bldP spid="11" grpId="0"/>
      <p:bldP spid="12" grpId="0"/>
      <p:bldP spid="13" grpId="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3262432"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2.</a:t>
            </a:r>
            <a:r>
              <a:rPr lang="zh-CN" altLang="en-US" sz="3200" b="1" dirty="0">
                <a:solidFill>
                  <a:srgbClr val="7030A0"/>
                </a:solidFill>
                <a:latin typeface="SimHei" charset="-122"/>
                <a:ea typeface="SimHei" charset="-122"/>
                <a:cs typeface="SimHei" charset="-122"/>
              </a:rPr>
              <a:t> 氢原子的能级</a:t>
            </a:r>
          </a:p>
        </p:txBody>
      </p:sp>
      <mc:AlternateContent xmlns:mc="http://schemas.openxmlformats.org/markup-compatibility/2006" xmlns:a14="http://schemas.microsoft.com/office/drawing/2010/main">
        <mc:Choice Requires="a14">
          <p:sp>
            <p:nvSpPr>
              <p:cNvPr id="3" name="文本框 2"/>
              <p:cNvSpPr txBox="1"/>
              <p:nvPr/>
            </p:nvSpPr>
            <p:spPr>
              <a:xfrm>
                <a:off x="468188" y="887457"/>
                <a:ext cx="10702995" cy="584775"/>
              </a:xfrm>
              <a:prstGeom prst="rect">
                <a:avLst/>
              </a:prstGeom>
              <a:noFill/>
            </p:spPr>
            <p:txBody>
              <a:bodyPr wrap="none" rtlCol="0">
                <a:spAutoFit/>
              </a:bodyPr>
              <a:lstStyle/>
              <a:p>
                <a:r>
                  <a:rPr lang="zh-CN" altLang="en-US" sz="3200" b="1" dirty="0">
                    <a:latin typeface="SimHei" charset="-122"/>
                    <a:ea typeface="SimHei" charset="-122"/>
                    <a:cs typeface="SimHei" charset="-122"/>
                  </a:rPr>
                  <a:t>电子在半径为</a:t>
                </a:r>
                <a14:m>
                  <m:oMath xmlns:m="http://schemas.openxmlformats.org/officeDocument/2006/math">
                    <m:sSub>
                      <m:sSubPr>
                        <m:ctrlPr>
                          <a:rPr lang="en-US" altLang="zh-CN" sz="3200" b="1" i="1" smtClean="0">
                            <a:solidFill>
                              <a:srgbClr val="FF0000"/>
                            </a:solidFill>
                            <a:latin typeface="Cambria Math" panose="02040503050406030204" pitchFamily="18" charset="0"/>
                            <a:ea typeface="SimHei" charset="-122"/>
                            <a:cs typeface="SimHei" charset="-122"/>
                          </a:rPr>
                        </m:ctrlPr>
                      </m:sSubPr>
                      <m:e>
                        <m:r>
                          <a:rPr lang="en-US" altLang="zh-CN" sz="3200" b="1" i="1" smtClean="0">
                            <a:solidFill>
                              <a:srgbClr val="FF0000"/>
                            </a:solidFill>
                            <a:latin typeface="Cambria Math" charset="0"/>
                            <a:ea typeface="SimHei" charset="-122"/>
                            <a:cs typeface="SimHei" charset="-122"/>
                          </a:rPr>
                          <m:t>𝒓</m:t>
                        </m:r>
                      </m:e>
                      <m:sub>
                        <m:r>
                          <a:rPr lang="en-US" altLang="zh-CN" sz="3200" b="1" i="1" smtClean="0">
                            <a:solidFill>
                              <a:srgbClr val="FF0000"/>
                            </a:solidFill>
                            <a:latin typeface="Cambria Math" charset="0"/>
                            <a:ea typeface="SimHei" charset="-122"/>
                            <a:cs typeface="SimHei" charset="-122"/>
                          </a:rPr>
                          <m:t>𝒏</m:t>
                        </m:r>
                      </m:sub>
                    </m:sSub>
                  </m:oMath>
                </a14:m>
                <a:r>
                  <a:rPr lang="zh-CN" altLang="en-US" sz="3200" b="1" dirty="0">
                    <a:latin typeface="SimHei" charset="-122"/>
                    <a:ea typeface="SimHei" charset="-122"/>
                    <a:cs typeface="SimHei" charset="-122"/>
                  </a:rPr>
                  <a:t>的轨道上运动时，原子系统的总能量为：</a:t>
                </a:r>
              </a:p>
            </p:txBody>
          </p:sp>
        </mc:Choice>
        <mc:Fallback xmlns="">
          <p:sp>
            <p:nvSpPr>
              <p:cNvPr id="3" name="文本框 2"/>
              <p:cNvSpPr txBox="1">
                <a:spLocks noRot="1" noChangeAspect="1" noMove="1" noResize="1" noEditPoints="1" noAdjustHandles="1" noChangeArrowheads="1" noChangeShapeType="1" noTextEdit="1"/>
              </p:cNvSpPr>
              <p:nvPr/>
            </p:nvSpPr>
            <p:spPr>
              <a:xfrm>
                <a:off x="468188" y="887457"/>
                <a:ext cx="10702995" cy="584775"/>
              </a:xfrm>
              <a:prstGeom prst="rect">
                <a:avLst/>
              </a:prstGeom>
              <a:blipFill rotWithShape="0">
                <a:blip r:embed="rId2"/>
                <a:stretch>
                  <a:fillRect l="-1481" t="-16667" b="-30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854802" y="1500808"/>
                <a:ext cx="4396203" cy="1071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𝐸</m:t>
                      </m:r>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𝐸</m:t>
                          </m:r>
                        </m:e>
                        <m:sub>
                          <m:r>
                            <a:rPr kumimoji="1" lang="en-US" altLang="zh-CN" sz="3200" b="0" i="1" smtClean="0">
                              <a:solidFill>
                                <a:schemeClr val="tx1"/>
                              </a:solidFill>
                              <a:latin typeface="Cambria Math" charset="0"/>
                              <a:ea typeface="Cambria Math" charset="0"/>
                              <a:cs typeface="Cambria Math" charset="0"/>
                            </a:rPr>
                            <m:t>𝑘</m:t>
                          </m:r>
                        </m:sub>
                      </m:sSub>
                      <m:r>
                        <a:rPr kumimoji="1" lang="en-US" altLang="zh-CN" sz="3200" b="0" i="1" smtClean="0">
                          <a:solidFill>
                            <a:schemeClr val="tx1"/>
                          </a:solidFill>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𝑝</m:t>
                          </m:r>
                        </m:sub>
                      </m:sSub>
                      <m:r>
                        <a:rPr kumimoji="1" lang="en-US" altLang="zh-CN" sz="3200" b="0" i="1" smtClean="0">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𝑒</m:t>
                              </m:r>
                            </m:e>
                            <m:sup>
                              <m:r>
                                <a:rPr kumimoji="1" lang="en-US" altLang="zh-CN" sz="3200" i="1">
                                  <a:latin typeface="Cambria Math" charset="0"/>
                                  <a:ea typeface="Cambria Math" charset="0"/>
                                  <a:cs typeface="Cambria Math" charset="0"/>
                                </a:rPr>
                                <m:t>2</m:t>
                              </m:r>
                            </m:sup>
                          </m:sSup>
                        </m:num>
                        <m:den>
                          <m:r>
                            <a:rPr kumimoji="1" lang="en-US" altLang="zh-CN" sz="3200" i="1">
                              <a:latin typeface="Cambria Math" charset="0"/>
                              <a:ea typeface="Cambria Math" charset="0"/>
                              <a:cs typeface="Cambria Math" charset="0"/>
                            </a:rPr>
                            <m:t>8</m:t>
                          </m:r>
                          <m:r>
                            <a:rPr kumimoji="1" lang="en-US" altLang="zh-CN" sz="3200" i="1">
                              <a:latin typeface="Cambria Math" charset="0"/>
                              <a:ea typeface="Cambria Math" charset="0"/>
                              <a:cs typeface="Cambria Math" charset="0"/>
                            </a:rPr>
                            <m:t>𝜋</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𝜀</m:t>
                              </m:r>
                            </m:e>
                            <m:sub>
                              <m:r>
                                <a:rPr kumimoji="1" lang="en-US" altLang="zh-CN" sz="3200" i="1">
                                  <a:latin typeface="Cambria Math" charset="0"/>
                                  <a:ea typeface="Cambria Math" charset="0"/>
                                  <a:cs typeface="Cambria Math" charset="0"/>
                                </a:rPr>
                                <m:t>0</m:t>
                              </m:r>
                            </m:sub>
                          </m:sSub>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𝑟</m:t>
                              </m:r>
                            </m:e>
                            <m:sub>
                              <m:r>
                                <a:rPr kumimoji="1" lang="en-US" altLang="zh-CN" sz="3200" i="1">
                                  <a:latin typeface="Cambria Math" charset="0"/>
                                  <a:ea typeface="Cambria Math" charset="0"/>
                                  <a:cs typeface="Cambria Math" charset="0"/>
                                </a:rPr>
                                <m:t>𝑛</m:t>
                              </m:r>
                            </m:sub>
                          </m:sSub>
                        </m:den>
                      </m:f>
                    </m:oMath>
                  </m:oMathPara>
                </a14:m>
                <a:endParaRPr kumimoji="1" lang="zh-CN" altLang="en-US" sz="3200"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854802" y="1500808"/>
                <a:ext cx="4396203" cy="107176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6385031" y="1521347"/>
                <a:ext cx="2774157" cy="1071319"/>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solidFill>
                                <a:schemeClr val="tx1"/>
                              </a:solidFill>
                              <a:latin typeface="Cambria Math" panose="02040503050406030204" pitchFamily="18" charset="0"/>
                              <a:ea typeface="Cambria Math" charset="0"/>
                              <a:cs typeface="Cambria Math" charset="0"/>
                            </a:rPr>
                          </m:ctrlPr>
                        </m:sSubPr>
                        <m:e>
                          <m:r>
                            <a:rPr kumimoji="1" lang="en-US" altLang="zh-CN" sz="3200" b="0" i="1" smtClean="0">
                              <a:solidFill>
                                <a:schemeClr val="tx1"/>
                              </a:solidFill>
                              <a:latin typeface="Cambria Math" charset="0"/>
                              <a:ea typeface="Cambria Math" charset="0"/>
                              <a:cs typeface="Cambria Math" charset="0"/>
                            </a:rPr>
                            <m:t>𝑟</m:t>
                          </m:r>
                        </m:e>
                        <m:sub>
                          <m:r>
                            <a:rPr kumimoji="1" lang="en-US" altLang="zh-CN" sz="3200" b="0" i="1" smtClean="0">
                              <a:solidFill>
                                <a:schemeClr val="tx1"/>
                              </a:solidFill>
                              <a:latin typeface="Cambria Math" charset="0"/>
                              <a:ea typeface="Cambria Math" charset="0"/>
                              <a:cs typeface="Cambria Math" charset="0"/>
                            </a:rPr>
                            <m:t>𝑛</m:t>
                          </m:r>
                        </m:sub>
                      </m:sSub>
                      <m:r>
                        <a:rPr kumimoji="1" lang="en-US" altLang="zh-CN" sz="3200" b="0" i="1" smtClean="0">
                          <a:solidFill>
                            <a:schemeClr val="tx1"/>
                          </a:solidFill>
                          <a:latin typeface="Cambria Math" charset="0"/>
                          <a:ea typeface="Cambria Math" charset="0"/>
                          <a:cs typeface="Cambria Math" charset="0"/>
                        </a:rPr>
                        <m:t>=</m:t>
                      </m:r>
                      <m:f>
                        <m:fPr>
                          <m:ctrlPr>
                            <a:rPr kumimoji="1" lang="mr-IN" altLang="zh-CN" sz="3200" b="0" i="1" smtClean="0">
                              <a:solidFill>
                                <a:schemeClr val="tx1"/>
                              </a:solidFill>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4</m:t>
                          </m:r>
                          <m:r>
                            <a:rPr kumimoji="1" lang="en-US" altLang="zh-CN" sz="3200" i="1">
                              <a:latin typeface="Cambria Math" charset="0"/>
                              <a:ea typeface="Cambria Math" charset="0"/>
                              <a:cs typeface="Cambria Math" charset="0"/>
                            </a:rPr>
                            <m:t>𝜋</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𝜀</m:t>
                              </m:r>
                            </m:e>
                            <m:sub>
                              <m:r>
                                <a:rPr kumimoji="1" lang="en-US" altLang="zh-CN" sz="3200" i="1">
                                  <a:latin typeface="Cambria Math" charset="0"/>
                                  <a:ea typeface="Cambria Math" charset="0"/>
                                  <a:cs typeface="Cambria Math" charset="0"/>
                                </a:rPr>
                                <m:t>0</m:t>
                              </m:r>
                            </m:sub>
                          </m:sSub>
                          <m:sSup>
                            <m:sSupPr>
                              <m:ctrlPr>
                                <a:rPr kumimoji="1" lang="mr-IN"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ℏ</m:t>
                              </m:r>
                            </m:e>
                            <m:sup>
                              <m:r>
                                <a:rPr kumimoji="1" lang="en-US" altLang="zh-CN" sz="3200" b="0" i="1" smtClean="0">
                                  <a:solidFill>
                                    <a:schemeClr val="tx1"/>
                                  </a:solidFill>
                                  <a:latin typeface="Cambria Math" charset="0"/>
                                  <a:ea typeface="Cambria Math" charset="0"/>
                                  <a:cs typeface="Cambria Math" charset="0"/>
                                </a:rPr>
                                <m:t>2</m:t>
                              </m:r>
                            </m:sup>
                          </m:sSup>
                        </m:num>
                        <m:den>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𝑒</m:t>
                              </m:r>
                            </m:e>
                            <m:sup>
                              <m:r>
                                <a:rPr kumimoji="1" lang="en-US" altLang="zh-CN" sz="3200" b="0" i="1" smtClean="0">
                                  <a:solidFill>
                                    <a:schemeClr val="tx1"/>
                                  </a:solidFill>
                                  <a:latin typeface="Cambria Math" charset="0"/>
                                  <a:ea typeface="Cambria Math" charset="0"/>
                                  <a:cs typeface="Cambria Math" charset="0"/>
                                </a:rPr>
                                <m:t>2</m:t>
                              </m:r>
                            </m:sup>
                          </m:sSup>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𝑚</m:t>
                              </m:r>
                            </m:e>
                            <m:sub>
                              <m:r>
                                <a:rPr kumimoji="1" lang="en-US" altLang="zh-CN" sz="3200" i="1">
                                  <a:latin typeface="Cambria Math" charset="0"/>
                                  <a:ea typeface="Cambria Math" charset="0"/>
                                  <a:cs typeface="Cambria Math" charset="0"/>
                                </a:rPr>
                                <m:t>𝑒</m:t>
                              </m:r>
                            </m:sub>
                          </m:sSub>
                        </m:den>
                      </m:f>
                      <m:sSup>
                        <m:sSupPr>
                          <m:ctrlPr>
                            <a:rPr kumimoji="1" lang="en-US" altLang="zh-CN" sz="3200" b="0" i="1" smtClean="0">
                              <a:solidFill>
                                <a:schemeClr val="tx1"/>
                              </a:solidFill>
                              <a:latin typeface="Cambria Math" panose="02040503050406030204" pitchFamily="18" charset="0"/>
                              <a:ea typeface="Cambria Math" charset="0"/>
                              <a:cs typeface="Cambria Math" charset="0"/>
                            </a:rPr>
                          </m:ctrlPr>
                        </m:sSupPr>
                        <m:e>
                          <m:r>
                            <a:rPr kumimoji="1" lang="en-US" altLang="zh-CN" sz="3200" b="0" i="1" smtClean="0">
                              <a:solidFill>
                                <a:schemeClr val="tx1"/>
                              </a:solidFill>
                              <a:latin typeface="Cambria Math" charset="0"/>
                              <a:ea typeface="Cambria Math" charset="0"/>
                              <a:cs typeface="Cambria Math" charset="0"/>
                            </a:rPr>
                            <m:t>𝑛</m:t>
                          </m:r>
                        </m:e>
                        <m:sup>
                          <m:r>
                            <a:rPr kumimoji="1" lang="en-US" altLang="zh-CN" sz="3200" b="0" i="1" smtClean="0">
                              <a:solidFill>
                                <a:schemeClr val="tx1"/>
                              </a:solidFill>
                              <a:latin typeface="Cambria Math" charset="0"/>
                              <a:ea typeface="Cambria Math" charset="0"/>
                              <a:cs typeface="Cambria Math" charset="0"/>
                            </a:rPr>
                            <m:t>2</m:t>
                          </m:r>
                        </m:sup>
                      </m:sSup>
                    </m:oMath>
                  </m:oMathPara>
                </a14:m>
                <a:endParaRPr kumimoji="1" lang="zh-CN" altLang="en-US" sz="3200"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6385031" y="1521347"/>
                <a:ext cx="2774157" cy="1071319"/>
              </a:xfrm>
              <a:prstGeom prst="rect">
                <a:avLst/>
              </a:prstGeom>
              <a:blipFill rotWithShape="0">
                <a:blip r:embed="rId4"/>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988828" y="2727509"/>
                <a:ext cx="3025957" cy="1107483"/>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latin typeface="Cambria Math" panose="02040503050406030204" pitchFamily="18" charset="0"/>
                              <a:ea typeface="Cambria Math" charset="0"/>
                              <a:cs typeface="Cambria Math" charset="0"/>
                            </a:rPr>
                          </m:ctrlPr>
                        </m:sSubPr>
                        <m:e>
                          <m:r>
                            <a:rPr kumimoji="1" lang="en-US" altLang="zh-CN" sz="3200" b="0" i="1" smtClean="0">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𝑛</m:t>
                          </m:r>
                        </m:sub>
                      </m:sSub>
                      <m:r>
                        <a:rPr kumimoji="1" lang="en-US" altLang="zh-CN" sz="3200" b="0" i="1" smtClean="0">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𝑒</m:t>
                              </m:r>
                            </m:e>
                            <m:sup>
                              <m:r>
                                <a:rPr kumimoji="1" lang="en-US" altLang="zh-CN" sz="3200" b="0" i="1" smtClean="0">
                                  <a:latin typeface="Cambria Math" charset="0"/>
                                  <a:ea typeface="Cambria Math" charset="0"/>
                                  <a:cs typeface="Cambria Math" charset="0"/>
                                </a:rPr>
                                <m:t>4</m:t>
                              </m:r>
                            </m:sup>
                          </m:sSup>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𝑚</m:t>
                              </m:r>
                            </m:e>
                            <m:sub>
                              <m:r>
                                <a:rPr kumimoji="1" lang="en-US" altLang="zh-CN" sz="3200" i="1">
                                  <a:latin typeface="Cambria Math" charset="0"/>
                                  <a:ea typeface="Cambria Math" charset="0"/>
                                  <a:cs typeface="Cambria Math" charset="0"/>
                                </a:rPr>
                                <m:t>𝑒</m:t>
                              </m:r>
                            </m:sub>
                          </m:sSub>
                        </m:num>
                        <m:den>
                          <m:r>
                            <a:rPr kumimoji="1" lang="en-US" altLang="zh-CN" sz="3200" i="1">
                              <a:latin typeface="Cambria Math" charset="0"/>
                              <a:ea typeface="Cambria Math" charset="0"/>
                              <a:cs typeface="Cambria Math" charset="0"/>
                            </a:rPr>
                            <m:t>8</m:t>
                          </m:r>
                          <m:sSubSup>
                            <m:sSubSupPr>
                              <m:ctrlPr>
                                <a:rPr kumimoji="1" lang="en-US" altLang="zh-CN" sz="3200" i="1" smtClean="0">
                                  <a:latin typeface="Cambria Math" panose="02040503050406030204" pitchFamily="18" charset="0"/>
                                  <a:ea typeface="Cambria Math" charset="0"/>
                                  <a:cs typeface="Cambria Math" charset="0"/>
                                </a:rPr>
                              </m:ctrlPr>
                            </m:sSubSupPr>
                            <m:e>
                              <m:r>
                                <a:rPr kumimoji="1" lang="en-US" altLang="zh-CN" sz="3200" i="1" smtClean="0">
                                  <a:latin typeface="Cambria Math" charset="0"/>
                                  <a:ea typeface="Cambria Math" charset="0"/>
                                  <a:cs typeface="Cambria Math" charset="0"/>
                                </a:rPr>
                                <m:t>𝜀</m:t>
                              </m:r>
                            </m:e>
                            <m:sub>
                              <m:r>
                                <a:rPr kumimoji="1" lang="en-US" altLang="zh-CN" sz="3200" b="0" i="1" smtClean="0">
                                  <a:latin typeface="Cambria Math" charset="0"/>
                                  <a:ea typeface="Cambria Math" charset="0"/>
                                  <a:cs typeface="Cambria Math" charset="0"/>
                                </a:rPr>
                                <m:t>0</m:t>
                              </m:r>
                            </m:sub>
                            <m:sup>
                              <m:r>
                                <a:rPr kumimoji="1" lang="en-US" altLang="zh-CN" sz="3200" b="0" i="1" smtClean="0">
                                  <a:latin typeface="Cambria Math" charset="0"/>
                                  <a:ea typeface="Cambria Math" charset="0"/>
                                  <a:cs typeface="Cambria Math" charset="0"/>
                                </a:rPr>
                                <m:t>2</m:t>
                              </m:r>
                            </m:sup>
                          </m:sSubSup>
                          <m:sSup>
                            <m:sSupPr>
                              <m:ctrlPr>
                                <a:rPr kumimoji="1" lang="en-US" altLang="zh-CN" sz="320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h</m:t>
                              </m:r>
                            </m:e>
                            <m:sup>
                              <m:r>
                                <a:rPr kumimoji="1" lang="en-US" altLang="zh-CN" sz="3200" b="0" i="1" smtClean="0">
                                  <a:latin typeface="Cambria Math" charset="0"/>
                                  <a:ea typeface="Cambria Math" charset="0"/>
                                  <a:cs typeface="Cambria Math" charset="0"/>
                                </a:rPr>
                                <m:t>2</m:t>
                              </m:r>
                            </m:sup>
                          </m:sSup>
                        </m:den>
                      </m:f>
                      <m:f>
                        <m:fPr>
                          <m:ctrlPr>
                            <a:rPr kumimoji="1" lang="mr-IN" altLang="zh-CN" sz="3200" i="1" smtClean="0">
                              <a:latin typeface="Cambria Math" panose="02040503050406030204" pitchFamily="18" charset="0"/>
                              <a:ea typeface="Cambria Math" charset="0"/>
                              <a:cs typeface="Cambria Math" charset="0"/>
                            </a:rPr>
                          </m:ctrlPr>
                        </m:fPr>
                        <m:num>
                          <m:r>
                            <a:rPr kumimoji="1" lang="en-US" altLang="zh-CN" sz="3200" b="0" i="1" smtClean="0">
                              <a:latin typeface="Cambria Math" charset="0"/>
                              <a:ea typeface="Cambria Math" charset="0"/>
                              <a:cs typeface="Cambria Math" charset="0"/>
                            </a:rPr>
                            <m:t>1</m:t>
                          </m:r>
                        </m:num>
                        <m:den>
                          <m:sSup>
                            <m:sSupPr>
                              <m:ctrlPr>
                                <a:rPr kumimoji="1" lang="mr-IN" altLang="zh-CN" sz="320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𝑛</m:t>
                              </m:r>
                            </m:e>
                            <m:sup>
                              <m:r>
                                <a:rPr kumimoji="1" lang="en-US" altLang="zh-CN" sz="3200" b="0" i="1" smtClean="0">
                                  <a:latin typeface="Cambria Math" charset="0"/>
                                  <a:ea typeface="Cambria Math" charset="0"/>
                                  <a:cs typeface="Cambria Math" charset="0"/>
                                </a:rPr>
                                <m:t>2</m:t>
                              </m:r>
                            </m:sup>
                          </m:sSup>
                        </m:den>
                      </m:f>
                    </m:oMath>
                  </m:oMathPara>
                </a14:m>
                <a:endParaRPr kumimoji="1" lang="zh-CN" altLang="en-US" sz="3200" dirty="0">
                  <a:solidFill>
                    <a:schemeClr val="tx1"/>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988828" y="2727509"/>
                <a:ext cx="3025957" cy="1107483"/>
              </a:xfrm>
              <a:prstGeom prst="rect">
                <a:avLst/>
              </a:prstGeom>
              <a:blipFill rotWithShape="0">
                <a:blip r:embed="rId5"/>
                <a:stretch>
                  <a:fillRect/>
                </a:stretch>
              </a:blipFill>
              <a:ln w="3810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213578" y="2864105"/>
                <a:ext cx="58669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5400" b="0" i="1" smtClean="0">
                          <a:solidFill>
                            <a:schemeClr val="tx1"/>
                          </a:solidFill>
                          <a:latin typeface="Cambria Math" charset="0"/>
                          <a:ea typeface="Cambria Math" charset="0"/>
                          <a:cs typeface="Cambria Math" charset="0"/>
                        </a:rPr>
                        <m:t>∴</m:t>
                      </m:r>
                    </m:oMath>
                  </m:oMathPara>
                </a14:m>
                <a:endParaRPr kumimoji="1" lang="zh-CN" altLang="en-US" sz="4800" dirty="0">
                  <a:solidFill>
                    <a:schemeClr val="tx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213578" y="2864105"/>
                <a:ext cx="586699" cy="83099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42002" y="3031459"/>
                <a:ext cx="2383088"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=1, 2, 3,⋯</m:t>
                      </m:r>
                    </m:oMath>
                  </m:oMathPara>
                </a14:m>
                <a:endParaRPr kumimoji="1" lang="zh-CN" altLang="en-US" sz="320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542002" y="3031459"/>
                <a:ext cx="2383088" cy="492443"/>
              </a:xfrm>
              <a:prstGeom prst="rect">
                <a:avLst/>
              </a:prstGeom>
              <a:blipFill rotWithShape="0">
                <a:blip r:embed="rId7"/>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982753" y="3989925"/>
                <a:ext cx="1116651"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=1</m:t>
                      </m:r>
                    </m:oMath>
                  </m:oMathPara>
                </a14:m>
                <a:endParaRPr kumimoji="1" lang="zh-CN" altLang="en-US" sz="3200" dirty="0">
                  <a:solidFill>
                    <a:schemeClr val="tx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982753" y="3989925"/>
                <a:ext cx="1116651" cy="492443"/>
              </a:xfrm>
              <a:prstGeom prst="rect">
                <a:avLst/>
              </a:prstGeom>
              <a:blipFill rotWithShape="0">
                <a:blip r:embed="rId8"/>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245689" y="3989925"/>
                <a:ext cx="260859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latin typeface="Cambria Math" panose="02040503050406030204" pitchFamily="18" charset="0"/>
                              <a:ea typeface="Cambria Math" charset="0"/>
                              <a:cs typeface="Cambria Math" charset="0"/>
                            </a:rPr>
                          </m:ctrlPr>
                        </m:sSubPr>
                        <m:e>
                          <m:r>
                            <a:rPr kumimoji="1" lang="en-US" altLang="zh-CN" sz="3200" b="0" i="1" smtClean="0">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1</m:t>
                          </m:r>
                        </m:sub>
                      </m:sSub>
                      <m:r>
                        <a:rPr kumimoji="1" lang="en-US" altLang="zh-CN" sz="3200" b="0" i="1" smtClean="0">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13.6</m:t>
                      </m:r>
                      <m:r>
                        <a:rPr kumimoji="1" lang="en-US" altLang="zh-CN" sz="3200" b="0" i="1" smtClean="0">
                          <a:latin typeface="Cambria Math" charset="0"/>
                          <a:ea typeface="Cambria Math" charset="0"/>
                          <a:cs typeface="Cambria Math" charset="0"/>
                        </a:rPr>
                        <m:t>𝑒𝑉</m:t>
                      </m:r>
                    </m:oMath>
                  </m:oMathPara>
                </a14:m>
                <a:endParaRPr kumimoji="1" lang="zh-CN" altLang="en-US" sz="32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245689" y="3989925"/>
                <a:ext cx="2608599" cy="492443"/>
              </a:xfrm>
              <a:prstGeom prst="rect">
                <a:avLst/>
              </a:prstGeom>
              <a:blipFill rotWithShape="0">
                <a:blip r:embed="rId9"/>
                <a:stretch>
                  <a:fillRect/>
                </a:stretch>
              </a:blipFill>
            </p:spPr>
            <p:txBody>
              <a:bodyPr/>
              <a:lstStyle/>
              <a:p>
                <a:r>
                  <a:rPr lang="zh-CN" altLang="en-US">
                    <a:noFill/>
                  </a:rPr>
                  <a:t> </a:t>
                </a:r>
              </a:p>
            </p:txBody>
          </p:sp>
        </mc:Fallback>
      </mc:AlternateContent>
      <p:sp>
        <p:nvSpPr>
          <p:cNvPr id="11" name="文本框 10"/>
          <p:cNvSpPr txBox="1"/>
          <p:nvPr/>
        </p:nvSpPr>
        <p:spPr>
          <a:xfrm>
            <a:off x="2185130" y="3929470"/>
            <a:ext cx="4288353" cy="584775"/>
          </a:xfrm>
          <a:prstGeom prst="rect">
            <a:avLst/>
          </a:prstGeom>
          <a:noFill/>
        </p:spPr>
        <p:txBody>
          <a:bodyPr wrap="none" rtlCol="0">
            <a:spAutoFit/>
          </a:bodyPr>
          <a:lstStyle/>
          <a:p>
            <a:r>
              <a:rPr lang="zh-CN" altLang="en-US" sz="3200" b="1" dirty="0">
                <a:latin typeface="SimHei" charset="-122"/>
                <a:ea typeface="SimHei" charset="-122"/>
                <a:cs typeface="SimHei" charset="-122"/>
              </a:rPr>
              <a:t>第一玻尔轨道的能量：</a:t>
            </a:r>
          </a:p>
        </p:txBody>
      </p:sp>
      <mc:AlternateContent xmlns:mc="http://schemas.openxmlformats.org/markup-compatibility/2006" xmlns:a14="http://schemas.microsoft.com/office/drawing/2010/main">
        <mc:Choice Requires="a14">
          <p:sp>
            <p:nvSpPr>
              <p:cNvPr id="12" name="文本框 11"/>
              <p:cNvSpPr txBox="1"/>
              <p:nvPr/>
            </p:nvSpPr>
            <p:spPr>
              <a:xfrm>
                <a:off x="988520" y="4859914"/>
                <a:ext cx="1116651"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chemeClr val="tx1"/>
                          </a:solidFill>
                          <a:latin typeface="Cambria Math" charset="0"/>
                          <a:ea typeface="Cambria Math" charset="0"/>
                          <a:cs typeface="Cambria Math" charset="0"/>
                        </a:rPr>
                        <m:t>𝑛</m:t>
                      </m:r>
                      <m:r>
                        <a:rPr kumimoji="1" lang="en-US" altLang="zh-CN" sz="3200" b="0" i="1" smtClean="0">
                          <a:solidFill>
                            <a:schemeClr val="tx1"/>
                          </a:solidFill>
                          <a:latin typeface="Cambria Math" charset="0"/>
                          <a:ea typeface="Cambria Math" charset="0"/>
                          <a:cs typeface="Cambria Math" charset="0"/>
                        </a:rPr>
                        <m:t>&gt;1</m:t>
                      </m:r>
                    </m:oMath>
                  </m:oMathPara>
                </a14:m>
                <a:endParaRPr kumimoji="1" lang="zh-CN" altLang="en-US" sz="3200"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988520" y="4859914"/>
                <a:ext cx="1116651" cy="492443"/>
              </a:xfrm>
              <a:prstGeom prst="rect">
                <a:avLst/>
              </a:prstGeom>
              <a:blipFill rotWithShape="0">
                <a:blip r:embed="rId10"/>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505574" y="4608723"/>
                <a:ext cx="2780889"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latin typeface="Cambria Math" panose="02040503050406030204" pitchFamily="18" charset="0"/>
                              <a:ea typeface="Cambria Math" charset="0"/>
                              <a:cs typeface="Cambria Math" charset="0"/>
                            </a:rPr>
                          </m:ctrlPr>
                        </m:sSubPr>
                        <m:e>
                          <m:r>
                            <a:rPr kumimoji="1" lang="en-US" altLang="zh-CN" sz="3200" b="0" i="1" smtClean="0">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𝑛</m:t>
                          </m:r>
                        </m:sub>
                      </m:sSub>
                      <m:r>
                        <a:rPr kumimoji="1" lang="en-US" altLang="zh-CN" sz="3200" b="0" i="1" smtClean="0">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m:t>
                      </m:r>
                      <m:f>
                        <m:fPr>
                          <m:ctrlPr>
                            <a:rPr kumimoji="1" lang="mr-IN" altLang="zh-CN" sz="3200" i="1" smtClean="0">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13.6</m:t>
                          </m:r>
                        </m:num>
                        <m:den>
                          <m:sSup>
                            <m:sSupPr>
                              <m:ctrlPr>
                                <a:rPr kumimoji="1" lang="mr-IN" altLang="zh-CN" sz="320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𝑛</m:t>
                              </m:r>
                            </m:e>
                            <m:sup>
                              <m:r>
                                <a:rPr kumimoji="1" lang="en-US" altLang="zh-CN" sz="3200" b="0" i="1" smtClean="0">
                                  <a:latin typeface="Cambria Math" charset="0"/>
                                  <a:ea typeface="Cambria Math" charset="0"/>
                                  <a:cs typeface="Cambria Math" charset="0"/>
                                </a:rPr>
                                <m:t>2</m:t>
                              </m:r>
                            </m:sup>
                          </m:sSup>
                        </m:den>
                      </m:f>
                      <m:r>
                        <a:rPr kumimoji="1" lang="en-US" altLang="zh-CN" sz="3200" b="0" i="1" smtClean="0">
                          <a:latin typeface="Cambria Math" charset="0"/>
                          <a:ea typeface="Cambria Math" charset="0"/>
                          <a:cs typeface="Cambria Math" charset="0"/>
                        </a:rPr>
                        <m:t>𝑒𝑉</m:t>
                      </m:r>
                    </m:oMath>
                  </m:oMathPara>
                </a14:m>
                <a:endParaRPr kumimoji="1" lang="zh-CN" altLang="en-US" sz="3200" dirty="0">
                  <a:solidFill>
                    <a:schemeClr val="tx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505574" y="4608723"/>
                <a:ext cx="2780889" cy="925190"/>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345132" y="4859914"/>
                <a:ext cx="9998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1" i="1" smtClean="0">
                          <a:solidFill>
                            <a:srgbClr val="FF0000"/>
                          </a:solidFill>
                          <a:latin typeface="Cambria Math" charset="0"/>
                          <a:ea typeface="Cambria Math" charset="0"/>
                          <a:cs typeface="Cambria Math" charset="0"/>
                        </a:rPr>
                        <m:t>&gt;</m:t>
                      </m:r>
                      <m:sSub>
                        <m:sSubPr>
                          <m:ctrlPr>
                            <a:rPr kumimoji="1" lang="en-US" altLang="zh-CN" sz="3200" b="1" i="1" smtClean="0">
                              <a:solidFill>
                                <a:srgbClr val="FF0000"/>
                              </a:solidFill>
                              <a:latin typeface="Cambria Math" panose="02040503050406030204" pitchFamily="18" charset="0"/>
                              <a:ea typeface="Cambria Math" charset="0"/>
                              <a:cs typeface="Cambria Math" charset="0"/>
                            </a:rPr>
                          </m:ctrlPr>
                        </m:sSubPr>
                        <m:e>
                          <m:r>
                            <a:rPr kumimoji="1" lang="en-US" altLang="zh-CN" sz="3200" b="1" i="1" smtClean="0">
                              <a:solidFill>
                                <a:srgbClr val="FF0000"/>
                              </a:solidFill>
                              <a:latin typeface="Cambria Math" charset="0"/>
                              <a:ea typeface="Cambria Math" charset="0"/>
                              <a:cs typeface="Cambria Math" charset="0"/>
                            </a:rPr>
                            <m:t>𝑬</m:t>
                          </m:r>
                        </m:e>
                        <m:sub>
                          <m:r>
                            <a:rPr kumimoji="1" lang="en-US" altLang="zh-CN" sz="3200" b="1" i="1" smtClean="0">
                              <a:solidFill>
                                <a:srgbClr val="FF0000"/>
                              </a:solidFill>
                              <a:latin typeface="Cambria Math" charset="0"/>
                              <a:ea typeface="Cambria Math" charset="0"/>
                              <a:cs typeface="Cambria Math" charset="0"/>
                            </a:rPr>
                            <m:t>𝟏</m:t>
                          </m:r>
                        </m:sub>
                      </m:sSub>
                    </m:oMath>
                  </m:oMathPara>
                </a14:m>
                <a:endParaRPr kumimoji="1" lang="zh-CN" altLang="en-US" sz="3200" b="1"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5345132" y="4859914"/>
                <a:ext cx="999889" cy="492443"/>
              </a:xfrm>
              <a:prstGeom prst="rect">
                <a:avLst/>
              </a:prstGeom>
              <a:blipFill rotWithShape="0">
                <a:blip r:embed="rId12"/>
                <a:stretch>
                  <a:fillRect/>
                </a:stretch>
              </a:blipFill>
            </p:spPr>
            <p:txBody>
              <a:bodyPr/>
              <a:lstStyle/>
              <a:p>
                <a:r>
                  <a:rPr lang="zh-CN" altLang="en-US">
                    <a:noFill/>
                  </a:rPr>
                  <a:t> </a:t>
                </a:r>
              </a:p>
            </p:txBody>
          </p:sp>
        </mc:Fallback>
      </mc:AlternateContent>
      <p:sp>
        <p:nvSpPr>
          <p:cNvPr id="15" name="文本框 14"/>
          <p:cNvSpPr txBox="1"/>
          <p:nvPr/>
        </p:nvSpPr>
        <p:spPr>
          <a:xfrm>
            <a:off x="6882830" y="4793218"/>
            <a:ext cx="2031325" cy="584775"/>
          </a:xfrm>
          <a:prstGeom prst="rect">
            <a:avLst/>
          </a:prstGeom>
          <a:noFill/>
        </p:spPr>
        <p:txBody>
          <a:bodyPr wrap="none" rtlCol="0">
            <a:spAutoFit/>
          </a:bodyPr>
          <a:lstStyle/>
          <a:p>
            <a:r>
              <a:rPr lang="en-US" altLang="zh-CN" sz="3200" b="1" dirty="0">
                <a:solidFill>
                  <a:srgbClr val="C00000"/>
                </a:solidFill>
                <a:latin typeface="SimHei" charset="-122"/>
                <a:ea typeface="SimHei" charset="-122"/>
                <a:cs typeface="SimHei" charset="-122"/>
              </a:rPr>
              <a:t>---</a:t>
            </a:r>
            <a:r>
              <a:rPr lang="zh-CN" altLang="en-US" sz="3200" b="1" dirty="0">
                <a:solidFill>
                  <a:srgbClr val="C00000"/>
                </a:solidFill>
                <a:latin typeface="SimHei" charset="-122"/>
                <a:ea typeface="SimHei" charset="-122"/>
                <a:cs typeface="SimHei" charset="-122"/>
              </a:rPr>
              <a:t>激发态</a:t>
            </a:r>
          </a:p>
        </p:txBody>
      </p:sp>
      <p:sp>
        <p:nvSpPr>
          <p:cNvPr id="16" name="文本框 15"/>
          <p:cNvSpPr txBox="1"/>
          <p:nvPr/>
        </p:nvSpPr>
        <p:spPr>
          <a:xfrm>
            <a:off x="9139858" y="3929469"/>
            <a:ext cx="1620957" cy="584775"/>
          </a:xfrm>
          <a:prstGeom prst="rect">
            <a:avLst/>
          </a:prstGeom>
          <a:noFill/>
        </p:spPr>
        <p:txBody>
          <a:bodyPr wrap="none" rtlCol="0">
            <a:spAutoFit/>
          </a:bodyPr>
          <a:lstStyle/>
          <a:p>
            <a:r>
              <a:rPr lang="en-US" altLang="zh-CN" sz="3200" b="1" dirty="0">
                <a:solidFill>
                  <a:srgbClr val="C00000"/>
                </a:solidFill>
                <a:latin typeface="SimHei" charset="-122"/>
                <a:ea typeface="SimHei" charset="-122"/>
                <a:cs typeface="SimHei" charset="-122"/>
              </a:rPr>
              <a:t>---</a:t>
            </a:r>
            <a:r>
              <a:rPr lang="zh-CN" altLang="en-US" sz="3200" b="1" dirty="0">
                <a:solidFill>
                  <a:srgbClr val="C00000"/>
                </a:solidFill>
                <a:latin typeface="SimHei" charset="-122"/>
                <a:ea typeface="SimHei" charset="-122"/>
                <a:cs typeface="SimHei" charset="-122"/>
              </a:rPr>
              <a:t>基态</a:t>
            </a:r>
          </a:p>
        </p:txBody>
      </p:sp>
    </p:spTree>
    <p:extLst>
      <p:ext uri="{BB962C8B-B14F-4D97-AF65-F5344CB8AC3E}">
        <p14:creationId xmlns:p14="http://schemas.microsoft.com/office/powerpoint/2010/main" val="123327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p:bldP spid="8" grpId="0"/>
      <p:bldP spid="9" grpId="0"/>
      <p:bldP spid="10" grpId="0"/>
      <p:bldP spid="11" grpId="0"/>
      <p:bldP spid="12" grpId="0"/>
      <p:bldP spid="13"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4903907"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3.</a:t>
            </a:r>
            <a:r>
              <a:rPr lang="zh-CN" altLang="en-US" sz="3200" b="1" dirty="0">
                <a:solidFill>
                  <a:srgbClr val="7030A0"/>
                </a:solidFill>
                <a:latin typeface="SimHei" charset="-122"/>
                <a:ea typeface="SimHei" charset="-122"/>
                <a:cs typeface="SimHei" charset="-122"/>
              </a:rPr>
              <a:t> 氢原子光谱的理论解释</a:t>
            </a:r>
          </a:p>
        </p:txBody>
      </p:sp>
      <p:sp>
        <p:nvSpPr>
          <p:cNvPr id="3" name="文本框 2"/>
          <p:cNvSpPr txBox="1"/>
          <p:nvPr/>
        </p:nvSpPr>
        <p:spPr>
          <a:xfrm>
            <a:off x="468188" y="887457"/>
            <a:ext cx="4288353" cy="1569660"/>
          </a:xfrm>
          <a:prstGeom prst="rect">
            <a:avLst/>
          </a:prstGeom>
          <a:noFill/>
        </p:spPr>
        <p:txBody>
          <a:bodyPr wrap="none" rtlCol="0">
            <a:spAutoFit/>
          </a:bodyPr>
          <a:lstStyle/>
          <a:p>
            <a:r>
              <a:rPr lang="zh-CN" altLang="en-US" sz="3200" b="1" dirty="0">
                <a:latin typeface="SimHei" charset="-122"/>
                <a:ea typeface="SimHei" charset="-122"/>
                <a:cs typeface="SimHei" charset="-122"/>
              </a:rPr>
              <a:t>原子从外界吸收一定的</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能量时，会从较低能级</a:t>
            </a:r>
            <a:endParaRPr lang="en-US" altLang="zh-CN" sz="3200" b="1" dirty="0">
              <a:latin typeface="SimHei" charset="-122"/>
              <a:ea typeface="SimHei" charset="-122"/>
              <a:cs typeface="SimHei" charset="-122"/>
            </a:endParaRPr>
          </a:p>
          <a:p>
            <a:r>
              <a:rPr lang="zh-CN" altLang="en-US" sz="3200" b="1" dirty="0">
                <a:solidFill>
                  <a:srgbClr val="FF0000"/>
                </a:solidFill>
                <a:latin typeface="SimHei" charset="-122"/>
                <a:ea typeface="SimHei" charset="-122"/>
                <a:cs typeface="SimHei" charset="-122"/>
              </a:rPr>
              <a:t>跃迁</a:t>
            </a:r>
            <a:r>
              <a:rPr lang="zh-CN" altLang="en-US" sz="3200" b="1" dirty="0">
                <a:latin typeface="SimHei" charset="-122"/>
                <a:ea typeface="SimHei" charset="-122"/>
                <a:cs typeface="SimHei" charset="-122"/>
              </a:rPr>
              <a:t>到较高能级。</a:t>
            </a:r>
          </a:p>
        </p:txBody>
      </p:sp>
      <p:sp>
        <p:nvSpPr>
          <p:cNvPr id="4" name="文本框 3"/>
          <p:cNvSpPr txBox="1"/>
          <p:nvPr/>
        </p:nvSpPr>
        <p:spPr>
          <a:xfrm>
            <a:off x="1290320" y="2457117"/>
            <a:ext cx="1826141" cy="584775"/>
          </a:xfrm>
          <a:prstGeom prst="rect">
            <a:avLst/>
          </a:prstGeom>
          <a:noFill/>
        </p:spPr>
        <p:txBody>
          <a:bodyPr wrap="none" rtlCol="0">
            <a:spAutoFit/>
          </a:bodyPr>
          <a:lstStyle/>
          <a:p>
            <a:r>
              <a:rPr lang="en-US" altLang="zh-CN" sz="3200" b="1" dirty="0">
                <a:latin typeface="SimHei" charset="-122"/>
                <a:ea typeface="SimHei" charset="-122"/>
                <a:cs typeface="SimHei" charset="-122"/>
              </a:rPr>
              <a:t>(</a:t>
            </a:r>
            <a:r>
              <a:rPr lang="zh-CN" altLang="en-US" sz="3200" b="1" dirty="0">
                <a:solidFill>
                  <a:srgbClr val="FF0000"/>
                </a:solidFill>
                <a:latin typeface="SimHei" charset="-122"/>
                <a:ea typeface="SimHei" charset="-122"/>
                <a:cs typeface="SimHei" charset="-122"/>
              </a:rPr>
              <a:t>激发态</a:t>
            </a:r>
            <a:r>
              <a:rPr lang="en-US" altLang="zh-CN" sz="3200" b="1" dirty="0">
                <a:latin typeface="SimHei" charset="-122"/>
                <a:ea typeface="SimHei" charset="-122"/>
                <a:cs typeface="SimHei" charset="-122"/>
              </a:rPr>
              <a:t>)</a:t>
            </a:r>
            <a:endParaRPr lang="zh-CN" altLang="en-US" sz="3200" b="1" dirty="0">
              <a:latin typeface="SimHei" charset="-122"/>
              <a:ea typeface="SimHei" charset="-122"/>
              <a:cs typeface="SimHei" charset="-122"/>
            </a:endParaRPr>
          </a:p>
        </p:txBody>
      </p:sp>
      <p:sp>
        <p:nvSpPr>
          <p:cNvPr id="5" name="文本框 4"/>
          <p:cNvSpPr txBox="1"/>
          <p:nvPr/>
        </p:nvSpPr>
        <p:spPr>
          <a:xfrm>
            <a:off x="5258922" y="1878631"/>
            <a:ext cx="2646878" cy="1077218"/>
          </a:xfrm>
          <a:prstGeom prst="rect">
            <a:avLst/>
          </a:prstGeom>
          <a:noFill/>
        </p:spPr>
        <p:txBody>
          <a:bodyPr wrap="none" rtlCol="0">
            <a:spAutoFit/>
          </a:bodyPr>
          <a:lstStyle/>
          <a:p>
            <a:r>
              <a:rPr lang="zh-CN" altLang="en-US" sz="3200" b="1" dirty="0">
                <a:latin typeface="SimHei" charset="-122"/>
                <a:ea typeface="SimHei" charset="-122"/>
                <a:cs typeface="SimHei" charset="-122"/>
              </a:rPr>
              <a:t>处在激发态的</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原子不稳定</a:t>
            </a:r>
          </a:p>
        </p:txBody>
      </p:sp>
      <p:sp>
        <p:nvSpPr>
          <p:cNvPr id="6" name="右箭头 5"/>
          <p:cNvSpPr/>
          <p:nvPr/>
        </p:nvSpPr>
        <p:spPr>
          <a:xfrm>
            <a:off x="4942281" y="1585590"/>
            <a:ext cx="3158732" cy="293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5608576" y="1000441"/>
            <a:ext cx="1826141" cy="584775"/>
          </a:xfrm>
          <a:prstGeom prst="rect">
            <a:avLst/>
          </a:prstGeom>
          <a:noFill/>
        </p:spPr>
        <p:txBody>
          <a:bodyPr wrap="none" rtlCol="0">
            <a:spAutoFit/>
          </a:bodyPr>
          <a:lstStyle/>
          <a:p>
            <a:r>
              <a:rPr lang="zh-CN" altLang="en-US" sz="3200" b="1">
                <a:solidFill>
                  <a:srgbClr val="0000FF"/>
                </a:solidFill>
                <a:latin typeface="SimHei" charset="-122"/>
                <a:ea typeface="SimHei" charset="-122"/>
                <a:cs typeface="SimHei" charset="-122"/>
              </a:rPr>
              <a:t>自发辐射</a:t>
            </a:r>
            <a:endParaRPr lang="zh-CN" altLang="en-US" sz="3200" b="1" dirty="0">
              <a:solidFill>
                <a:srgbClr val="0000FF"/>
              </a:solidFill>
              <a:latin typeface="SimHei" charset="-122"/>
              <a:ea typeface="SimHei" charset="-122"/>
              <a:cs typeface="SimHei" charset="-122"/>
            </a:endParaRPr>
          </a:p>
        </p:txBody>
      </p:sp>
      <p:sp>
        <p:nvSpPr>
          <p:cNvPr id="9" name="文本框 8"/>
          <p:cNvSpPr txBox="1"/>
          <p:nvPr/>
        </p:nvSpPr>
        <p:spPr>
          <a:xfrm>
            <a:off x="8514163" y="887457"/>
            <a:ext cx="2646878" cy="1569660"/>
          </a:xfrm>
          <a:prstGeom prst="rect">
            <a:avLst/>
          </a:prstGeom>
          <a:noFill/>
        </p:spPr>
        <p:txBody>
          <a:bodyPr wrap="none" rtlCol="0">
            <a:spAutoFit/>
          </a:bodyPr>
          <a:lstStyle/>
          <a:p>
            <a:r>
              <a:rPr lang="zh-CN" altLang="en-US" sz="3200" b="1" dirty="0">
                <a:latin typeface="SimHei" charset="-122"/>
                <a:ea typeface="SimHei" charset="-122"/>
                <a:cs typeface="SimHei" charset="-122"/>
              </a:rPr>
              <a:t>原子自发的从</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较高能级</a:t>
            </a:r>
            <a:r>
              <a:rPr lang="zh-CN" altLang="en-US" sz="3200" b="1" dirty="0">
                <a:solidFill>
                  <a:srgbClr val="FF0000"/>
                </a:solidFill>
                <a:latin typeface="SimHei" charset="-122"/>
                <a:ea typeface="SimHei" charset="-122"/>
                <a:cs typeface="SimHei" charset="-122"/>
              </a:rPr>
              <a:t>跃迁</a:t>
            </a:r>
            <a:endParaRPr lang="en-US" altLang="zh-CN" sz="3200" b="1" dirty="0">
              <a:solidFill>
                <a:srgbClr val="FF0000"/>
              </a:solidFill>
              <a:latin typeface="SimHei" charset="-122"/>
              <a:ea typeface="SimHei" charset="-122"/>
              <a:cs typeface="SimHei" charset="-122"/>
            </a:endParaRPr>
          </a:p>
          <a:p>
            <a:r>
              <a:rPr lang="zh-CN" altLang="en-US" sz="3200" b="1" dirty="0">
                <a:latin typeface="SimHei" charset="-122"/>
                <a:ea typeface="SimHei" charset="-122"/>
                <a:cs typeface="SimHei" charset="-122"/>
              </a:rPr>
              <a:t>到较低能级。</a:t>
            </a:r>
          </a:p>
        </p:txBody>
      </p:sp>
      <p:sp>
        <p:nvSpPr>
          <p:cNvPr id="10" name="文本框 9"/>
          <p:cNvSpPr txBox="1"/>
          <p:nvPr/>
        </p:nvSpPr>
        <p:spPr>
          <a:xfrm>
            <a:off x="8322457" y="2457117"/>
            <a:ext cx="3057247" cy="584775"/>
          </a:xfrm>
          <a:prstGeom prst="rect">
            <a:avLst/>
          </a:prstGeom>
          <a:noFill/>
        </p:spPr>
        <p:txBody>
          <a:bodyPr wrap="none" rtlCol="0">
            <a:spAutoFit/>
          </a:bodyPr>
          <a:lstStyle/>
          <a:p>
            <a:r>
              <a:rPr lang="en-US" altLang="zh-CN" sz="3200" b="1" dirty="0">
                <a:latin typeface="SimHei" charset="-122"/>
                <a:ea typeface="SimHei" charset="-122"/>
                <a:cs typeface="SimHei" charset="-122"/>
              </a:rPr>
              <a:t>(</a:t>
            </a:r>
            <a:r>
              <a:rPr lang="zh-CN" altLang="en-US" sz="3200" b="1" dirty="0">
                <a:solidFill>
                  <a:srgbClr val="FF0000"/>
                </a:solidFill>
                <a:latin typeface="SimHei" charset="-122"/>
                <a:ea typeface="SimHei" charset="-122"/>
                <a:cs typeface="SimHei" charset="-122"/>
              </a:rPr>
              <a:t>激发态</a:t>
            </a:r>
            <a:r>
              <a:rPr lang="zh-CN" altLang="en-US" sz="3200" b="1" dirty="0">
                <a:latin typeface="SimHei" charset="-122"/>
                <a:ea typeface="SimHei" charset="-122"/>
                <a:cs typeface="SimHei" charset="-122"/>
              </a:rPr>
              <a:t>或</a:t>
            </a:r>
            <a:r>
              <a:rPr lang="zh-CN" altLang="en-US" sz="3200" b="1" dirty="0">
                <a:solidFill>
                  <a:srgbClr val="FF0000"/>
                </a:solidFill>
                <a:latin typeface="SimHei" charset="-122"/>
                <a:ea typeface="SimHei" charset="-122"/>
                <a:cs typeface="SimHei" charset="-122"/>
              </a:rPr>
              <a:t>基态</a:t>
            </a:r>
            <a:r>
              <a:rPr lang="en-US" altLang="zh-CN" sz="3200" b="1" dirty="0">
                <a:latin typeface="SimHei" charset="-122"/>
                <a:ea typeface="SimHei" charset="-122"/>
                <a:cs typeface="SimHei" charset="-122"/>
              </a:rPr>
              <a:t>)</a:t>
            </a:r>
            <a:endParaRPr lang="zh-CN" altLang="en-US" sz="3200" b="1" dirty="0">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11" name="文本框 10"/>
              <p:cNvSpPr txBox="1"/>
              <p:nvPr/>
            </p:nvSpPr>
            <p:spPr>
              <a:xfrm>
                <a:off x="468187" y="3041892"/>
                <a:ext cx="11343555" cy="1077218"/>
              </a:xfrm>
              <a:prstGeom prst="rect">
                <a:avLst/>
              </a:prstGeom>
              <a:noFill/>
            </p:spPr>
            <p:txBody>
              <a:bodyPr wrap="none" rtlCol="0">
                <a:spAutoFit/>
              </a:bodyPr>
              <a:lstStyle/>
              <a:p>
                <a:r>
                  <a:rPr lang="zh-CN" altLang="en-US" sz="3200" b="1" dirty="0">
                    <a:latin typeface="SimHei" charset="-122"/>
                    <a:ea typeface="SimHei" charset="-122"/>
                    <a:cs typeface="SimHei" charset="-122"/>
                  </a:rPr>
                  <a:t>根据玻尔氢原子理论，当原子从第</a:t>
                </a:r>
                <a14:m>
                  <m:oMath xmlns:m="http://schemas.openxmlformats.org/officeDocument/2006/math">
                    <m:r>
                      <a:rPr lang="en-US" altLang="zh-CN" sz="3200" b="1" i="1" smtClean="0">
                        <a:solidFill>
                          <a:srgbClr val="FF0000"/>
                        </a:solidFill>
                        <a:latin typeface="Cambria Math" charset="0"/>
                        <a:ea typeface="SimHei" charset="-122"/>
                        <a:cs typeface="SimHei" charset="-122"/>
                      </a:rPr>
                      <m:t>𝒏</m:t>
                    </m:r>
                  </m:oMath>
                </a14:m>
                <a:r>
                  <a:rPr lang="zh-CN" altLang="en-US" sz="3200" b="1" dirty="0">
                    <a:latin typeface="SimHei" charset="-122"/>
                    <a:ea typeface="SimHei" charset="-122"/>
                    <a:cs typeface="SimHei" charset="-122"/>
                  </a:rPr>
                  <a:t>个能级跃迁到第</a:t>
                </a:r>
                <a14:m>
                  <m:oMath xmlns:m="http://schemas.openxmlformats.org/officeDocument/2006/math">
                    <m:r>
                      <a:rPr lang="en-US" altLang="zh-CN" sz="3200" b="1" i="1" smtClean="0">
                        <a:solidFill>
                          <a:srgbClr val="FF0000"/>
                        </a:solidFill>
                        <a:latin typeface="Cambria Math" charset="0"/>
                        <a:ea typeface="SimHei" charset="-122"/>
                        <a:cs typeface="SimHei" charset="-122"/>
                      </a:rPr>
                      <m:t>𝒌</m:t>
                    </m:r>
                    <m:r>
                      <a:rPr lang="en-US" altLang="zh-CN" sz="3200" b="1" i="1" smtClean="0">
                        <a:latin typeface="Cambria Math" charset="0"/>
                        <a:ea typeface="SimHei" charset="-122"/>
                        <a:cs typeface="SimHei" charset="-122"/>
                      </a:rPr>
                      <m:t>(</m:t>
                    </m:r>
                    <m:r>
                      <a:rPr lang="en-US" altLang="zh-CN" sz="3200" b="1" i="1" smtClean="0">
                        <a:latin typeface="Cambria Math" charset="0"/>
                        <a:ea typeface="SimHei" charset="-122"/>
                        <a:cs typeface="SimHei" charset="-122"/>
                      </a:rPr>
                      <m:t>𝒌</m:t>
                    </m:r>
                    <m:r>
                      <a:rPr lang="en-US" altLang="zh-CN" sz="3200" b="1" i="1" smtClean="0">
                        <a:latin typeface="Cambria Math" charset="0"/>
                        <a:ea typeface="SimHei" charset="-122"/>
                        <a:cs typeface="SimHei" charset="-122"/>
                      </a:rPr>
                      <m:t>&lt;</m:t>
                    </m:r>
                    <m:r>
                      <a:rPr lang="en-US" altLang="zh-CN" sz="3200" b="1" i="1" smtClean="0">
                        <a:latin typeface="Cambria Math" charset="0"/>
                        <a:ea typeface="SimHei" charset="-122"/>
                        <a:cs typeface="SimHei" charset="-122"/>
                      </a:rPr>
                      <m:t>𝒏</m:t>
                    </m:r>
                    <m:r>
                      <a:rPr lang="en-US" altLang="zh-CN" sz="3200" b="1" i="1" smtClean="0">
                        <a:latin typeface="Cambria Math" charset="0"/>
                        <a:ea typeface="SimHei" charset="-122"/>
                        <a:cs typeface="SimHei" charset="-122"/>
                      </a:rPr>
                      <m:t>)</m:t>
                    </m:r>
                  </m:oMath>
                </a14:m>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个能级时，会发射出单色光，其频率为：</a:t>
                </a:r>
              </a:p>
            </p:txBody>
          </p:sp>
        </mc:Choice>
        <mc:Fallback xmlns="">
          <p:sp>
            <p:nvSpPr>
              <p:cNvPr id="11" name="文本框 10"/>
              <p:cNvSpPr txBox="1">
                <a:spLocks noRot="1" noChangeAspect="1" noMove="1" noResize="1" noEditPoints="1" noAdjustHandles="1" noChangeArrowheads="1" noChangeShapeType="1" noTextEdit="1"/>
              </p:cNvSpPr>
              <p:nvPr/>
            </p:nvSpPr>
            <p:spPr>
              <a:xfrm>
                <a:off x="468187" y="3041892"/>
                <a:ext cx="11343555" cy="1077218"/>
              </a:xfrm>
              <a:prstGeom prst="rect">
                <a:avLst/>
              </a:prstGeom>
              <a:blipFill rotWithShape="0">
                <a:blip r:embed="rId2"/>
                <a:stretch>
                  <a:fillRect l="-1397" t="-9040" b="-17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218882" y="4148001"/>
                <a:ext cx="5662897" cy="110748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𝜈</m:t>
                      </m:r>
                      <m:r>
                        <a:rPr kumimoji="1" lang="en-US" altLang="zh-CN" sz="3200" b="0" i="1" smtClean="0">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b="0" i="1" smtClean="0">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𝑛</m:t>
                              </m:r>
                            </m:sub>
                          </m:sSub>
                          <m:r>
                            <a:rPr kumimoji="1" lang="en-US" altLang="zh-CN" sz="3200" b="0" i="1" smtClean="0">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𝑘</m:t>
                              </m:r>
                            </m:sub>
                          </m:sSub>
                        </m:num>
                        <m:den>
                          <m:r>
                            <a:rPr kumimoji="1" lang="en-US" altLang="zh-CN" sz="3200" i="1" smtClean="0">
                              <a:latin typeface="Cambria Math" charset="0"/>
                              <a:ea typeface="Cambria Math" charset="0"/>
                              <a:cs typeface="Cambria Math" charset="0"/>
                            </a:rPr>
                            <m:t>h</m:t>
                          </m:r>
                        </m:den>
                      </m:f>
                      <m:r>
                        <a:rPr kumimoji="1" lang="en-US" altLang="zh-CN" sz="3200" b="0" i="1" smtClean="0">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𝑒</m:t>
                              </m:r>
                            </m:e>
                            <m:sup>
                              <m:r>
                                <a:rPr kumimoji="1" lang="en-US" altLang="zh-CN" sz="3200" i="1">
                                  <a:latin typeface="Cambria Math" charset="0"/>
                                  <a:ea typeface="Cambria Math" charset="0"/>
                                  <a:cs typeface="Cambria Math" charset="0"/>
                                </a:rPr>
                                <m:t>4</m:t>
                              </m:r>
                            </m:sup>
                          </m:sSup>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𝑚</m:t>
                              </m:r>
                            </m:e>
                            <m:sub>
                              <m:r>
                                <a:rPr kumimoji="1" lang="en-US" altLang="zh-CN" sz="3200" i="1">
                                  <a:latin typeface="Cambria Math" charset="0"/>
                                  <a:ea typeface="Cambria Math" charset="0"/>
                                  <a:cs typeface="Cambria Math" charset="0"/>
                                </a:rPr>
                                <m:t>𝑒</m:t>
                              </m:r>
                            </m:sub>
                          </m:sSub>
                        </m:num>
                        <m:den>
                          <m:r>
                            <a:rPr kumimoji="1" lang="en-US" altLang="zh-CN" sz="3200" i="1">
                              <a:latin typeface="Cambria Math" charset="0"/>
                              <a:ea typeface="Cambria Math" charset="0"/>
                              <a:cs typeface="Cambria Math" charset="0"/>
                            </a:rPr>
                            <m:t>8</m:t>
                          </m:r>
                          <m:sSubSup>
                            <m:sSubSupPr>
                              <m:ctrlPr>
                                <a:rPr kumimoji="1" lang="en-US" altLang="zh-CN" sz="3200" i="1">
                                  <a:latin typeface="Cambria Math" panose="02040503050406030204" pitchFamily="18" charset="0"/>
                                  <a:ea typeface="Cambria Math" charset="0"/>
                                  <a:cs typeface="Cambria Math" charset="0"/>
                                </a:rPr>
                              </m:ctrlPr>
                            </m:sSubSupPr>
                            <m:e>
                              <m:r>
                                <a:rPr kumimoji="1" lang="en-US" altLang="zh-CN" sz="3200" i="1">
                                  <a:latin typeface="Cambria Math" charset="0"/>
                                  <a:ea typeface="Cambria Math" charset="0"/>
                                  <a:cs typeface="Cambria Math" charset="0"/>
                                </a:rPr>
                                <m:t>𝜀</m:t>
                              </m:r>
                            </m:e>
                            <m:sub>
                              <m:r>
                                <a:rPr kumimoji="1" lang="en-US" altLang="zh-CN" sz="3200" i="1">
                                  <a:latin typeface="Cambria Math" charset="0"/>
                                  <a:ea typeface="Cambria Math" charset="0"/>
                                  <a:cs typeface="Cambria Math" charset="0"/>
                                </a:rPr>
                                <m:t>0</m:t>
                              </m:r>
                            </m:sub>
                            <m:sup>
                              <m:r>
                                <a:rPr kumimoji="1" lang="en-US" altLang="zh-CN" sz="3200" i="1">
                                  <a:latin typeface="Cambria Math" charset="0"/>
                                  <a:ea typeface="Cambria Math" charset="0"/>
                                  <a:cs typeface="Cambria Math" charset="0"/>
                                </a:rPr>
                                <m:t>2</m:t>
                              </m:r>
                            </m:sup>
                          </m:sSubSup>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h</m:t>
                              </m:r>
                            </m:e>
                            <m:sup>
                              <m:r>
                                <a:rPr kumimoji="1" lang="en-US" altLang="zh-CN" sz="3200" b="0" i="1" smtClean="0">
                                  <a:latin typeface="Cambria Math" charset="0"/>
                                  <a:ea typeface="Cambria Math" charset="0"/>
                                  <a:cs typeface="Cambria Math" charset="0"/>
                                </a:rPr>
                                <m:t>3</m:t>
                              </m:r>
                            </m:sup>
                          </m:sSup>
                        </m:den>
                      </m:f>
                      <m:d>
                        <m:dPr>
                          <m:ctrlPr>
                            <a:rPr kumimoji="1" lang="mr-IN" altLang="zh-CN" sz="3200" i="1" smtClean="0">
                              <a:latin typeface="Cambria Math" panose="02040503050406030204" pitchFamily="18" charset="0"/>
                              <a:ea typeface="Cambria Math" charset="0"/>
                              <a:cs typeface="Cambria Math" charset="0"/>
                            </a:rPr>
                          </m:ctrlPr>
                        </m:dPr>
                        <m:e>
                          <m:f>
                            <m:fPr>
                              <m:ctrlPr>
                                <a:rPr kumimoji="1" lang="mr-IN" altLang="zh-CN" sz="3200" i="1">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1</m:t>
                              </m:r>
                            </m:num>
                            <m:den>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𝑘</m:t>
                                  </m:r>
                                </m:e>
                                <m:sup>
                                  <m:r>
                                    <a:rPr kumimoji="1" lang="en-US" altLang="zh-CN" sz="3200" i="1">
                                      <a:latin typeface="Cambria Math" charset="0"/>
                                      <a:ea typeface="Cambria Math" charset="0"/>
                                      <a:cs typeface="Cambria Math" charset="0"/>
                                    </a:rPr>
                                    <m:t>2</m:t>
                                  </m:r>
                                </m:sup>
                              </m:sSup>
                            </m:den>
                          </m:f>
                          <m:r>
                            <a:rPr kumimoji="1" lang="en-US" altLang="zh-CN" sz="3200" b="0" i="1" smtClean="0">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1</m:t>
                              </m:r>
                            </m:num>
                            <m:den>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den>
                          </m:f>
                        </m:e>
                      </m:d>
                    </m:oMath>
                  </m:oMathPara>
                </a14:m>
                <a:endParaRPr kumimoji="1" lang="zh-CN" altLang="en-US" sz="3200" dirty="0">
                  <a:solidFill>
                    <a:schemeClr val="tx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218882" y="4148001"/>
                <a:ext cx="5662897" cy="1107483"/>
              </a:xfrm>
              <a:prstGeom prst="rect">
                <a:avLst/>
              </a:prstGeom>
              <a:blipFill rotWithShape="0">
                <a:blip r:embed="rId3"/>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866297" y="4191057"/>
                <a:ext cx="2827505" cy="935641"/>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m:t>
                      </m:r>
                      <m:r>
                        <a:rPr kumimoji="1" lang="en-US" altLang="zh-CN" sz="3200" i="1" smtClean="0">
                          <a:latin typeface="Cambria Math" charset="0"/>
                          <a:ea typeface="Cambria Math" charset="0"/>
                          <a:cs typeface="Cambria Math" charset="0"/>
                        </a:rPr>
                        <m:t>𝑅</m:t>
                      </m:r>
                      <m:r>
                        <a:rPr kumimoji="1" lang="en-US" altLang="zh-CN" sz="3200" b="0" i="1" smtClean="0">
                          <a:latin typeface="Cambria Math" charset="0"/>
                          <a:ea typeface="Cambria Math" charset="0"/>
                          <a:cs typeface="Cambria Math" charset="0"/>
                        </a:rPr>
                        <m:t>𝑐</m:t>
                      </m:r>
                      <m:d>
                        <m:dPr>
                          <m:ctrlPr>
                            <a:rPr kumimoji="1" lang="mr-IN" altLang="zh-CN" sz="3200" i="1" smtClean="0">
                              <a:latin typeface="Cambria Math" panose="02040503050406030204" pitchFamily="18" charset="0"/>
                              <a:ea typeface="Cambria Math" charset="0"/>
                              <a:cs typeface="Cambria Math" charset="0"/>
                            </a:rPr>
                          </m:ctrlPr>
                        </m:dPr>
                        <m:e>
                          <m:f>
                            <m:fPr>
                              <m:ctrlPr>
                                <a:rPr kumimoji="1" lang="mr-IN" altLang="zh-CN" sz="3200" i="1">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1</m:t>
                              </m:r>
                            </m:num>
                            <m:den>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𝑘</m:t>
                                  </m:r>
                                </m:e>
                                <m:sup>
                                  <m:r>
                                    <a:rPr kumimoji="1" lang="en-US" altLang="zh-CN" sz="3200" i="1">
                                      <a:latin typeface="Cambria Math" charset="0"/>
                                      <a:ea typeface="Cambria Math" charset="0"/>
                                      <a:cs typeface="Cambria Math" charset="0"/>
                                    </a:rPr>
                                    <m:t>2</m:t>
                                  </m:r>
                                </m:sup>
                              </m:sSup>
                            </m:den>
                          </m:f>
                          <m:r>
                            <a:rPr kumimoji="1" lang="en-US" altLang="zh-CN" sz="3200" b="0" i="1" smtClean="0">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r>
                                <a:rPr kumimoji="1" lang="en-US" altLang="zh-CN" sz="3200" i="1">
                                  <a:latin typeface="Cambria Math" charset="0"/>
                                  <a:ea typeface="Cambria Math" charset="0"/>
                                  <a:cs typeface="Cambria Math" charset="0"/>
                                </a:rPr>
                                <m:t>1</m:t>
                              </m:r>
                            </m:num>
                            <m:den>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𝑛</m:t>
                                  </m:r>
                                </m:e>
                                <m:sup>
                                  <m:r>
                                    <a:rPr kumimoji="1" lang="en-US" altLang="zh-CN" sz="3200" i="1">
                                      <a:latin typeface="Cambria Math" charset="0"/>
                                      <a:ea typeface="Cambria Math" charset="0"/>
                                      <a:cs typeface="Cambria Math" charset="0"/>
                                    </a:rPr>
                                    <m:t>2</m:t>
                                  </m:r>
                                </m:sup>
                              </m:sSup>
                            </m:den>
                          </m:f>
                        </m:e>
                      </m:d>
                    </m:oMath>
                  </m:oMathPara>
                </a14:m>
                <a:endParaRPr kumimoji="1" lang="zh-CN" altLang="en-US" sz="3200" dirty="0">
                  <a:solidFill>
                    <a:schemeClr val="tx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866297" y="4191057"/>
                <a:ext cx="2827505" cy="935641"/>
              </a:xfrm>
              <a:prstGeom prst="rect">
                <a:avLst/>
              </a:prstGeom>
              <a:blipFill rotWithShape="0">
                <a:blip r:embed="rId4"/>
                <a:stretch>
                  <a:fillRect/>
                </a:stretch>
              </a:blipFill>
              <a:ln w="38100">
                <a:noFill/>
              </a:ln>
            </p:spPr>
            <p:txBody>
              <a:bodyPr/>
              <a:lstStyle/>
              <a:p>
                <a:r>
                  <a:rPr lang="zh-CN" altLang="en-US">
                    <a:noFill/>
                  </a:rPr>
                  <a:t> </a:t>
                </a:r>
              </a:p>
            </p:txBody>
          </p:sp>
        </mc:Fallback>
      </mc:AlternateContent>
      <p:sp>
        <p:nvSpPr>
          <p:cNvPr id="15" name="文本框 14"/>
          <p:cNvSpPr txBox="1"/>
          <p:nvPr/>
        </p:nvSpPr>
        <p:spPr>
          <a:xfrm>
            <a:off x="7597885" y="5169754"/>
            <a:ext cx="3057247"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广义巴耳末公式</a:t>
            </a:r>
          </a:p>
        </p:txBody>
      </p:sp>
      <mc:AlternateContent xmlns:mc="http://schemas.openxmlformats.org/markup-compatibility/2006" xmlns:a14="http://schemas.microsoft.com/office/drawing/2010/main">
        <mc:Choice Requires="a14">
          <p:sp>
            <p:nvSpPr>
              <p:cNvPr id="16" name="文本框 15"/>
              <p:cNvSpPr txBox="1"/>
              <p:nvPr/>
            </p:nvSpPr>
            <p:spPr>
              <a:xfrm>
                <a:off x="723770" y="5184044"/>
                <a:ext cx="6086218" cy="110748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𝑅</m:t>
                      </m:r>
                      <m:r>
                        <a:rPr kumimoji="1" lang="en-US" altLang="zh-CN" sz="3200" b="0" i="1" smtClean="0">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𝑒</m:t>
                              </m:r>
                            </m:e>
                            <m:sup>
                              <m:r>
                                <a:rPr kumimoji="1" lang="en-US" altLang="zh-CN" sz="3200" i="1">
                                  <a:latin typeface="Cambria Math" charset="0"/>
                                  <a:ea typeface="Cambria Math" charset="0"/>
                                  <a:cs typeface="Cambria Math" charset="0"/>
                                </a:rPr>
                                <m:t>4</m:t>
                              </m:r>
                            </m:sup>
                          </m:sSup>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𝑚</m:t>
                              </m:r>
                            </m:e>
                            <m:sub>
                              <m:r>
                                <a:rPr kumimoji="1" lang="en-US" altLang="zh-CN" sz="3200" i="1">
                                  <a:latin typeface="Cambria Math" charset="0"/>
                                  <a:ea typeface="Cambria Math" charset="0"/>
                                  <a:cs typeface="Cambria Math" charset="0"/>
                                </a:rPr>
                                <m:t>𝑒</m:t>
                              </m:r>
                            </m:sub>
                          </m:sSub>
                        </m:num>
                        <m:den>
                          <m:r>
                            <a:rPr kumimoji="1" lang="en-US" altLang="zh-CN" sz="3200" i="1">
                              <a:latin typeface="Cambria Math" charset="0"/>
                              <a:ea typeface="Cambria Math" charset="0"/>
                              <a:cs typeface="Cambria Math" charset="0"/>
                            </a:rPr>
                            <m:t>8</m:t>
                          </m:r>
                          <m:sSubSup>
                            <m:sSubSupPr>
                              <m:ctrlPr>
                                <a:rPr kumimoji="1" lang="en-US" altLang="zh-CN" sz="3200" i="1">
                                  <a:latin typeface="Cambria Math" panose="02040503050406030204" pitchFamily="18" charset="0"/>
                                  <a:ea typeface="Cambria Math" charset="0"/>
                                  <a:cs typeface="Cambria Math" charset="0"/>
                                </a:rPr>
                              </m:ctrlPr>
                            </m:sSubSupPr>
                            <m:e>
                              <m:r>
                                <a:rPr kumimoji="1" lang="en-US" altLang="zh-CN" sz="3200" i="1">
                                  <a:latin typeface="Cambria Math" charset="0"/>
                                  <a:ea typeface="Cambria Math" charset="0"/>
                                  <a:cs typeface="Cambria Math" charset="0"/>
                                </a:rPr>
                                <m:t>𝜀</m:t>
                              </m:r>
                            </m:e>
                            <m:sub>
                              <m:r>
                                <a:rPr kumimoji="1" lang="en-US" altLang="zh-CN" sz="3200" i="1">
                                  <a:latin typeface="Cambria Math" charset="0"/>
                                  <a:ea typeface="Cambria Math" charset="0"/>
                                  <a:cs typeface="Cambria Math" charset="0"/>
                                </a:rPr>
                                <m:t>0</m:t>
                              </m:r>
                            </m:sub>
                            <m:sup>
                              <m:r>
                                <a:rPr kumimoji="1" lang="en-US" altLang="zh-CN" sz="3200" i="1">
                                  <a:latin typeface="Cambria Math" charset="0"/>
                                  <a:ea typeface="Cambria Math" charset="0"/>
                                  <a:cs typeface="Cambria Math" charset="0"/>
                                </a:rPr>
                                <m:t>2</m:t>
                              </m:r>
                            </m:sup>
                          </m:sSubSup>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h</m:t>
                              </m:r>
                            </m:e>
                            <m:sup>
                              <m:r>
                                <a:rPr kumimoji="1" lang="en-US" altLang="zh-CN" sz="3200" b="0" i="1" smtClean="0">
                                  <a:latin typeface="Cambria Math" charset="0"/>
                                  <a:ea typeface="Cambria Math" charset="0"/>
                                  <a:cs typeface="Cambria Math" charset="0"/>
                                </a:rPr>
                                <m:t>3</m:t>
                              </m:r>
                            </m:sup>
                          </m:sSup>
                          <m:r>
                            <a:rPr kumimoji="1" lang="en-US" altLang="zh-CN" sz="3200" b="0" i="1" smtClean="0">
                              <a:latin typeface="Cambria Math" charset="0"/>
                              <a:ea typeface="Cambria Math" charset="0"/>
                              <a:cs typeface="Cambria Math" charset="0"/>
                            </a:rPr>
                            <m:t>𝑐</m:t>
                          </m:r>
                        </m:den>
                      </m:f>
                      <m:r>
                        <a:rPr kumimoji="1" lang="en-US" altLang="zh-CN" sz="3200" b="0" i="1" smtClean="0">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1.09737</m:t>
                      </m:r>
                      <m:r>
                        <a:rPr kumimoji="1" lang="en-US" altLang="zh-CN" sz="3200" b="0" i="1" smtClean="0">
                          <a:latin typeface="Cambria Math" charset="0"/>
                          <a:ea typeface="Cambria Math" charset="0"/>
                          <a:cs typeface="Cambria Math" charset="0"/>
                        </a:rPr>
                        <m:t>3</m:t>
                      </m:r>
                      <m:r>
                        <a:rPr kumimoji="1" lang="en-US" altLang="zh-CN" sz="3200" i="1">
                          <a:latin typeface="Cambria Math" charset="0"/>
                          <a:ea typeface="Cambria Math" charset="0"/>
                          <a:cs typeface="Cambria Math" charset="0"/>
                        </a:rPr>
                        <m:t>×</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10</m:t>
                          </m:r>
                        </m:e>
                        <m:sup>
                          <m:r>
                            <a:rPr kumimoji="1" lang="en-US" altLang="zh-CN" sz="3200" i="1">
                              <a:latin typeface="Cambria Math" charset="0"/>
                              <a:ea typeface="Cambria Math" charset="0"/>
                              <a:cs typeface="Cambria Math" charset="0"/>
                            </a:rPr>
                            <m:t>7</m:t>
                          </m:r>
                        </m:sup>
                      </m:sSup>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𝑚</m:t>
                          </m:r>
                        </m:e>
                        <m:sup>
                          <m:r>
                            <a:rPr kumimoji="1" lang="en-US" altLang="zh-CN" sz="3200" i="1">
                              <a:latin typeface="Cambria Math" charset="0"/>
                              <a:ea typeface="Cambria Math" charset="0"/>
                              <a:cs typeface="Cambria Math" charset="0"/>
                            </a:rPr>
                            <m:t>−1</m:t>
                          </m:r>
                        </m:sup>
                      </m:sSup>
                    </m:oMath>
                  </m:oMathPara>
                </a14:m>
                <a:endParaRPr kumimoji="1" lang="zh-CN" altLang="en-US" sz="3200" dirty="0">
                  <a:solidFill>
                    <a:schemeClr val="tx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23770" y="5184044"/>
                <a:ext cx="6086218" cy="1107483"/>
              </a:xfrm>
              <a:prstGeom prst="rect">
                <a:avLst/>
              </a:prstGeom>
              <a:blipFill rotWithShape="0">
                <a:blip r:embed="rId5"/>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888911" y="6070187"/>
                <a:ext cx="4296689"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𝑅</m:t>
                      </m:r>
                      <m:r>
                        <a:rPr kumimoji="1" lang="en-US" altLang="zh-CN" sz="3200" b="0" i="1" smtClean="0">
                          <a:latin typeface="Cambria Math" charset="0"/>
                          <a:ea typeface="Cambria Math" charset="0"/>
                          <a:cs typeface="Cambria Math" charset="0"/>
                        </a:rPr>
                        <m:t>=1.096776×</m:t>
                      </m:r>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10</m:t>
                          </m:r>
                        </m:e>
                        <m:sup>
                          <m:r>
                            <a:rPr kumimoji="1" lang="en-US" altLang="zh-CN" sz="3200" i="1">
                              <a:latin typeface="Cambria Math" charset="0"/>
                              <a:ea typeface="Cambria Math" charset="0"/>
                              <a:cs typeface="Cambria Math" charset="0"/>
                            </a:rPr>
                            <m:t>7</m:t>
                          </m:r>
                        </m:sup>
                      </m:sSup>
                      <m:sSup>
                        <m:sSupPr>
                          <m:ctrlPr>
                            <a:rPr kumimoji="1" lang="en-US" altLang="zh-CN" sz="3200" i="1">
                              <a:latin typeface="Cambria Math" panose="02040503050406030204" pitchFamily="18" charset="0"/>
                              <a:ea typeface="Cambria Math" charset="0"/>
                              <a:cs typeface="Cambria Math" charset="0"/>
                            </a:rPr>
                          </m:ctrlPr>
                        </m:sSupPr>
                        <m:e>
                          <m:r>
                            <a:rPr kumimoji="1" lang="en-US" altLang="zh-CN" sz="3200" i="1">
                              <a:latin typeface="Cambria Math" charset="0"/>
                              <a:ea typeface="Cambria Math" charset="0"/>
                              <a:cs typeface="Cambria Math" charset="0"/>
                            </a:rPr>
                            <m:t>𝑚</m:t>
                          </m:r>
                        </m:e>
                        <m:sup>
                          <m:r>
                            <a:rPr kumimoji="1" lang="en-US" altLang="zh-CN" sz="3200" i="1">
                              <a:latin typeface="Cambria Math" charset="0"/>
                              <a:ea typeface="Cambria Math" charset="0"/>
                              <a:cs typeface="Cambria Math" charset="0"/>
                            </a:rPr>
                            <m:t>−1</m:t>
                          </m:r>
                        </m:sup>
                      </m:sSup>
                    </m:oMath>
                  </m:oMathPara>
                </a14:m>
                <a:endParaRPr kumimoji="1" lang="zh-CN" altLang="en-US" sz="3200" dirty="0">
                  <a:solidFill>
                    <a:schemeClr val="tx1"/>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6888911" y="6070187"/>
                <a:ext cx="4296689" cy="492443"/>
              </a:xfrm>
              <a:prstGeom prst="rect">
                <a:avLst/>
              </a:prstGeom>
              <a:blipFill rotWithShape="0">
                <a:blip r:embed="rId6"/>
                <a:stretch>
                  <a:fillRect/>
                </a:stretch>
              </a:blipFill>
              <a:ln w="38100">
                <a:noFill/>
              </a:ln>
            </p:spPr>
            <p:txBody>
              <a:bodyPr/>
              <a:lstStyle/>
              <a:p>
                <a:r>
                  <a:rPr lang="zh-CN" altLang="en-US">
                    <a:noFill/>
                  </a:rPr>
                  <a:t> </a:t>
                </a:r>
              </a:p>
            </p:txBody>
          </p:sp>
        </mc:Fallback>
      </mc:AlternateContent>
      <p:sp>
        <p:nvSpPr>
          <p:cNvPr id="18" name="文本框 17"/>
          <p:cNvSpPr txBox="1"/>
          <p:nvPr/>
        </p:nvSpPr>
        <p:spPr>
          <a:xfrm>
            <a:off x="5134210" y="6013035"/>
            <a:ext cx="1826141" cy="584775"/>
          </a:xfrm>
          <a:prstGeom prst="rect">
            <a:avLst/>
          </a:prstGeom>
          <a:noFill/>
        </p:spPr>
        <p:txBody>
          <a:bodyPr wrap="none" rtlCol="0">
            <a:spAutoFit/>
          </a:bodyPr>
          <a:lstStyle/>
          <a:p>
            <a:r>
              <a:rPr lang="zh-CN" altLang="en-US" sz="3200" b="1">
                <a:latin typeface="SimHei" charset="-122"/>
                <a:ea typeface="SimHei" charset="-122"/>
                <a:cs typeface="SimHei" charset="-122"/>
              </a:rPr>
              <a:t>实验值：</a:t>
            </a:r>
            <a:endParaRPr lang="zh-CN" altLang="en-US" sz="3200" b="1" dirty="0">
              <a:latin typeface="SimHei" charset="-122"/>
              <a:ea typeface="SimHei" charset="-122"/>
              <a:cs typeface="SimHei" charset="-122"/>
            </a:endParaRPr>
          </a:p>
        </p:txBody>
      </p:sp>
    </p:spTree>
    <p:extLst>
      <p:ext uri="{BB962C8B-B14F-4D97-AF65-F5344CB8AC3E}">
        <p14:creationId xmlns:p14="http://schemas.microsoft.com/office/powerpoint/2010/main" val="1619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outVertic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8" grpId="0"/>
      <p:bldP spid="9" grpId="0"/>
      <p:bldP spid="10" grpId="0"/>
      <p:bldP spid="11" grpId="0"/>
      <p:bldP spid="13" grpId="0"/>
      <p:bldP spid="14" grpId="0"/>
      <p:bldP spid="15" grpId="0"/>
      <p:bldP spid="16"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3467616"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解释了分离的谱线</a:t>
            </a:r>
          </a:p>
        </p:txBody>
      </p:sp>
      <mc:AlternateContent xmlns:mc="http://schemas.openxmlformats.org/markup-compatibility/2006" xmlns:a14="http://schemas.microsoft.com/office/drawing/2010/main">
        <mc:Choice Requires="a14">
          <p:sp>
            <p:nvSpPr>
              <p:cNvPr id="3" name="文本框 2"/>
              <p:cNvSpPr txBox="1"/>
              <p:nvPr/>
            </p:nvSpPr>
            <p:spPr>
              <a:xfrm>
                <a:off x="1671512" y="904569"/>
                <a:ext cx="2247346" cy="921984"/>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𝜈</m:t>
                      </m:r>
                      <m:r>
                        <a:rPr kumimoji="1" lang="en-US" altLang="zh-CN" sz="3200" b="0" i="1" smtClean="0">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b="0" i="1" smtClean="0">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𝑛</m:t>
                              </m:r>
                            </m:sub>
                          </m:sSub>
                          <m:r>
                            <a:rPr kumimoji="1" lang="en-US" altLang="zh-CN" sz="3200" b="0" i="1" smtClean="0">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𝐸</m:t>
                              </m:r>
                            </m:e>
                            <m:sub>
                              <m:r>
                                <a:rPr kumimoji="1" lang="en-US" altLang="zh-CN" sz="3200" b="0" i="1" smtClean="0">
                                  <a:latin typeface="Cambria Math" charset="0"/>
                                  <a:ea typeface="Cambria Math" charset="0"/>
                                  <a:cs typeface="Cambria Math" charset="0"/>
                                </a:rPr>
                                <m:t>𝑘</m:t>
                              </m:r>
                            </m:sub>
                          </m:sSub>
                        </m:num>
                        <m:den>
                          <m:r>
                            <a:rPr kumimoji="1" lang="en-US" altLang="zh-CN" sz="3200" i="1" smtClean="0">
                              <a:latin typeface="Cambria Math" charset="0"/>
                              <a:ea typeface="Cambria Math" charset="0"/>
                              <a:cs typeface="Cambria Math" charset="0"/>
                            </a:rPr>
                            <m:t>h</m:t>
                          </m:r>
                        </m:den>
                      </m:f>
                    </m:oMath>
                  </m:oMathPara>
                </a14:m>
                <a:endParaRPr kumimoji="1" lang="zh-CN" altLang="en-US" sz="32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671512" y="904569"/>
                <a:ext cx="2247346" cy="921984"/>
              </a:xfrm>
              <a:prstGeom prst="rect">
                <a:avLst/>
              </a:prstGeom>
              <a:blipFill rotWithShape="0">
                <a:blip r:embed="rId3"/>
                <a:stretch>
                  <a:fillRect/>
                </a:stretch>
              </a:blipFill>
              <a:ln w="38100">
                <a:noFill/>
              </a:ln>
            </p:spPr>
            <p:txBody>
              <a:bodyPr/>
              <a:lstStyle/>
              <a:p>
                <a:r>
                  <a:rPr lang="zh-CN" altLang="en-US">
                    <a:noFill/>
                  </a:rPr>
                  <a:t> </a:t>
                </a:r>
              </a:p>
            </p:txBody>
          </p:sp>
        </mc:Fallback>
      </mc:AlternateContent>
      <p:sp>
        <p:nvSpPr>
          <p:cNvPr id="4" name="Line 8"/>
          <p:cNvSpPr>
            <a:spLocks noChangeShapeType="1"/>
          </p:cNvSpPr>
          <p:nvPr/>
        </p:nvSpPr>
        <p:spPr bwMode="auto">
          <a:xfrm>
            <a:off x="6308868" y="5563305"/>
            <a:ext cx="441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 name="Line 9"/>
          <p:cNvSpPr>
            <a:spLocks noChangeShapeType="1"/>
          </p:cNvSpPr>
          <p:nvPr/>
        </p:nvSpPr>
        <p:spPr bwMode="auto">
          <a:xfrm>
            <a:off x="6385068" y="1981905"/>
            <a:ext cx="426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 name="Line 10"/>
          <p:cNvSpPr>
            <a:spLocks noChangeShapeType="1"/>
          </p:cNvSpPr>
          <p:nvPr/>
        </p:nvSpPr>
        <p:spPr bwMode="auto">
          <a:xfrm>
            <a:off x="6385068" y="1677105"/>
            <a:ext cx="4191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 name="Line 11"/>
          <p:cNvSpPr>
            <a:spLocks noChangeShapeType="1"/>
          </p:cNvSpPr>
          <p:nvPr/>
        </p:nvSpPr>
        <p:spPr bwMode="auto">
          <a:xfrm>
            <a:off x="6385068" y="1448505"/>
            <a:ext cx="4191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8" name="Line 12"/>
          <p:cNvSpPr>
            <a:spLocks noChangeShapeType="1"/>
          </p:cNvSpPr>
          <p:nvPr/>
        </p:nvSpPr>
        <p:spPr bwMode="auto">
          <a:xfrm>
            <a:off x="6689868" y="3963105"/>
            <a:ext cx="0" cy="1600200"/>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 name="Line 13"/>
          <p:cNvSpPr>
            <a:spLocks noChangeShapeType="1"/>
          </p:cNvSpPr>
          <p:nvPr/>
        </p:nvSpPr>
        <p:spPr bwMode="auto">
          <a:xfrm>
            <a:off x="6766068" y="2972505"/>
            <a:ext cx="0" cy="2590800"/>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0" name="Line 14"/>
          <p:cNvSpPr>
            <a:spLocks noChangeShapeType="1"/>
          </p:cNvSpPr>
          <p:nvPr/>
        </p:nvSpPr>
        <p:spPr bwMode="auto">
          <a:xfrm>
            <a:off x="6842268" y="2362905"/>
            <a:ext cx="0" cy="3200400"/>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1" name="Line 15"/>
          <p:cNvSpPr>
            <a:spLocks noChangeShapeType="1"/>
          </p:cNvSpPr>
          <p:nvPr/>
        </p:nvSpPr>
        <p:spPr bwMode="auto">
          <a:xfrm>
            <a:off x="6918468" y="1981905"/>
            <a:ext cx="0" cy="3581400"/>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2" name="Line 16"/>
          <p:cNvSpPr>
            <a:spLocks noChangeShapeType="1"/>
          </p:cNvSpPr>
          <p:nvPr/>
        </p:nvSpPr>
        <p:spPr bwMode="auto">
          <a:xfrm>
            <a:off x="7147068" y="915105"/>
            <a:ext cx="0" cy="4648200"/>
          </a:xfrm>
          <a:prstGeom prst="line">
            <a:avLst/>
          </a:prstGeom>
          <a:noFill/>
          <a:ln w="19050">
            <a:solidFill>
              <a:srgbClr val="CC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13" name="Group 17"/>
          <p:cNvGrpSpPr>
            <a:grpSpLocks/>
          </p:cNvGrpSpPr>
          <p:nvPr/>
        </p:nvGrpSpPr>
        <p:grpSpPr bwMode="auto">
          <a:xfrm>
            <a:off x="7756668" y="915105"/>
            <a:ext cx="304800" cy="3048000"/>
            <a:chOff x="3696" y="720"/>
            <a:chExt cx="192" cy="1920"/>
          </a:xfrm>
        </p:grpSpPr>
        <p:sp>
          <p:nvSpPr>
            <p:cNvPr id="14" name="Line 18"/>
            <p:cNvSpPr>
              <a:spLocks noChangeShapeType="1"/>
            </p:cNvSpPr>
            <p:nvPr/>
          </p:nvSpPr>
          <p:spPr bwMode="auto">
            <a:xfrm>
              <a:off x="3696" y="2016"/>
              <a:ext cx="0" cy="624"/>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 name="Line 19"/>
            <p:cNvSpPr>
              <a:spLocks noChangeShapeType="1"/>
            </p:cNvSpPr>
            <p:nvPr/>
          </p:nvSpPr>
          <p:spPr bwMode="auto">
            <a:xfrm>
              <a:off x="3744" y="1632"/>
              <a:ext cx="0" cy="1008"/>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 name="Line 20"/>
            <p:cNvSpPr>
              <a:spLocks noChangeShapeType="1"/>
            </p:cNvSpPr>
            <p:nvPr/>
          </p:nvSpPr>
          <p:spPr bwMode="auto">
            <a:xfrm>
              <a:off x="3792" y="1392"/>
              <a:ext cx="0" cy="1248"/>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 name="Line 21"/>
            <p:cNvSpPr>
              <a:spLocks noChangeShapeType="1"/>
            </p:cNvSpPr>
            <p:nvPr/>
          </p:nvSpPr>
          <p:spPr bwMode="auto">
            <a:xfrm>
              <a:off x="3840" y="1200"/>
              <a:ext cx="0" cy="1440"/>
            </a:xfrm>
            <a:prstGeom prst="line">
              <a:avLst/>
            </a:prstGeom>
            <a:noFill/>
            <a:ln w="1905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 name="Line 22"/>
            <p:cNvSpPr>
              <a:spLocks noChangeShapeType="1"/>
            </p:cNvSpPr>
            <p:nvPr/>
          </p:nvSpPr>
          <p:spPr bwMode="auto">
            <a:xfrm>
              <a:off x="3888" y="720"/>
              <a:ext cx="0" cy="1920"/>
            </a:xfrm>
            <a:prstGeom prst="line">
              <a:avLst/>
            </a:prstGeom>
            <a:noFill/>
            <a:ln w="19050">
              <a:solidFill>
                <a:srgbClr val="0066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19" name="Group 23"/>
          <p:cNvGrpSpPr>
            <a:grpSpLocks/>
          </p:cNvGrpSpPr>
          <p:nvPr/>
        </p:nvGrpSpPr>
        <p:grpSpPr bwMode="auto">
          <a:xfrm>
            <a:off x="8823468" y="915105"/>
            <a:ext cx="304800" cy="2057400"/>
            <a:chOff x="4368" y="720"/>
            <a:chExt cx="192" cy="1296"/>
          </a:xfrm>
        </p:grpSpPr>
        <p:sp>
          <p:nvSpPr>
            <p:cNvPr id="20" name="Line 24"/>
            <p:cNvSpPr>
              <a:spLocks noChangeShapeType="1"/>
            </p:cNvSpPr>
            <p:nvPr/>
          </p:nvSpPr>
          <p:spPr bwMode="auto">
            <a:xfrm>
              <a:off x="4368" y="1632"/>
              <a:ext cx="0" cy="384"/>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 name="Line 25"/>
            <p:cNvSpPr>
              <a:spLocks noChangeShapeType="1"/>
            </p:cNvSpPr>
            <p:nvPr/>
          </p:nvSpPr>
          <p:spPr bwMode="auto">
            <a:xfrm>
              <a:off x="4416" y="1392"/>
              <a:ext cx="0" cy="624"/>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2" name="Line 26"/>
            <p:cNvSpPr>
              <a:spLocks noChangeShapeType="1"/>
            </p:cNvSpPr>
            <p:nvPr/>
          </p:nvSpPr>
          <p:spPr bwMode="auto">
            <a:xfrm>
              <a:off x="4464" y="1200"/>
              <a:ext cx="0" cy="816"/>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3" name="Line 27"/>
            <p:cNvSpPr>
              <a:spLocks noChangeShapeType="1"/>
            </p:cNvSpPr>
            <p:nvPr/>
          </p:nvSpPr>
          <p:spPr bwMode="auto">
            <a:xfrm>
              <a:off x="4512" y="1056"/>
              <a:ext cx="0" cy="96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4" name="Line 28"/>
            <p:cNvSpPr>
              <a:spLocks noChangeShapeType="1"/>
            </p:cNvSpPr>
            <p:nvPr/>
          </p:nvSpPr>
          <p:spPr bwMode="auto">
            <a:xfrm>
              <a:off x="4560" y="720"/>
              <a:ext cx="0" cy="1296"/>
            </a:xfrm>
            <a:prstGeom prst="line">
              <a:avLst/>
            </a:prstGeom>
            <a:noFill/>
            <a:ln w="1905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25" name="Group 29"/>
          <p:cNvGrpSpPr>
            <a:grpSpLocks/>
          </p:cNvGrpSpPr>
          <p:nvPr/>
        </p:nvGrpSpPr>
        <p:grpSpPr bwMode="auto">
          <a:xfrm>
            <a:off x="9661668" y="915105"/>
            <a:ext cx="304800" cy="1447800"/>
            <a:chOff x="4896" y="720"/>
            <a:chExt cx="192" cy="912"/>
          </a:xfrm>
        </p:grpSpPr>
        <p:sp>
          <p:nvSpPr>
            <p:cNvPr id="26" name="Line 30"/>
            <p:cNvSpPr>
              <a:spLocks noChangeShapeType="1"/>
            </p:cNvSpPr>
            <p:nvPr/>
          </p:nvSpPr>
          <p:spPr bwMode="auto">
            <a:xfrm>
              <a:off x="4896" y="1392"/>
              <a:ext cx="0" cy="24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7" name="Line 31"/>
            <p:cNvSpPr>
              <a:spLocks noChangeShapeType="1"/>
            </p:cNvSpPr>
            <p:nvPr/>
          </p:nvSpPr>
          <p:spPr bwMode="auto">
            <a:xfrm>
              <a:off x="4944" y="1200"/>
              <a:ext cx="0" cy="43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8" name="Line 32"/>
            <p:cNvSpPr>
              <a:spLocks noChangeShapeType="1"/>
            </p:cNvSpPr>
            <p:nvPr/>
          </p:nvSpPr>
          <p:spPr bwMode="auto">
            <a:xfrm>
              <a:off x="4992" y="1056"/>
              <a:ext cx="0" cy="576"/>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9" name="Line 33"/>
            <p:cNvSpPr>
              <a:spLocks noChangeShapeType="1"/>
            </p:cNvSpPr>
            <p:nvPr/>
          </p:nvSpPr>
          <p:spPr bwMode="auto">
            <a:xfrm>
              <a:off x="5040" y="960"/>
              <a:ext cx="0" cy="67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 name="Line 34"/>
            <p:cNvSpPr>
              <a:spLocks noChangeShapeType="1"/>
            </p:cNvSpPr>
            <p:nvPr/>
          </p:nvSpPr>
          <p:spPr bwMode="auto">
            <a:xfrm>
              <a:off x="5088" y="720"/>
              <a:ext cx="0" cy="912"/>
            </a:xfrm>
            <a:prstGeom prst="line">
              <a:avLst/>
            </a:prstGeom>
            <a:noFill/>
            <a:ln w="1905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1" name="Group 35"/>
          <p:cNvGrpSpPr>
            <a:grpSpLocks/>
          </p:cNvGrpSpPr>
          <p:nvPr/>
        </p:nvGrpSpPr>
        <p:grpSpPr bwMode="auto">
          <a:xfrm>
            <a:off x="10195068" y="915105"/>
            <a:ext cx="304800" cy="1066800"/>
            <a:chOff x="5328" y="720"/>
            <a:chExt cx="192" cy="672"/>
          </a:xfrm>
        </p:grpSpPr>
        <p:sp>
          <p:nvSpPr>
            <p:cNvPr id="32" name="Line 36"/>
            <p:cNvSpPr>
              <a:spLocks noChangeShapeType="1"/>
            </p:cNvSpPr>
            <p:nvPr/>
          </p:nvSpPr>
          <p:spPr bwMode="auto">
            <a:xfrm>
              <a:off x="5328" y="1200"/>
              <a:ext cx="0" cy="19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3" name="Line 37"/>
            <p:cNvSpPr>
              <a:spLocks noChangeShapeType="1"/>
            </p:cNvSpPr>
            <p:nvPr/>
          </p:nvSpPr>
          <p:spPr bwMode="auto">
            <a:xfrm>
              <a:off x="5376" y="1056"/>
              <a:ext cx="0" cy="336"/>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4" name="Line 38"/>
            <p:cNvSpPr>
              <a:spLocks noChangeShapeType="1"/>
            </p:cNvSpPr>
            <p:nvPr/>
          </p:nvSpPr>
          <p:spPr bwMode="auto">
            <a:xfrm>
              <a:off x="5424" y="960"/>
              <a:ext cx="0" cy="43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5" name="Line 39"/>
            <p:cNvSpPr>
              <a:spLocks noChangeShapeType="1"/>
            </p:cNvSpPr>
            <p:nvPr/>
          </p:nvSpPr>
          <p:spPr bwMode="auto">
            <a:xfrm>
              <a:off x="5520" y="720"/>
              <a:ext cx="0" cy="672"/>
            </a:xfrm>
            <a:prstGeom prst="line">
              <a:avLst/>
            </a:prstGeom>
            <a:noFill/>
            <a:ln w="1905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aphicFrame>
        <p:nvGraphicFramePr>
          <p:cNvPr id="36" name="Object 40"/>
          <p:cNvGraphicFramePr>
            <a:graphicFrameLocks noChangeAspect="1"/>
          </p:cNvGraphicFramePr>
          <p:nvPr/>
        </p:nvGraphicFramePr>
        <p:xfrm>
          <a:off x="6004068" y="5258505"/>
          <a:ext cx="647700" cy="279400"/>
        </p:xfrm>
        <a:graphic>
          <a:graphicData uri="http://schemas.openxmlformats.org/presentationml/2006/ole">
            <mc:AlternateContent xmlns:mc="http://schemas.openxmlformats.org/markup-compatibility/2006">
              <mc:Choice xmlns:v="urn:schemas-microsoft-com:vml" Requires="v">
                <p:oleObj name="公式" r:id="rId4" imgW="647700" imgH="279400" progId="Equation.3">
                  <p:embed/>
                </p:oleObj>
              </mc:Choice>
              <mc:Fallback>
                <p:oleObj name="公式" r:id="rId4" imgW="6477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068" y="5258505"/>
                        <a:ext cx="647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7" name="Object 41"/>
          <p:cNvGraphicFramePr>
            <a:graphicFrameLocks noChangeAspect="1"/>
          </p:cNvGraphicFramePr>
          <p:nvPr/>
        </p:nvGraphicFramePr>
        <p:xfrm>
          <a:off x="6423168" y="1677105"/>
          <a:ext cx="190500" cy="279400"/>
        </p:xfrm>
        <a:graphic>
          <a:graphicData uri="http://schemas.openxmlformats.org/presentationml/2006/ole">
            <mc:AlternateContent xmlns:mc="http://schemas.openxmlformats.org/markup-compatibility/2006">
              <mc:Choice xmlns:v="urn:schemas-microsoft-com:vml" Requires="v">
                <p:oleObj name="公式" r:id="rId6" imgW="190500" imgH="279400" progId="Equation.3">
                  <p:embed/>
                </p:oleObj>
              </mc:Choice>
              <mc:Fallback>
                <p:oleObj name="公式" r:id="rId6" imgW="190500" imgH="279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3168" y="1677105"/>
                        <a:ext cx="1905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8" name="Object 42"/>
          <p:cNvGraphicFramePr>
            <a:graphicFrameLocks noChangeAspect="1"/>
          </p:cNvGraphicFramePr>
          <p:nvPr/>
        </p:nvGraphicFramePr>
        <p:xfrm>
          <a:off x="9769618" y="5258505"/>
          <a:ext cx="1244600" cy="279400"/>
        </p:xfrm>
        <a:graphic>
          <a:graphicData uri="http://schemas.openxmlformats.org/presentationml/2006/ole">
            <mc:AlternateContent xmlns:mc="http://schemas.openxmlformats.org/markup-compatibility/2006">
              <mc:Choice xmlns:v="urn:schemas-microsoft-com:vml" Requires="v">
                <p:oleObj name="公式" r:id="rId8" imgW="1244600" imgH="279400" progId="Equation.3">
                  <p:embed/>
                </p:oleObj>
              </mc:Choice>
              <mc:Fallback>
                <p:oleObj name="公式" r:id="rId8" imgW="1244600" imgH="279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9618" y="5258505"/>
                        <a:ext cx="12446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39" name="Group 43"/>
          <p:cNvGrpSpPr>
            <a:grpSpLocks/>
          </p:cNvGrpSpPr>
          <p:nvPr/>
        </p:nvGrpSpPr>
        <p:grpSpPr bwMode="auto">
          <a:xfrm>
            <a:off x="6385068" y="3658305"/>
            <a:ext cx="4648200" cy="304800"/>
            <a:chOff x="2928" y="2448"/>
            <a:chExt cx="2928" cy="192"/>
          </a:xfrm>
        </p:grpSpPr>
        <p:sp>
          <p:nvSpPr>
            <p:cNvPr id="40" name="Line 44"/>
            <p:cNvSpPr>
              <a:spLocks noChangeShapeType="1"/>
            </p:cNvSpPr>
            <p:nvPr/>
          </p:nvSpPr>
          <p:spPr bwMode="auto">
            <a:xfrm>
              <a:off x="2928" y="2640"/>
              <a:ext cx="26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aphicFrame>
          <p:nvGraphicFramePr>
            <p:cNvPr id="41" name="Object 45"/>
            <p:cNvGraphicFramePr>
              <a:graphicFrameLocks noChangeAspect="1"/>
            </p:cNvGraphicFramePr>
            <p:nvPr/>
          </p:nvGraphicFramePr>
          <p:xfrm>
            <a:off x="2928" y="2448"/>
            <a:ext cx="120" cy="167"/>
          </p:xfrm>
          <a:graphic>
            <a:graphicData uri="http://schemas.openxmlformats.org/presentationml/2006/ole">
              <mc:AlternateContent xmlns:mc="http://schemas.openxmlformats.org/markup-compatibility/2006">
                <mc:Choice xmlns:v="urn:schemas-microsoft-com:vml" Requires="v">
                  <p:oleObj name="公式" r:id="rId10" imgW="190335" imgH="266469" progId="Equation.3">
                    <p:embed/>
                  </p:oleObj>
                </mc:Choice>
                <mc:Fallback>
                  <p:oleObj name="公式" r:id="rId10" imgW="190335" imgH="26646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8" y="2448"/>
                          <a:ext cx="120"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2" name="Object 46"/>
            <p:cNvGraphicFramePr>
              <a:graphicFrameLocks noChangeAspect="1"/>
            </p:cNvGraphicFramePr>
            <p:nvPr/>
          </p:nvGraphicFramePr>
          <p:xfrm>
            <a:off x="5056" y="2448"/>
            <a:ext cx="800" cy="176"/>
          </p:xfrm>
          <a:graphic>
            <a:graphicData uri="http://schemas.openxmlformats.org/presentationml/2006/ole">
              <mc:AlternateContent xmlns:mc="http://schemas.openxmlformats.org/markup-compatibility/2006">
                <mc:Choice xmlns:v="urn:schemas-microsoft-com:vml" Requires="v">
                  <p:oleObj name="公式" r:id="rId12" imgW="1270000" imgH="279400" progId="Equation.3">
                    <p:embed/>
                  </p:oleObj>
                </mc:Choice>
                <mc:Fallback>
                  <p:oleObj name="公式" r:id="rId12" imgW="1270000" imgH="279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56" y="2448"/>
                          <a:ext cx="80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43" name="Group 47"/>
          <p:cNvGrpSpPr>
            <a:grpSpLocks/>
          </p:cNvGrpSpPr>
          <p:nvPr/>
        </p:nvGrpSpPr>
        <p:grpSpPr bwMode="auto">
          <a:xfrm>
            <a:off x="6385068" y="2667705"/>
            <a:ext cx="4648200" cy="304800"/>
            <a:chOff x="2928" y="1824"/>
            <a:chExt cx="2928" cy="192"/>
          </a:xfrm>
        </p:grpSpPr>
        <p:sp>
          <p:nvSpPr>
            <p:cNvPr id="44" name="Line 48"/>
            <p:cNvSpPr>
              <a:spLocks noChangeShapeType="1"/>
            </p:cNvSpPr>
            <p:nvPr/>
          </p:nvSpPr>
          <p:spPr bwMode="auto">
            <a:xfrm>
              <a:off x="2928" y="2016"/>
              <a:ext cx="26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aphicFrame>
          <p:nvGraphicFramePr>
            <p:cNvPr id="45" name="Object 49"/>
            <p:cNvGraphicFramePr>
              <a:graphicFrameLocks noChangeAspect="1"/>
            </p:cNvGraphicFramePr>
            <p:nvPr/>
          </p:nvGraphicFramePr>
          <p:xfrm>
            <a:off x="2928" y="1840"/>
            <a:ext cx="120" cy="176"/>
          </p:xfrm>
          <a:graphic>
            <a:graphicData uri="http://schemas.openxmlformats.org/presentationml/2006/ole">
              <mc:AlternateContent xmlns:mc="http://schemas.openxmlformats.org/markup-compatibility/2006">
                <mc:Choice xmlns:v="urn:schemas-microsoft-com:vml" Requires="v">
                  <p:oleObj name="公式" r:id="rId14" imgW="190500" imgH="279400" progId="Equation.3">
                    <p:embed/>
                  </p:oleObj>
                </mc:Choice>
                <mc:Fallback>
                  <p:oleObj name="公式" r:id="rId14" imgW="190500" imgH="2794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28" y="1840"/>
                          <a:ext cx="12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6" name="Object 50"/>
            <p:cNvGraphicFramePr>
              <a:graphicFrameLocks noChangeAspect="1"/>
            </p:cNvGraphicFramePr>
            <p:nvPr/>
          </p:nvGraphicFramePr>
          <p:xfrm>
            <a:off x="5088" y="1824"/>
            <a:ext cx="768" cy="176"/>
          </p:xfrm>
          <a:graphic>
            <a:graphicData uri="http://schemas.openxmlformats.org/presentationml/2006/ole">
              <mc:AlternateContent xmlns:mc="http://schemas.openxmlformats.org/markup-compatibility/2006">
                <mc:Choice xmlns:v="urn:schemas-microsoft-com:vml" Requires="v">
                  <p:oleObj name="公式" r:id="rId16" imgW="1219200" imgH="279400" progId="Equation.3">
                    <p:embed/>
                  </p:oleObj>
                </mc:Choice>
                <mc:Fallback>
                  <p:oleObj name="公式" r:id="rId16" imgW="1219200" imgH="2794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88" y="1824"/>
                          <a:ext cx="76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47" name="Group 51"/>
          <p:cNvGrpSpPr>
            <a:grpSpLocks/>
          </p:cNvGrpSpPr>
          <p:nvPr/>
        </p:nvGrpSpPr>
        <p:grpSpPr bwMode="auto">
          <a:xfrm>
            <a:off x="6385068" y="2058105"/>
            <a:ext cx="4724400" cy="355600"/>
            <a:chOff x="2880" y="1440"/>
            <a:chExt cx="2976" cy="224"/>
          </a:xfrm>
        </p:grpSpPr>
        <p:sp>
          <p:nvSpPr>
            <p:cNvPr id="48" name="Line 52"/>
            <p:cNvSpPr>
              <a:spLocks noChangeShapeType="1"/>
            </p:cNvSpPr>
            <p:nvPr/>
          </p:nvSpPr>
          <p:spPr bwMode="auto">
            <a:xfrm>
              <a:off x="2880" y="1632"/>
              <a:ext cx="26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aphicFrame>
          <p:nvGraphicFramePr>
            <p:cNvPr id="49" name="Object 53"/>
            <p:cNvGraphicFramePr>
              <a:graphicFrameLocks noChangeAspect="1"/>
            </p:cNvGraphicFramePr>
            <p:nvPr/>
          </p:nvGraphicFramePr>
          <p:xfrm>
            <a:off x="2880" y="1440"/>
            <a:ext cx="120" cy="167"/>
          </p:xfrm>
          <a:graphic>
            <a:graphicData uri="http://schemas.openxmlformats.org/presentationml/2006/ole">
              <mc:AlternateContent xmlns:mc="http://schemas.openxmlformats.org/markup-compatibility/2006">
                <mc:Choice xmlns:v="urn:schemas-microsoft-com:vml" Requires="v">
                  <p:oleObj name="公式" r:id="rId18" imgW="190335" imgH="266469" progId="Equation.3">
                    <p:embed/>
                  </p:oleObj>
                </mc:Choice>
                <mc:Fallback>
                  <p:oleObj name="公式" r:id="rId18" imgW="190335" imgH="266469"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80" y="1440"/>
                          <a:ext cx="120"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 name="Object 54"/>
            <p:cNvGraphicFramePr>
              <a:graphicFrameLocks noChangeAspect="1"/>
            </p:cNvGraphicFramePr>
            <p:nvPr/>
          </p:nvGraphicFramePr>
          <p:xfrm>
            <a:off x="5064" y="1488"/>
            <a:ext cx="792" cy="176"/>
          </p:xfrm>
          <a:graphic>
            <a:graphicData uri="http://schemas.openxmlformats.org/presentationml/2006/ole">
              <mc:AlternateContent xmlns:mc="http://schemas.openxmlformats.org/markup-compatibility/2006">
                <mc:Choice xmlns:v="urn:schemas-microsoft-com:vml" Requires="v">
                  <p:oleObj name="公式" r:id="rId20" imgW="1257300" imgH="279400" progId="Equation.3">
                    <p:embed/>
                  </p:oleObj>
                </mc:Choice>
                <mc:Fallback>
                  <p:oleObj name="公式" r:id="rId20" imgW="1257300" imgH="2794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64" y="1488"/>
                          <a:ext cx="792"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51" name="Text Box 55"/>
          <p:cNvSpPr txBox="1">
            <a:spLocks noChangeArrowheads="1"/>
          </p:cNvSpPr>
          <p:nvPr/>
        </p:nvSpPr>
        <p:spPr bwMode="auto">
          <a:xfrm>
            <a:off x="6842268" y="5639505"/>
            <a:ext cx="3330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spcBef>
                <a:spcPct val="50000"/>
              </a:spcBef>
            </a:pPr>
            <a:r>
              <a:rPr lang="en-US" altLang="zh-CN" b="1" dirty="0">
                <a:latin typeface="SimHei" charset="-122"/>
                <a:ea typeface="SimHei" charset="-122"/>
                <a:cs typeface="SimHei" charset="-122"/>
              </a:rPr>
              <a:t>    </a:t>
            </a:r>
            <a:r>
              <a:rPr lang="zh-CN" altLang="en-US" b="1" dirty="0">
                <a:solidFill>
                  <a:srgbClr val="FF3300"/>
                </a:solidFill>
                <a:latin typeface="SimHei" charset="-122"/>
                <a:ea typeface="SimHei" charset="-122"/>
                <a:cs typeface="SimHei" charset="-122"/>
              </a:rPr>
              <a:t>氢原子能级图</a:t>
            </a:r>
            <a:endParaRPr lang="zh-CN" altLang="en-US" b="1" dirty="0">
              <a:latin typeface="SimHei" charset="-122"/>
              <a:ea typeface="SimHei" charset="-122"/>
              <a:cs typeface="SimHei" charset="-122"/>
            </a:endParaRPr>
          </a:p>
        </p:txBody>
      </p:sp>
      <p:grpSp>
        <p:nvGrpSpPr>
          <p:cNvPr id="52" name="Group 65"/>
          <p:cNvGrpSpPr>
            <a:grpSpLocks/>
          </p:cNvGrpSpPr>
          <p:nvPr/>
        </p:nvGrpSpPr>
        <p:grpSpPr bwMode="auto">
          <a:xfrm>
            <a:off x="6232668" y="610305"/>
            <a:ext cx="4476750" cy="685800"/>
            <a:chOff x="2736" y="528"/>
            <a:chExt cx="2736" cy="432"/>
          </a:xfrm>
        </p:grpSpPr>
        <p:sp>
          <p:nvSpPr>
            <p:cNvPr id="53" name="Line 66"/>
            <p:cNvSpPr>
              <a:spLocks noChangeShapeType="1"/>
            </p:cNvSpPr>
            <p:nvPr/>
          </p:nvSpPr>
          <p:spPr bwMode="auto">
            <a:xfrm>
              <a:off x="2880" y="960"/>
              <a:ext cx="25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4" name="Line 67"/>
            <p:cNvSpPr>
              <a:spLocks noChangeShapeType="1"/>
            </p:cNvSpPr>
            <p:nvPr/>
          </p:nvSpPr>
          <p:spPr bwMode="auto">
            <a:xfrm>
              <a:off x="2832" y="864"/>
              <a:ext cx="25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5" name="Line 68"/>
            <p:cNvSpPr>
              <a:spLocks noChangeShapeType="1"/>
            </p:cNvSpPr>
            <p:nvPr/>
          </p:nvSpPr>
          <p:spPr bwMode="auto">
            <a:xfrm>
              <a:off x="2832" y="960"/>
              <a:ext cx="25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6" name="Line 69"/>
            <p:cNvSpPr>
              <a:spLocks noChangeShapeType="1"/>
            </p:cNvSpPr>
            <p:nvPr/>
          </p:nvSpPr>
          <p:spPr bwMode="auto">
            <a:xfrm>
              <a:off x="2832" y="768"/>
              <a:ext cx="25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7" name="Line 70"/>
            <p:cNvSpPr>
              <a:spLocks noChangeShapeType="1"/>
            </p:cNvSpPr>
            <p:nvPr/>
          </p:nvSpPr>
          <p:spPr bwMode="auto">
            <a:xfrm>
              <a:off x="2832" y="720"/>
              <a:ext cx="25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aphicFrame>
          <p:nvGraphicFramePr>
            <p:cNvPr id="58" name="Object 71"/>
            <p:cNvGraphicFramePr>
              <a:graphicFrameLocks noChangeAspect="1"/>
            </p:cNvGraphicFramePr>
            <p:nvPr/>
          </p:nvGraphicFramePr>
          <p:xfrm>
            <a:off x="2736" y="528"/>
            <a:ext cx="167" cy="120"/>
          </p:xfrm>
          <a:graphic>
            <a:graphicData uri="http://schemas.openxmlformats.org/presentationml/2006/ole">
              <mc:AlternateContent xmlns:mc="http://schemas.openxmlformats.org/markup-compatibility/2006">
                <mc:Choice xmlns:v="urn:schemas-microsoft-com:vml" Requires="v">
                  <p:oleObj name="公式" r:id="rId22" imgW="266469" imgH="190335" progId="Equation.3">
                    <p:embed/>
                  </p:oleObj>
                </mc:Choice>
                <mc:Fallback>
                  <p:oleObj name="公式" r:id="rId22" imgW="266469" imgH="190335"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36" y="528"/>
                          <a:ext cx="16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9" name="Rectangle 72"/>
            <p:cNvSpPr>
              <a:spLocks noChangeArrowheads="1"/>
            </p:cNvSpPr>
            <p:nvPr/>
          </p:nvSpPr>
          <p:spPr bwMode="auto">
            <a:xfrm>
              <a:off x="2835" y="618"/>
              <a:ext cx="2585" cy="91"/>
            </a:xfrm>
            <a:prstGeom prst="rect">
              <a:avLst/>
            </a:prstGeom>
            <a:gradFill rotWithShape="1">
              <a:gsLst>
                <a:gs pos="0">
                  <a:schemeClr val="bg1"/>
                </a:gs>
                <a:gs pos="100000">
                  <a:srgbClr val="777777"/>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endParaRPr lang="zh-CN" altLang="en-US"/>
            </a:p>
          </p:txBody>
        </p:sp>
      </p:grpSp>
      <p:sp>
        <p:nvSpPr>
          <p:cNvPr id="60" name="文本框 59"/>
          <p:cNvSpPr txBox="1"/>
          <p:nvPr/>
        </p:nvSpPr>
        <p:spPr>
          <a:xfrm>
            <a:off x="468188" y="1816141"/>
            <a:ext cx="2236510" cy="584775"/>
          </a:xfrm>
          <a:prstGeom prst="rect">
            <a:avLst/>
          </a:prstGeom>
          <a:noFill/>
        </p:spPr>
        <p:txBody>
          <a:bodyPr wrap="none" rtlCol="0">
            <a:spAutoFit/>
          </a:bodyPr>
          <a:lstStyle/>
          <a:p>
            <a:r>
              <a:rPr lang="zh-CN" altLang="en-US" sz="3200" b="1" dirty="0">
                <a:latin typeface="SimHei" charset="-122"/>
                <a:ea typeface="SimHei" charset="-122"/>
                <a:cs typeface="SimHei" charset="-122"/>
              </a:rPr>
              <a:t>能级不连续</a:t>
            </a:r>
          </a:p>
        </p:txBody>
      </p:sp>
      <mc:AlternateContent xmlns:mc="http://schemas.openxmlformats.org/markup-compatibility/2006" xmlns:a14="http://schemas.microsoft.com/office/drawing/2010/main">
        <mc:Choice Requires="a14">
          <p:sp>
            <p:nvSpPr>
              <p:cNvPr id="61" name="文本框 60"/>
              <p:cNvSpPr txBox="1"/>
              <p:nvPr/>
            </p:nvSpPr>
            <p:spPr>
              <a:xfrm>
                <a:off x="3742644" y="1816141"/>
                <a:ext cx="1648208" cy="584775"/>
              </a:xfrm>
              <a:prstGeom prst="rect">
                <a:avLst/>
              </a:prstGeom>
              <a:noFill/>
            </p:spPr>
            <p:txBody>
              <a:bodyPr wrap="none" rtlCol="0">
                <a:spAutoFit/>
              </a:bodyPr>
              <a:lstStyle/>
              <a:p>
                <a14:m>
                  <m:oMath xmlns:m="http://schemas.openxmlformats.org/officeDocument/2006/math">
                    <m:r>
                      <a:rPr lang="zh-CN" altLang="en-US" sz="3200" b="1" i="1" smtClean="0">
                        <a:solidFill>
                          <a:srgbClr val="FF0000"/>
                        </a:solidFill>
                        <a:latin typeface="Cambria Math" charset="0"/>
                        <a:ea typeface="Cambria Math" charset="0"/>
                        <a:cs typeface="Cambria Math" charset="0"/>
                      </a:rPr>
                      <m:t>𝝂</m:t>
                    </m:r>
                  </m:oMath>
                </a14:m>
                <a:r>
                  <a:rPr lang="zh-CN" altLang="en-US" sz="3200" b="1" dirty="0">
                    <a:latin typeface="SimHei" charset="-122"/>
                    <a:ea typeface="SimHei" charset="-122"/>
                    <a:cs typeface="SimHei" charset="-122"/>
                  </a:rPr>
                  <a:t>不连续</a:t>
                </a:r>
              </a:p>
            </p:txBody>
          </p:sp>
        </mc:Choice>
        <mc:Fallback xmlns="">
          <p:sp>
            <p:nvSpPr>
              <p:cNvPr id="61" name="文本框 60"/>
              <p:cNvSpPr txBox="1">
                <a:spLocks noRot="1" noChangeAspect="1" noMove="1" noResize="1" noEditPoints="1" noAdjustHandles="1" noChangeArrowheads="1" noChangeShapeType="1" noTextEdit="1"/>
              </p:cNvSpPr>
              <p:nvPr/>
            </p:nvSpPr>
            <p:spPr>
              <a:xfrm>
                <a:off x="3742644" y="1816141"/>
                <a:ext cx="1648208" cy="584775"/>
              </a:xfrm>
              <a:prstGeom prst="rect">
                <a:avLst/>
              </a:prstGeom>
              <a:blipFill rotWithShape="0">
                <a:blip r:embed="rId24"/>
                <a:stretch>
                  <a:fillRect t="-16667" r="-8889" b="-30208"/>
                </a:stretch>
              </a:blipFill>
            </p:spPr>
            <p:txBody>
              <a:bodyPr/>
              <a:lstStyle/>
              <a:p>
                <a:r>
                  <a:rPr lang="zh-CN" altLang="en-US">
                    <a:noFill/>
                  </a:rPr>
                  <a:t> </a:t>
                </a:r>
              </a:p>
            </p:txBody>
          </p:sp>
        </mc:Fallback>
      </mc:AlternateContent>
      <p:sp>
        <p:nvSpPr>
          <p:cNvPr id="62" name="右箭头 61"/>
          <p:cNvSpPr/>
          <p:nvPr/>
        </p:nvSpPr>
        <p:spPr>
          <a:xfrm>
            <a:off x="2841386" y="1971349"/>
            <a:ext cx="691674" cy="324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3" name="文本框 62"/>
              <p:cNvSpPr txBox="1"/>
              <p:nvPr/>
            </p:nvSpPr>
            <p:spPr>
              <a:xfrm>
                <a:off x="462936" y="2440688"/>
                <a:ext cx="4931158" cy="584775"/>
              </a:xfrm>
              <a:prstGeom prst="rect">
                <a:avLst/>
              </a:prstGeom>
              <a:noFill/>
            </p:spPr>
            <p:txBody>
              <a:bodyPr wrap="none" rtlCol="0">
                <a:spAutoFit/>
              </a:bodyPr>
              <a:lstStyle/>
              <a:p>
                <a:r>
                  <a:rPr lang="zh-CN" altLang="en-US" sz="3200" b="1" dirty="0">
                    <a:latin typeface="SimHei" charset="-122"/>
                    <a:ea typeface="SimHei" charset="-122"/>
                    <a:cs typeface="SimHei" charset="-122"/>
                  </a:rPr>
                  <a:t>不同的</a:t>
                </a:r>
                <a14:m>
                  <m:oMath xmlns:m="http://schemas.openxmlformats.org/officeDocument/2006/math">
                    <m:r>
                      <a:rPr lang="zh-CN" altLang="en-US" sz="3200" b="1" i="1" smtClean="0">
                        <a:solidFill>
                          <a:srgbClr val="FF0000"/>
                        </a:solidFill>
                        <a:latin typeface="Cambria Math" charset="0"/>
                        <a:ea typeface="Cambria Math" charset="0"/>
                        <a:cs typeface="Cambria Math" charset="0"/>
                      </a:rPr>
                      <m:t>𝝂</m:t>
                    </m:r>
                  </m:oMath>
                </a14:m>
                <a:r>
                  <a:rPr lang="zh-CN" altLang="en-US" sz="3200" b="1" dirty="0">
                    <a:latin typeface="SimHei" charset="-122"/>
                    <a:ea typeface="SimHei" charset="-122"/>
                    <a:cs typeface="SimHei" charset="-122"/>
                  </a:rPr>
                  <a:t>对应不同的谱线。</a:t>
                </a:r>
              </a:p>
            </p:txBody>
          </p:sp>
        </mc:Choice>
        <mc:Fallback xmlns="">
          <p:sp>
            <p:nvSpPr>
              <p:cNvPr id="63" name="文本框 62"/>
              <p:cNvSpPr txBox="1">
                <a:spLocks noRot="1" noChangeAspect="1" noMove="1" noResize="1" noEditPoints="1" noAdjustHandles="1" noChangeArrowheads="1" noChangeShapeType="1" noTextEdit="1"/>
              </p:cNvSpPr>
              <p:nvPr/>
            </p:nvSpPr>
            <p:spPr>
              <a:xfrm>
                <a:off x="462936" y="2440688"/>
                <a:ext cx="4931158" cy="584775"/>
              </a:xfrm>
              <a:prstGeom prst="rect">
                <a:avLst/>
              </a:prstGeom>
              <a:blipFill rotWithShape="0">
                <a:blip r:embed="rId25"/>
                <a:stretch>
                  <a:fillRect l="-3214" t="-16667" r="-2472" b="-30208"/>
                </a:stretch>
              </a:blipFill>
            </p:spPr>
            <p:txBody>
              <a:bodyPr/>
              <a:lstStyle/>
              <a:p>
                <a:r>
                  <a:rPr lang="zh-CN" altLang="en-US">
                    <a:noFill/>
                  </a:rPr>
                  <a:t> </a:t>
                </a:r>
              </a:p>
            </p:txBody>
          </p:sp>
        </mc:Fallback>
      </mc:AlternateContent>
      <p:sp>
        <p:nvSpPr>
          <p:cNvPr id="64" name="文本框 63"/>
          <p:cNvSpPr txBox="1"/>
          <p:nvPr/>
        </p:nvSpPr>
        <p:spPr>
          <a:xfrm>
            <a:off x="462936" y="3093494"/>
            <a:ext cx="2236510"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解释谱线系</a:t>
            </a:r>
          </a:p>
        </p:txBody>
      </p:sp>
      <p:sp>
        <p:nvSpPr>
          <p:cNvPr id="65" name="文本框 64"/>
          <p:cNvSpPr txBox="1"/>
          <p:nvPr/>
        </p:nvSpPr>
        <p:spPr>
          <a:xfrm>
            <a:off x="458213" y="3678269"/>
            <a:ext cx="5109091"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问题：为什么存在谱线系？</a:t>
            </a:r>
          </a:p>
        </p:txBody>
      </p:sp>
      <p:sp>
        <p:nvSpPr>
          <p:cNvPr id="66" name="文本框 65"/>
          <p:cNvSpPr txBox="1"/>
          <p:nvPr/>
        </p:nvSpPr>
        <p:spPr>
          <a:xfrm>
            <a:off x="453900" y="4263832"/>
            <a:ext cx="5109091" cy="1077218"/>
          </a:xfrm>
          <a:prstGeom prst="rect">
            <a:avLst/>
          </a:prstGeom>
          <a:noFill/>
        </p:spPr>
        <p:txBody>
          <a:bodyPr wrap="none" rtlCol="0">
            <a:spAutoFit/>
          </a:bodyPr>
          <a:lstStyle/>
          <a:p>
            <a:r>
              <a:rPr lang="zh-CN" altLang="en-US" sz="3200" b="1" dirty="0">
                <a:latin typeface="SimHei" charset="-122"/>
                <a:ea typeface="SimHei" charset="-122"/>
                <a:cs typeface="SimHei" charset="-122"/>
              </a:rPr>
              <a:t>为什么有些谱线在</a:t>
            </a:r>
            <a:r>
              <a:rPr lang="zh-CN" altLang="en-US" sz="3200" b="1" dirty="0">
                <a:solidFill>
                  <a:srgbClr val="CC00CC"/>
                </a:solidFill>
                <a:latin typeface="SimHei" charset="-122"/>
                <a:ea typeface="SimHei" charset="-122"/>
                <a:cs typeface="SimHei" charset="-122"/>
              </a:rPr>
              <a:t>短波区</a:t>
            </a:r>
            <a:r>
              <a:rPr lang="zh-CN" altLang="en-US" sz="3200" b="1" dirty="0">
                <a:latin typeface="SimHei" charset="-122"/>
                <a:ea typeface="SimHei" charset="-122"/>
                <a:cs typeface="SimHei" charset="-122"/>
              </a:rPr>
              <a:t>？</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有些在</a:t>
            </a:r>
            <a:r>
              <a:rPr lang="zh-CN" altLang="en-US" sz="3200" b="1" dirty="0">
                <a:solidFill>
                  <a:srgbClr val="FF0000"/>
                </a:solidFill>
                <a:latin typeface="SimHei" charset="-122"/>
                <a:ea typeface="SimHei" charset="-122"/>
                <a:cs typeface="SimHei" charset="-122"/>
              </a:rPr>
              <a:t>长波区</a:t>
            </a:r>
            <a:r>
              <a:rPr lang="zh-CN" altLang="en-US" sz="3200" b="1" dirty="0">
                <a:latin typeface="SimHei" charset="-122"/>
                <a:ea typeface="SimHei" charset="-122"/>
                <a:cs typeface="SimHei" charset="-122"/>
              </a:rPr>
              <a:t>？</a:t>
            </a:r>
          </a:p>
        </p:txBody>
      </p:sp>
      <mc:AlternateContent xmlns:mc="http://schemas.openxmlformats.org/markup-compatibility/2006" xmlns:a14="http://schemas.microsoft.com/office/drawing/2010/main">
        <mc:Choice Requires="a14">
          <p:sp>
            <p:nvSpPr>
              <p:cNvPr id="67" name="文本框 66"/>
              <p:cNvSpPr txBox="1"/>
              <p:nvPr/>
            </p:nvSpPr>
            <p:spPr>
              <a:xfrm>
                <a:off x="847800" y="5341050"/>
                <a:ext cx="3902479" cy="584775"/>
              </a:xfrm>
              <a:prstGeom prst="rect">
                <a:avLst/>
              </a:prstGeom>
              <a:noFill/>
            </p:spPr>
            <p:txBody>
              <a:bodyPr wrap="none" rtlCol="0">
                <a:spAutoFit/>
              </a:bodyPr>
              <a:lstStyle/>
              <a:p>
                <a:r>
                  <a:rPr lang="zh-CN" altLang="en-US" sz="3200" b="1" dirty="0">
                    <a:latin typeface="SimHei" charset="-122"/>
                    <a:ea typeface="SimHei" charset="-122"/>
                    <a:cs typeface="SimHei" charset="-122"/>
                  </a:rPr>
                  <a:t>取决于</a:t>
                </a:r>
                <a14:m>
                  <m:oMath xmlns:m="http://schemas.openxmlformats.org/officeDocument/2006/math">
                    <m:r>
                      <a:rPr lang="zh-CN" altLang="en-US" sz="3200" b="1" i="1" smtClean="0">
                        <a:solidFill>
                          <a:srgbClr val="FF0000"/>
                        </a:solidFill>
                        <a:latin typeface="Cambria Math" charset="0"/>
                        <a:ea typeface="Cambria Math" charset="0"/>
                        <a:cs typeface="Cambria Math" charset="0"/>
                      </a:rPr>
                      <m:t>∆</m:t>
                    </m:r>
                    <m:r>
                      <a:rPr lang="en-US" altLang="zh-CN" sz="3200" b="1" i="1" smtClean="0">
                        <a:solidFill>
                          <a:srgbClr val="FF0000"/>
                        </a:solidFill>
                        <a:latin typeface="Cambria Math" charset="0"/>
                        <a:ea typeface="Cambria Math" charset="0"/>
                        <a:cs typeface="Cambria Math" charset="0"/>
                      </a:rPr>
                      <m:t>𝑬</m:t>
                    </m:r>
                    <m:r>
                      <a:rPr lang="en-US" altLang="zh-CN" sz="3200" b="1" i="1" smtClean="0">
                        <a:solidFill>
                          <a:srgbClr val="FF0000"/>
                        </a:solidFill>
                        <a:latin typeface="Cambria Math" charset="0"/>
                        <a:ea typeface="Cambria Math" charset="0"/>
                        <a:cs typeface="Cambria Math" charset="0"/>
                      </a:rPr>
                      <m:t>=</m:t>
                    </m:r>
                    <m:sSub>
                      <m:sSubPr>
                        <m:ctrlPr>
                          <a:rPr kumimoji="1" lang="en-US" altLang="zh-CN" sz="3200" b="1" i="1">
                            <a:solidFill>
                              <a:srgbClr val="FF0000"/>
                            </a:solidFill>
                            <a:latin typeface="Cambria Math" panose="02040503050406030204" pitchFamily="18" charset="0"/>
                            <a:ea typeface="Cambria Math" charset="0"/>
                            <a:cs typeface="Cambria Math" charset="0"/>
                          </a:rPr>
                        </m:ctrlPr>
                      </m:sSubPr>
                      <m:e>
                        <m:r>
                          <a:rPr kumimoji="1" lang="en-US" altLang="zh-CN" sz="3200" b="1" i="1">
                            <a:solidFill>
                              <a:srgbClr val="FF0000"/>
                            </a:solidFill>
                            <a:latin typeface="Cambria Math" charset="0"/>
                            <a:ea typeface="Cambria Math" charset="0"/>
                            <a:cs typeface="Cambria Math" charset="0"/>
                          </a:rPr>
                          <m:t>𝑬</m:t>
                        </m:r>
                      </m:e>
                      <m:sub>
                        <m:r>
                          <a:rPr kumimoji="1" lang="en-US" altLang="zh-CN" sz="3200" b="1" i="1">
                            <a:solidFill>
                              <a:srgbClr val="FF0000"/>
                            </a:solidFill>
                            <a:latin typeface="Cambria Math" charset="0"/>
                            <a:ea typeface="Cambria Math" charset="0"/>
                            <a:cs typeface="Cambria Math" charset="0"/>
                          </a:rPr>
                          <m:t>𝒏</m:t>
                        </m:r>
                      </m:sub>
                    </m:sSub>
                    <m:r>
                      <a:rPr kumimoji="1" lang="en-US" altLang="zh-CN" sz="3200" b="1" i="1">
                        <a:solidFill>
                          <a:srgbClr val="FF0000"/>
                        </a:solidFill>
                        <a:latin typeface="Cambria Math" charset="0"/>
                        <a:ea typeface="Cambria Math" charset="0"/>
                        <a:cs typeface="Cambria Math" charset="0"/>
                      </a:rPr>
                      <m:t>−</m:t>
                    </m:r>
                    <m:sSub>
                      <m:sSubPr>
                        <m:ctrlPr>
                          <a:rPr kumimoji="1" lang="en-US" altLang="zh-CN" sz="3200" b="1" i="1">
                            <a:solidFill>
                              <a:srgbClr val="FF0000"/>
                            </a:solidFill>
                            <a:latin typeface="Cambria Math" panose="02040503050406030204" pitchFamily="18" charset="0"/>
                            <a:ea typeface="Cambria Math" charset="0"/>
                            <a:cs typeface="Cambria Math" charset="0"/>
                          </a:rPr>
                        </m:ctrlPr>
                      </m:sSubPr>
                      <m:e>
                        <m:r>
                          <a:rPr kumimoji="1" lang="en-US" altLang="zh-CN" sz="3200" b="1" i="1">
                            <a:solidFill>
                              <a:srgbClr val="FF0000"/>
                            </a:solidFill>
                            <a:latin typeface="Cambria Math" charset="0"/>
                            <a:ea typeface="Cambria Math" charset="0"/>
                            <a:cs typeface="Cambria Math" charset="0"/>
                          </a:rPr>
                          <m:t>𝑬</m:t>
                        </m:r>
                      </m:e>
                      <m:sub>
                        <m:r>
                          <a:rPr kumimoji="1" lang="en-US" altLang="zh-CN" sz="3200" b="1" i="1">
                            <a:solidFill>
                              <a:srgbClr val="FF0000"/>
                            </a:solidFill>
                            <a:latin typeface="Cambria Math" charset="0"/>
                            <a:ea typeface="Cambria Math" charset="0"/>
                            <a:cs typeface="Cambria Math" charset="0"/>
                          </a:rPr>
                          <m:t>𝒌</m:t>
                        </m:r>
                      </m:sub>
                    </m:sSub>
                  </m:oMath>
                </a14:m>
                <a:endParaRPr lang="zh-CN" altLang="en-US" sz="3200" b="1" dirty="0">
                  <a:solidFill>
                    <a:srgbClr val="FF0000"/>
                  </a:solidFill>
                  <a:latin typeface="SimHei" charset="-122"/>
                  <a:ea typeface="SimHei" charset="-122"/>
                  <a:cs typeface="SimHei" charset="-122"/>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847800" y="5341050"/>
                <a:ext cx="3902479" cy="584775"/>
              </a:xfrm>
              <a:prstGeom prst="rect">
                <a:avLst/>
              </a:prstGeom>
              <a:blipFill rotWithShape="0">
                <a:blip r:embed="rId26"/>
                <a:stretch>
                  <a:fillRect l="-3906" t="-16667" b="-30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1356878" y="5975857"/>
                <a:ext cx="936347"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𝐸</m:t>
                      </m:r>
                      <m:r>
                        <a:rPr kumimoji="1" lang="en-US" altLang="zh-CN" sz="3200" b="0" i="1" smtClean="0">
                          <a:latin typeface="Cambria Math" charset="0"/>
                          <a:ea typeface="Cambria Math" charset="0"/>
                          <a:cs typeface="Cambria Math" charset="0"/>
                        </a:rPr>
                        <m:t>↑</m:t>
                      </m:r>
                    </m:oMath>
                  </m:oMathPara>
                </a14:m>
                <a:endParaRPr kumimoji="1" lang="zh-CN" altLang="en-US" sz="3200" i="1" dirty="0">
                  <a:solidFill>
                    <a:schemeClr val="tx1"/>
                  </a:solidFill>
                </a:endParaRPr>
              </a:p>
            </p:txBody>
          </p:sp>
        </mc:Choice>
        <mc:Fallback xmlns="">
          <p:sp>
            <p:nvSpPr>
              <p:cNvPr id="68" name="文本框 67"/>
              <p:cNvSpPr txBox="1">
                <a:spLocks noRot="1" noChangeAspect="1" noMove="1" noResize="1" noEditPoints="1" noAdjustHandles="1" noChangeArrowheads="1" noChangeShapeType="1" noTextEdit="1"/>
              </p:cNvSpPr>
              <p:nvPr/>
            </p:nvSpPr>
            <p:spPr>
              <a:xfrm>
                <a:off x="1356878" y="5975857"/>
                <a:ext cx="936347" cy="492443"/>
              </a:xfrm>
              <a:prstGeom prst="rect">
                <a:avLst/>
              </a:prstGeom>
              <a:blipFill rotWithShape="0">
                <a:blip r:embed="rId27"/>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2583135" y="5975856"/>
                <a:ext cx="639021"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𝜈</m:t>
                      </m:r>
                      <m:r>
                        <a:rPr kumimoji="1" lang="en-US" altLang="zh-CN" sz="3200" b="0" i="1" smtClean="0">
                          <a:latin typeface="Cambria Math" charset="0"/>
                          <a:ea typeface="Cambria Math" charset="0"/>
                          <a:cs typeface="Cambria Math" charset="0"/>
                        </a:rPr>
                        <m:t>↑</m:t>
                      </m:r>
                    </m:oMath>
                  </m:oMathPara>
                </a14:m>
                <a:endParaRPr kumimoji="1" lang="zh-CN" altLang="en-US" sz="3200" i="1" dirty="0">
                  <a:solidFill>
                    <a:schemeClr val="tx1"/>
                  </a:solidFill>
                </a:endParaRPr>
              </a:p>
            </p:txBody>
          </p:sp>
        </mc:Choice>
        <mc:Fallback xmlns="">
          <p:sp>
            <p:nvSpPr>
              <p:cNvPr id="69" name="文本框 68"/>
              <p:cNvSpPr txBox="1">
                <a:spLocks noRot="1" noChangeAspect="1" noMove="1" noResize="1" noEditPoints="1" noAdjustHandles="1" noChangeArrowheads="1" noChangeShapeType="1" noTextEdit="1"/>
              </p:cNvSpPr>
              <p:nvPr/>
            </p:nvSpPr>
            <p:spPr>
              <a:xfrm>
                <a:off x="2583135" y="5975856"/>
                <a:ext cx="639021" cy="492443"/>
              </a:xfrm>
              <a:prstGeom prst="rect">
                <a:avLst/>
              </a:prstGeom>
              <a:blipFill rotWithShape="0">
                <a:blip r:embed="rId28"/>
                <a:stretch>
                  <a:fillRect/>
                </a:stretch>
              </a:blipFill>
              <a:ln w="381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3540529" y="5975856"/>
                <a:ext cx="639021" cy="492443"/>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m:t>
                      </m:r>
                    </m:oMath>
                  </m:oMathPara>
                </a14:m>
                <a:endParaRPr kumimoji="1" lang="zh-CN" altLang="en-US" sz="3200" i="1" dirty="0">
                  <a:solidFill>
                    <a:schemeClr val="tx1"/>
                  </a:solidFill>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3540529" y="5975856"/>
                <a:ext cx="639021" cy="492443"/>
              </a:xfrm>
              <a:prstGeom prst="rect">
                <a:avLst/>
              </a:prstGeom>
              <a:blipFill rotWithShape="0">
                <a:blip r:embed="rId29"/>
                <a:stretch>
                  <a:fillRect/>
                </a:stretch>
              </a:blipFill>
              <a:ln w="38100">
                <a:noFill/>
              </a:ln>
            </p:spPr>
            <p:txBody>
              <a:bodyPr/>
              <a:lstStyle/>
              <a:p>
                <a:r>
                  <a:rPr lang="zh-CN" altLang="en-US">
                    <a:noFill/>
                  </a:rPr>
                  <a:t> </a:t>
                </a:r>
              </a:p>
            </p:txBody>
          </p:sp>
        </mc:Fallback>
      </mc:AlternateContent>
    </p:spTree>
    <p:extLst>
      <p:ext uri="{BB962C8B-B14F-4D97-AF65-F5344CB8AC3E}">
        <p14:creationId xmlns:p14="http://schemas.microsoft.com/office/powerpoint/2010/main" val="88020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500"/>
                                        <p:tgtEl>
                                          <p:spTgt spid="6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left)">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left)">
                                      <p:cBhvr>
                                        <p:cTn id="41" dur="500"/>
                                        <p:tgtEl>
                                          <p:spTgt spid="6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fade">
                                      <p:cBhvr>
                                        <p:cTn id="61" dur="500"/>
                                        <p:tgtEl>
                                          <p:spTgt spid="7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left)">
                                      <p:cBhvr>
                                        <p:cTn id="66" dur="500"/>
                                        <p:tgtEl>
                                          <p:spTgt spid="4"/>
                                        </p:tgtEl>
                                      </p:cBhvr>
                                    </p:animEffect>
                                  </p:childTnLst>
                                </p:cTn>
                              </p:par>
                            </p:childTnLst>
                          </p:cTn>
                        </p:par>
                        <p:par>
                          <p:cTn id="67" fill="hold">
                            <p:stCondLst>
                              <p:cond delay="500"/>
                            </p:stCondLst>
                            <p:childTnLst>
                              <p:par>
                                <p:cTn id="68" presetID="22" presetClass="entr" presetSubtype="1" fill="hold" nodeType="after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up)">
                                      <p:cBhvr>
                                        <p:cTn id="70" dur="500"/>
                                        <p:tgtEl>
                                          <p:spTgt spid="36"/>
                                        </p:tgtEl>
                                      </p:cBhvr>
                                    </p:animEffect>
                                  </p:childTnLst>
                                </p:cTn>
                              </p:par>
                            </p:childTnLst>
                          </p:cTn>
                        </p:par>
                        <p:par>
                          <p:cTn id="71" fill="hold">
                            <p:stCondLst>
                              <p:cond delay="1000"/>
                            </p:stCondLst>
                            <p:childTnLst>
                              <p:par>
                                <p:cTn id="72" presetID="22" presetClass="entr" presetSubtype="1"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up)">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ipe(left)">
                                      <p:cBhvr>
                                        <p:cTn id="79" dur="500"/>
                                        <p:tgtEl>
                                          <p:spTgt spid="39"/>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left)">
                                      <p:cBhvr>
                                        <p:cTn id="83" dur="500"/>
                                        <p:tgtEl>
                                          <p:spTgt spid="43"/>
                                        </p:tgtEl>
                                      </p:cBhvr>
                                    </p:animEffect>
                                  </p:childTnLst>
                                </p:cTn>
                              </p:par>
                            </p:childTnLst>
                          </p:cTn>
                        </p:par>
                        <p:par>
                          <p:cTn id="84" fill="hold">
                            <p:stCondLst>
                              <p:cond delay="1000"/>
                            </p:stCondLst>
                            <p:childTnLst>
                              <p:par>
                                <p:cTn id="85" presetID="22" presetClass="entr" presetSubtype="8"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childTnLst>
                          </p:cTn>
                        </p:par>
                        <p:par>
                          <p:cTn id="88" fill="hold">
                            <p:stCondLst>
                              <p:cond delay="1500"/>
                            </p:stCondLst>
                            <p:childTnLst>
                              <p:par>
                                <p:cTn id="89" presetID="22" presetClass="entr" presetSubtype="8" fill="hold" grpId="0" nodeType="after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par>
                          <p:cTn id="92" fill="hold">
                            <p:stCondLst>
                              <p:cond delay="2000"/>
                            </p:stCondLst>
                            <p:childTnLst>
                              <p:par>
                                <p:cTn id="93" presetID="1" presetClass="entr" presetSubtype="0" fill="hold" nodeType="afterEffect">
                                  <p:stCondLst>
                                    <p:cond delay="0"/>
                                  </p:stCondLst>
                                  <p:childTnLst>
                                    <p:set>
                                      <p:cBhvr>
                                        <p:cTn id="94" dur="1" fill="hold">
                                          <p:stCondLst>
                                            <p:cond delay="499"/>
                                          </p:stCondLst>
                                        </p:cTn>
                                        <p:tgtEl>
                                          <p:spTgt spid="37"/>
                                        </p:tgtEl>
                                        <p:attrNameLst>
                                          <p:attrName>style.visibility</p:attrName>
                                        </p:attrNameLst>
                                      </p:cBhvr>
                                      <p:to>
                                        <p:strVal val="visible"/>
                                      </p:to>
                                    </p:set>
                                  </p:childTnLst>
                                </p:cTn>
                              </p:par>
                            </p:childTnLst>
                          </p:cTn>
                        </p:par>
                        <p:par>
                          <p:cTn id="95" fill="hold">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wipe(left)">
                                      <p:cBhvr>
                                        <p:cTn id="98" dur="500"/>
                                        <p:tgtEl>
                                          <p:spTgt spid="6"/>
                                        </p:tgtEl>
                                      </p:cBhvr>
                                    </p:animEffect>
                                  </p:childTnLst>
                                </p:cTn>
                              </p:par>
                            </p:childTnLst>
                          </p:cTn>
                        </p:par>
                        <p:par>
                          <p:cTn id="99" fill="hold">
                            <p:stCondLst>
                              <p:cond delay="3000"/>
                            </p:stCondLst>
                            <p:childTnLst>
                              <p:par>
                                <p:cTn id="100" presetID="22" presetClass="entr" presetSubtype="8" fill="hold" grpId="0" nodeType="after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left)">
                                      <p:cBhvr>
                                        <p:cTn id="102" dur="500"/>
                                        <p:tgtEl>
                                          <p:spTgt spid="7"/>
                                        </p:tgtEl>
                                      </p:cBhvr>
                                    </p:animEffect>
                                  </p:childTnLst>
                                </p:cTn>
                              </p:par>
                            </p:childTnLst>
                          </p:cTn>
                        </p:par>
                        <p:par>
                          <p:cTn id="103" fill="hold">
                            <p:stCondLst>
                              <p:cond delay="3500"/>
                            </p:stCondLst>
                            <p:childTnLst>
                              <p:par>
                                <p:cTn id="104" presetID="17" presetClass="entr" presetSubtype="4" fill="hold" nodeType="afterEffect">
                                  <p:stCondLst>
                                    <p:cond delay="0"/>
                                  </p:stCondLst>
                                  <p:childTnLst>
                                    <p:set>
                                      <p:cBhvr>
                                        <p:cTn id="105" dur="1" fill="hold">
                                          <p:stCondLst>
                                            <p:cond delay="0"/>
                                          </p:stCondLst>
                                        </p:cTn>
                                        <p:tgtEl>
                                          <p:spTgt spid="52"/>
                                        </p:tgtEl>
                                        <p:attrNameLst>
                                          <p:attrName>style.visibility</p:attrName>
                                        </p:attrNameLst>
                                      </p:cBhvr>
                                      <p:to>
                                        <p:strVal val="visible"/>
                                      </p:to>
                                    </p:set>
                                    <p:anim calcmode="lin" valueType="num">
                                      <p:cBhvr>
                                        <p:cTn id="106" dur="500" fill="hold"/>
                                        <p:tgtEl>
                                          <p:spTgt spid="52"/>
                                        </p:tgtEl>
                                        <p:attrNameLst>
                                          <p:attrName>ppt_x</p:attrName>
                                        </p:attrNameLst>
                                      </p:cBhvr>
                                      <p:tavLst>
                                        <p:tav tm="0">
                                          <p:val>
                                            <p:strVal val="#ppt_x"/>
                                          </p:val>
                                        </p:tav>
                                        <p:tav tm="100000">
                                          <p:val>
                                            <p:strVal val="#ppt_x"/>
                                          </p:val>
                                        </p:tav>
                                      </p:tavLst>
                                    </p:anim>
                                    <p:anim calcmode="lin" valueType="num">
                                      <p:cBhvr>
                                        <p:cTn id="107" dur="500" fill="hold"/>
                                        <p:tgtEl>
                                          <p:spTgt spid="52"/>
                                        </p:tgtEl>
                                        <p:attrNameLst>
                                          <p:attrName>ppt_y</p:attrName>
                                        </p:attrNameLst>
                                      </p:cBhvr>
                                      <p:tavLst>
                                        <p:tav tm="0">
                                          <p:val>
                                            <p:strVal val="#ppt_y+#ppt_h/2"/>
                                          </p:val>
                                        </p:tav>
                                        <p:tav tm="100000">
                                          <p:val>
                                            <p:strVal val="#ppt_y"/>
                                          </p:val>
                                        </p:tav>
                                      </p:tavLst>
                                    </p:anim>
                                    <p:anim calcmode="lin" valueType="num">
                                      <p:cBhvr>
                                        <p:cTn id="108" dur="500" fill="hold"/>
                                        <p:tgtEl>
                                          <p:spTgt spid="52"/>
                                        </p:tgtEl>
                                        <p:attrNameLst>
                                          <p:attrName>ppt_w</p:attrName>
                                        </p:attrNameLst>
                                      </p:cBhvr>
                                      <p:tavLst>
                                        <p:tav tm="0">
                                          <p:val>
                                            <p:strVal val="#ppt_w"/>
                                          </p:val>
                                        </p:tav>
                                        <p:tav tm="100000">
                                          <p:val>
                                            <p:strVal val="#ppt_w"/>
                                          </p:val>
                                        </p:tav>
                                      </p:tavLst>
                                    </p:anim>
                                    <p:anim calcmode="lin" valueType="num">
                                      <p:cBhvr>
                                        <p:cTn id="109" dur="500" fill="hold"/>
                                        <p:tgtEl>
                                          <p:spTgt spid="52"/>
                                        </p:tgtEl>
                                        <p:attrNameLst>
                                          <p:attrName>ppt_h</p:attrName>
                                        </p:attrNameLst>
                                      </p:cBhvr>
                                      <p:tavLst>
                                        <p:tav tm="0">
                                          <p:val>
                                            <p:fltVal val="0"/>
                                          </p:val>
                                        </p:tav>
                                        <p:tav tm="100000">
                                          <p:val>
                                            <p:strVal val="#ppt_h"/>
                                          </p:val>
                                        </p:tav>
                                      </p:tavLst>
                                    </p:anim>
                                  </p:childTnLst>
                                </p:cTn>
                              </p:par>
                            </p:childTnLst>
                          </p:cTn>
                        </p:par>
                        <p:par>
                          <p:cTn id="110" fill="hold">
                            <p:stCondLst>
                              <p:cond delay="4000"/>
                            </p:stCondLst>
                            <p:childTnLst>
                              <p:par>
                                <p:cTn id="111" presetID="22" presetClass="entr" presetSubtype="8" fill="hold" grpId="0" nodeType="after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wipe(left)">
                                      <p:cBhvr>
                                        <p:cTn id="113" dur="500"/>
                                        <p:tgtEl>
                                          <p:spTgt spid="51"/>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wipe(up)">
                                      <p:cBhvr>
                                        <p:cTn id="118" dur="500"/>
                                        <p:tgtEl>
                                          <p:spTgt spid="8"/>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9"/>
                                        </p:tgtEl>
                                        <p:attrNameLst>
                                          <p:attrName>style.visibility</p:attrName>
                                        </p:attrNameLst>
                                      </p:cBhvr>
                                      <p:to>
                                        <p:strVal val="visible"/>
                                      </p:to>
                                    </p:set>
                                    <p:animEffect transition="in" filter="wipe(up)">
                                      <p:cBhvr>
                                        <p:cTn id="122" dur="500"/>
                                        <p:tgtEl>
                                          <p:spTgt spid="9"/>
                                        </p:tgtEl>
                                      </p:cBhvr>
                                    </p:animEffect>
                                  </p:childTnLst>
                                </p:cTn>
                              </p:par>
                            </p:childTnLst>
                          </p:cTn>
                        </p:par>
                        <p:par>
                          <p:cTn id="123" fill="hold">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0"/>
                                        </p:tgtEl>
                                        <p:attrNameLst>
                                          <p:attrName>style.visibility</p:attrName>
                                        </p:attrNameLst>
                                      </p:cBhvr>
                                      <p:to>
                                        <p:strVal val="visible"/>
                                      </p:to>
                                    </p:set>
                                    <p:animEffect transition="in" filter="wipe(up)">
                                      <p:cBhvr>
                                        <p:cTn id="126" dur="500"/>
                                        <p:tgtEl>
                                          <p:spTgt spid="10"/>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11"/>
                                        </p:tgtEl>
                                        <p:attrNameLst>
                                          <p:attrName>style.visibility</p:attrName>
                                        </p:attrNameLst>
                                      </p:cBhvr>
                                      <p:to>
                                        <p:strVal val="visible"/>
                                      </p:to>
                                    </p:set>
                                    <p:animEffect transition="in" filter="wipe(up)">
                                      <p:cBhvr>
                                        <p:cTn id="130" dur="500"/>
                                        <p:tgtEl>
                                          <p:spTgt spid="11"/>
                                        </p:tgtEl>
                                      </p:cBhvr>
                                    </p:animEffect>
                                  </p:childTnLst>
                                </p:cTn>
                              </p:par>
                            </p:childTnLst>
                          </p:cTn>
                        </p:par>
                        <p:par>
                          <p:cTn id="131" fill="hold">
                            <p:stCondLst>
                              <p:cond delay="2000"/>
                            </p:stCondLst>
                            <p:childTnLst>
                              <p:par>
                                <p:cTn id="132" presetID="22" presetClass="entr" presetSubtype="1" fill="hold" grpId="0" nodeType="afterEffect">
                                  <p:stCondLst>
                                    <p:cond delay="0"/>
                                  </p:stCondLst>
                                  <p:childTnLst>
                                    <p:set>
                                      <p:cBhvr>
                                        <p:cTn id="133" dur="1" fill="hold">
                                          <p:stCondLst>
                                            <p:cond delay="0"/>
                                          </p:stCondLst>
                                        </p:cTn>
                                        <p:tgtEl>
                                          <p:spTgt spid="12"/>
                                        </p:tgtEl>
                                        <p:attrNameLst>
                                          <p:attrName>style.visibility</p:attrName>
                                        </p:attrNameLst>
                                      </p:cBhvr>
                                      <p:to>
                                        <p:strVal val="visible"/>
                                      </p:to>
                                    </p:set>
                                    <p:animEffect transition="in" filter="wipe(up)">
                                      <p:cBhvr>
                                        <p:cTn id="134" dur="500"/>
                                        <p:tgtEl>
                                          <p:spTgt spid="1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1" fill="hold" nodeType="clickEffect">
                                  <p:stCondLst>
                                    <p:cond delay="0"/>
                                  </p:stCondLst>
                                  <p:childTnLst>
                                    <p:set>
                                      <p:cBhvr>
                                        <p:cTn id="138" dur="1" fill="hold">
                                          <p:stCondLst>
                                            <p:cond delay="0"/>
                                          </p:stCondLst>
                                        </p:cTn>
                                        <p:tgtEl>
                                          <p:spTgt spid="13"/>
                                        </p:tgtEl>
                                        <p:attrNameLst>
                                          <p:attrName>style.visibility</p:attrName>
                                        </p:attrNameLst>
                                      </p:cBhvr>
                                      <p:to>
                                        <p:strVal val="visible"/>
                                      </p:to>
                                    </p:set>
                                    <p:animEffect transition="in" filter="wipe(up)">
                                      <p:cBhvr>
                                        <p:cTn id="139" dur="500"/>
                                        <p:tgtEl>
                                          <p:spTgt spid="1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nodeType="click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wipe(up)">
                                      <p:cBhvr>
                                        <p:cTn id="144" dur="500"/>
                                        <p:tgtEl>
                                          <p:spTgt spid="1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25"/>
                                        </p:tgtEl>
                                        <p:attrNameLst>
                                          <p:attrName>style.visibility</p:attrName>
                                        </p:attrNameLst>
                                      </p:cBhvr>
                                      <p:to>
                                        <p:strVal val="visible"/>
                                      </p:to>
                                    </p:set>
                                    <p:animEffect transition="in" filter="wipe(up)">
                                      <p:cBhvr>
                                        <p:cTn id="149" dur="500"/>
                                        <p:tgtEl>
                                          <p:spTgt spid="25"/>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wipe(up)">
                                      <p:cBhvr>
                                        <p:cTn id="1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animBg="1"/>
      <p:bldP spid="10" grpId="0" animBg="1"/>
      <p:bldP spid="11" grpId="0" animBg="1"/>
      <p:bldP spid="12" grpId="0" animBg="1"/>
      <p:bldP spid="51" grpId="0" autoUpdateAnimBg="0"/>
      <p:bldP spid="60" grpId="0"/>
      <p:bldP spid="61" grpId="0"/>
      <p:bldP spid="62" grpId="0" animBg="1"/>
      <p:bldP spid="63" grpId="0"/>
      <p:bldP spid="64" grpId="0"/>
      <p:bldP spid="65" grpId="0"/>
      <p:bldP spid="66" grpId="0"/>
      <p:bldP spid="67" grpId="0"/>
      <p:bldP spid="68" grpId="0"/>
      <p:bldP spid="69" grpId="0"/>
      <p:bldP spid="7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5314275"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四 玻尔理论的成功与局限性</a:t>
            </a:r>
          </a:p>
        </p:txBody>
      </p:sp>
      <p:sp>
        <p:nvSpPr>
          <p:cNvPr id="3" name="文本框 2"/>
          <p:cNvSpPr txBox="1"/>
          <p:nvPr/>
        </p:nvSpPr>
        <p:spPr>
          <a:xfrm>
            <a:off x="468187" y="887457"/>
            <a:ext cx="1005403" cy="584775"/>
          </a:xfrm>
          <a:prstGeom prst="rect">
            <a:avLst/>
          </a:prstGeom>
          <a:noFill/>
        </p:spPr>
        <p:txBody>
          <a:bodyPr wrap="none" rtlCol="0">
            <a:spAutoFit/>
          </a:bodyPr>
          <a:lstStyle/>
          <a:p>
            <a:r>
              <a:rPr lang="zh-CN" altLang="en-US" sz="3200" b="1" dirty="0">
                <a:solidFill>
                  <a:schemeClr val="accent5"/>
                </a:solidFill>
                <a:latin typeface="SimHei" charset="-122"/>
                <a:ea typeface="SimHei" charset="-122"/>
                <a:cs typeface="SimHei" charset="-122"/>
              </a:rPr>
              <a:t>成功</a:t>
            </a:r>
          </a:p>
        </p:txBody>
      </p:sp>
      <mc:AlternateContent xmlns:mc="http://schemas.openxmlformats.org/markup-compatibility/2006" xmlns:a14="http://schemas.microsoft.com/office/drawing/2010/main">
        <mc:Choice Requires="a14">
          <p:sp>
            <p:nvSpPr>
              <p:cNvPr id="4" name="文本框 3"/>
              <p:cNvSpPr txBox="1"/>
              <p:nvPr/>
            </p:nvSpPr>
            <p:spPr>
              <a:xfrm>
                <a:off x="863475" y="1472232"/>
                <a:ext cx="4958858" cy="584775"/>
              </a:xfrm>
              <a:prstGeom prst="rect">
                <a:avLst/>
              </a:prstGeom>
              <a:noFill/>
            </p:spPr>
            <p:txBody>
              <a:bodyPr wrap="none" rtlCol="0">
                <a:spAutoFit/>
              </a:bodyPr>
              <a:lstStyle/>
              <a:p>
                <a:r>
                  <a:rPr lang="en-US" altLang="zh-CN" sz="3200" b="1" dirty="0">
                    <a:latin typeface="SimHei" charset="-122"/>
                    <a:ea typeface="SimHei" charset="-122"/>
                    <a:cs typeface="SimHei" charset="-122"/>
                  </a:rPr>
                  <a:t>1).</a:t>
                </a:r>
                <a:r>
                  <a:rPr lang="zh-CN" altLang="en-US" sz="3200" b="1" dirty="0">
                    <a:latin typeface="SimHei" charset="-122"/>
                    <a:ea typeface="SimHei" charset="-122"/>
                    <a:cs typeface="SimHei" charset="-122"/>
                  </a:rPr>
                  <a:t>成功预言了</a:t>
                </a:r>
                <a14:m>
                  <m:oMath xmlns:m="http://schemas.openxmlformats.org/officeDocument/2006/math">
                    <m:sSub>
                      <m:sSubPr>
                        <m:ctrlPr>
                          <a:rPr lang="en-US" altLang="zh-CN" sz="3200" b="1" i="1" smtClean="0">
                            <a:latin typeface="Cambria Math" panose="02040503050406030204" pitchFamily="18" charset="0"/>
                            <a:ea typeface="SimHei" charset="-122"/>
                            <a:cs typeface="SimHei" charset="-122"/>
                          </a:rPr>
                        </m:ctrlPr>
                      </m:sSubPr>
                      <m:e>
                        <m:r>
                          <a:rPr lang="en-US" altLang="zh-CN" sz="3200" b="1" i="1" smtClean="0">
                            <a:latin typeface="Cambria Math" charset="0"/>
                            <a:ea typeface="SimHei" charset="-122"/>
                            <a:cs typeface="SimHei" charset="-122"/>
                          </a:rPr>
                          <m:t>𝒓</m:t>
                        </m:r>
                      </m:e>
                      <m:sub>
                        <m:r>
                          <a:rPr lang="en-US" altLang="zh-CN" sz="3200" b="1" i="1" smtClean="0">
                            <a:latin typeface="Cambria Math" charset="0"/>
                            <a:ea typeface="SimHei" charset="-122"/>
                            <a:cs typeface="SimHei" charset="-122"/>
                          </a:rPr>
                          <m:t>𝒏</m:t>
                        </m:r>
                      </m:sub>
                    </m:sSub>
                  </m:oMath>
                </a14:m>
                <a:r>
                  <a:rPr lang="zh-CN" altLang="en-US" sz="3200" b="1" dirty="0">
                    <a:latin typeface="SimHei" charset="-122"/>
                    <a:ea typeface="SimHei" charset="-122"/>
                    <a:cs typeface="SimHei" charset="-122"/>
                  </a:rPr>
                  <a:t>，</a:t>
                </a:r>
                <a14:m>
                  <m:oMath xmlns:m="http://schemas.openxmlformats.org/officeDocument/2006/math">
                    <m:sSub>
                      <m:sSubPr>
                        <m:ctrlPr>
                          <a:rPr lang="en-US" altLang="zh-CN" sz="3200" b="1" i="1">
                            <a:latin typeface="Cambria Math" panose="02040503050406030204" pitchFamily="18" charset="0"/>
                            <a:ea typeface="SimHei" charset="-122"/>
                            <a:cs typeface="SimHei" charset="-122"/>
                          </a:rPr>
                        </m:ctrlPr>
                      </m:sSubPr>
                      <m:e>
                        <m:r>
                          <a:rPr lang="en-US" altLang="zh-CN" sz="3200" b="1" i="1" smtClean="0">
                            <a:latin typeface="Cambria Math" charset="0"/>
                            <a:ea typeface="SimHei" charset="-122"/>
                            <a:cs typeface="SimHei" charset="-122"/>
                          </a:rPr>
                          <m:t>𝑬</m:t>
                        </m:r>
                      </m:e>
                      <m:sub>
                        <m:r>
                          <a:rPr lang="en-US" altLang="zh-CN" sz="3200" b="1" i="1">
                            <a:latin typeface="Cambria Math" charset="0"/>
                            <a:ea typeface="SimHei" charset="-122"/>
                            <a:cs typeface="SimHei" charset="-122"/>
                          </a:rPr>
                          <m:t>𝒏</m:t>
                        </m:r>
                      </m:sub>
                    </m:sSub>
                    <m:r>
                      <a:rPr lang="en-US" altLang="zh-CN" sz="3200" b="1" i="1">
                        <a:latin typeface="Cambria Math" charset="0"/>
                        <a:ea typeface="SimHei" charset="-122"/>
                        <a:cs typeface="SimHei" charset="-122"/>
                      </a:rPr>
                      <m:t> </m:t>
                    </m:r>
                  </m:oMath>
                </a14:m>
                <a:r>
                  <a:rPr lang="zh-CN" altLang="en-US" sz="3200" b="1" dirty="0">
                    <a:latin typeface="SimHei" charset="-122"/>
                    <a:ea typeface="SimHei" charset="-122"/>
                    <a:cs typeface="SimHei" charset="-122"/>
                  </a:rPr>
                  <a:t>，</a:t>
                </a:r>
                <a14:m>
                  <m:oMath xmlns:m="http://schemas.openxmlformats.org/officeDocument/2006/math">
                    <m:r>
                      <a:rPr lang="en-US" altLang="zh-CN" sz="3200" b="1" i="1" smtClean="0">
                        <a:latin typeface="Cambria Math" charset="0"/>
                        <a:ea typeface="SimHei" charset="-122"/>
                        <a:cs typeface="SimHei" charset="-122"/>
                      </a:rPr>
                      <m:t>𝑹</m:t>
                    </m:r>
                  </m:oMath>
                </a14:m>
                <a:endParaRPr lang="zh-CN" altLang="en-US" sz="3200" b="1" dirty="0">
                  <a:latin typeface="SimHei" charset="-122"/>
                  <a:ea typeface="SimHei" charset="-122"/>
                  <a:cs typeface="SimHei"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863475" y="1472232"/>
                <a:ext cx="4958858" cy="584775"/>
              </a:xfrm>
              <a:prstGeom prst="rect">
                <a:avLst/>
              </a:prstGeom>
              <a:blipFill rotWithShape="0">
                <a:blip r:embed="rId2"/>
                <a:stretch>
                  <a:fillRect l="-3198" t="-16842" b="-31579"/>
                </a:stretch>
              </a:blipFill>
            </p:spPr>
            <p:txBody>
              <a:bodyPr/>
              <a:lstStyle/>
              <a:p>
                <a:r>
                  <a:rPr lang="zh-CN" altLang="en-US">
                    <a:noFill/>
                  </a:rPr>
                  <a:t> </a:t>
                </a:r>
              </a:p>
            </p:txBody>
          </p:sp>
        </mc:Fallback>
      </mc:AlternateContent>
      <p:sp>
        <p:nvSpPr>
          <p:cNvPr id="5" name="文本框 4"/>
          <p:cNvSpPr txBox="1"/>
          <p:nvPr/>
        </p:nvSpPr>
        <p:spPr>
          <a:xfrm>
            <a:off x="2119922" y="887457"/>
            <a:ext cx="4288353" cy="584775"/>
          </a:xfrm>
          <a:prstGeom prst="rect">
            <a:avLst/>
          </a:prstGeom>
          <a:noFill/>
        </p:spPr>
        <p:txBody>
          <a:bodyPr wrap="none" rtlCol="0">
            <a:spAutoFit/>
          </a:bodyPr>
          <a:lstStyle/>
          <a:p>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对氢原子，碱金属等</a:t>
            </a:r>
            <a:r>
              <a:rPr lang="en-US" altLang="zh-CN" sz="3200" b="1" dirty="0">
                <a:latin typeface="SimHei" charset="-122"/>
                <a:ea typeface="SimHei" charset="-122"/>
                <a:cs typeface="SimHei" charset="-122"/>
              </a:rPr>
              <a:t>)</a:t>
            </a:r>
            <a:endParaRPr lang="zh-CN" altLang="en-US" sz="3200" b="1" dirty="0">
              <a:latin typeface="SimHei" charset="-122"/>
              <a:ea typeface="SimHei" charset="-122"/>
              <a:cs typeface="SimHei" charset="-122"/>
            </a:endParaRPr>
          </a:p>
        </p:txBody>
      </p:sp>
      <p:sp>
        <p:nvSpPr>
          <p:cNvPr id="6" name="文本框 5"/>
          <p:cNvSpPr txBox="1"/>
          <p:nvPr/>
        </p:nvSpPr>
        <p:spPr>
          <a:xfrm>
            <a:off x="863475" y="2057007"/>
            <a:ext cx="6135013" cy="584775"/>
          </a:xfrm>
          <a:prstGeom prst="rect">
            <a:avLst/>
          </a:prstGeom>
          <a:noFill/>
        </p:spPr>
        <p:txBody>
          <a:bodyPr wrap="none" rtlCol="0">
            <a:spAutoFit/>
          </a:bodyPr>
          <a:lstStyle/>
          <a:p>
            <a:r>
              <a:rPr lang="en-US" altLang="zh-CN" sz="3200" b="1" dirty="0">
                <a:latin typeface="SimHei" charset="-122"/>
                <a:ea typeface="SimHei" charset="-122"/>
                <a:cs typeface="SimHei" charset="-122"/>
              </a:rPr>
              <a:t>2).</a:t>
            </a:r>
            <a:r>
              <a:rPr lang="zh-CN" altLang="en-US" sz="3200" b="1" dirty="0">
                <a:latin typeface="SimHei" charset="-122"/>
                <a:ea typeface="SimHei" charset="-122"/>
                <a:cs typeface="SimHei" charset="-122"/>
              </a:rPr>
              <a:t>定义了定态，跃迁频率的概念</a:t>
            </a:r>
          </a:p>
        </p:txBody>
      </p:sp>
      <p:sp>
        <p:nvSpPr>
          <p:cNvPr id="7" name="文本框 6"/>
          <p:cNvSpPr txBox="1"/>
          <p:nvPr/>
        </p:nvSpPr>
        <p:spPr>
          <a:xfrm>
            <a:off x="863474" y="2641782"/>
            <a:ext cx="5314275" cy="584775"/>
          </a:xfrm>
          <a:prstGeom prst="rect">
            <a:avLst/>
          </a:prstGeom>
          <a:noFill/>
        </p:spPr>
        <p:txBody>
          <a:bodyPr wrap="none" rtlCol="0">
            <a:spAutoFit/>
          </a:bodyPr>
          <a:lstStyle/>
          <a:p>
            <a:r>
              <a:rPr lang="en-US" altLang="zh-CN" sz="3200" b="1" dirty="0">
                <a:latin typeface="SimHei" charset="-122"/>
                <a:ea typeface="SimHei" charset="-122"/>
                <a:cs typeface="SimHei" charset="-122"/>
              </a:rPr>
              <a:t>3).</a:t>
            </a:r>
            <a:r>
              <a:rPr lang="zh-CN" altLang="en-US" sz="3200" b="1" dirty="0">
                <a:latin typeface="SimHei" charset="-122"/>
                <a:ea typeface="SimHei" charset="-122"/>
                <a:cs typeface="SimHei" charset="-122"/>
              </a:rPr>
              <a:t>推导出了广义巴耳末公式</a:t>
            </a:r>
          </a:p>
        </p:txBody>
      </p:sp>
      <p:sp>
        <p:nvSpPr>
          <p:cNvPr id="8" name="文本框 7"/>
          <p:cNvSpPr txBox="1"/>
          <p:nvPr/>
        </p:nvSpPr>
        <p:spPr>
          <a:xfrm>
            <a:off x="468187" y="3355147"/>
            <a:ext cx="1415772" cy="584775"/>
          </a:xfrm>
          <a:prstGeom prst="rect">
            <a:avLst/>
          </a:prstGeom>
          <a:noFill/>
        </p:spPr>
        <p:txBody>
          <a:bodyPr wrap="none" rtlCol="0">
            <a:spAutoFit/>
          </a:bodyPr>
          <a:lstStyle/>
          <a:p>
            <a:r>
              <a:rPr lang="zh-CN" altLang="en-US" sz="3200" b="1" dirty="0">
                <a:solidFill>
                  <a:schemeClr val="accent5"/>
                </a:solidFill>
                <a:latin typeface="SimHei" charset="-122"/>
                <a:ea typeface="SimHei" charset="-122"/>
                <a:cs typeface="SimHei" charset="-122"/>
              </a:rPr>
              <a:t>局限性</a:t>
            </a:r>
          </a:p>
        </p:txBody>
      </p:sp>
      <p:sp>
        <p:nvSpPr>
          <p:cNvPr id="9" name="文本框 8"/>
          <p:cNvSpPr txBox="1"/>
          <p:nvPr/>
        </p:nvSpPr>
        <p:spPr>
          <a:xfrm>
            <a:off x="863475" y="3939922"/>
            <a:ext cx="10238700" cy="1077218"/>
          </a:xfrm>
          <a:prstGeom prst="rect">
            <a:avLst/>
          </a:prstGeom>
          <a:noFill/>
        </p:spPr>
        <p:txBody>
          <a:bodyPr wrap="none" rtlCol="0">
            <a:spAutoFit/>
          </a:bodyPr>
          <a:lstStyle/>
          <a:p>
            <a:r>
              <a:rPr lang="en-US" altLang="zh-CN" sz="3200" b="1" dirty="0">
                <a:latin typeface="SimHei" charset="-122"/>
                <a:ea typeface="SimHei" charset="-122"/>
                <a:cs typeface="SimHei" charset="-122"/>
              </a:rPr>
              <a:t>1).</a:t>
            </a:r>
            <a:r>
              <a:rPr lang="zh-CN" altLang="en-US" sz="3200" b="1" dirty="0">
                <a:latin typeface="SimHei" charset="-122"/>
                <a:ea typeface="SimHei" charset="-122"/>
                <a:cs typeface="SimHei" charset="-122"/>
              </a:rPr>
              <a:t>对稍复杂的原子光谱，例如多电子原子，定性和定量</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   都不能解释</a:t>
            </a:r>
          </a:p>
        </p:txBody>
      </p:sp>
      <p:sp>
        <p:nvSpPr>
          <p:cNvPr id="11" name="文本框 10"/>
          <p:cNvSpPr txBox="1"/>
          <p:nvPr/>
        </p:nvSpPr>
        <p:spPr>
          <a:xfrm>
            <a:off x="863474" y="5017140"/>
            <a:ext cx="10238700" cy="1077218"/>
          </a:xfrm>
          <a:prstGeom prst="rect">
            <a:avLst/>
          </a:prstGeom>
          <a:noFill/>
        </p:spPr>
        <p:txBody>
          <a:bodyPr wrap="none" rtlCol="0">
            <a:spAutoFit/>
          </a:bodyPr>
          <a:lstStyle/>
          <a:p>
            <a:r>
              <a:rPr lang="en-US" altLang="zh-CN" sz="3200" b="1" dirty="0">
                <a:latin typeface="SimHei" charset="-122"/>
                <a:ea typeface="SimHei" charset="-122"/>
                <a:cs typeface="SimHei" charset="-122"/>
              </a:rPr>
              <a:t>2).</a:t>
            </a:r>
            <a:r>
              <a:rPr lang="zh-CN" altLang="en-US" sz="3200" b="1" dirty="0">
                <a:latin typeface="SimHei" charset="-122"/>
                <a:ea typeface="SimHei" charset="-122"/>
                <a:cs typeface="SimHei" charset="-122"/>
              </a:rPr>
              <a:t>对氢原子谱线的强度，宽度，偏振等问题的解释遇到</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   了难以克服的困难。</a:t>
            </a:r>
          </a:p>
        </p:txBody>
      </p:sp>
    </p:spTree>
    <p:extLst>
      <p:ext uri="{BB962C8B-B14F-4D97-AF65-F5344CB8AC3E}">
        <p14:creationId xmlns:p14="http://schemas.microsoft.com/office/powerpoint/2010/main" val="17024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6647974" cy="646331"/>
          </a:xfrm>
          <a:prstGeom prst="rect">
            <a:avLst/>
          </a:prstGeom>
          <a:noFill/>
        </p:spPr>
        <p:txBody>
          <a:bodyPr wrap="none" rtlCol="0">
            <a:spAutoFit/>
          </a:bodyPr>
          <a:lstStyle/>
          <a:p>
            <a:r>
              <a:rPr lang="zh-CN" altLang="en-US" sz="3600" b="1" dirty="0">
                <a:solidFill>
                  <a:srgbClr val="7030A0"/>
                </a:solidFill>
                <a:latin typeface="SimHei" charset="-122"/>
                <a:ea typeface="SimHei" charset="-122"/>
                <a:cs typeface="SimHei" charset="-122"/>
              </a:rPr>
              <a:t>第一节 黑体辐射 普朗克能量子</a:t>
            </a:r>
          </a:p>
        </p:txBody>
      </p:sp>
      <p:sp>
        <p:nvSpPr>
          <p:cNvPr id="3" name="文本框 2"/>
          <p:cNvSpPr txBox="1"/>
          <p:nvPr/>
        </p:nvSpPr>
        <p:spPr>
          <a:xfrm>
            <a:off x="468188" y="949013"/>
            <a:ext cx="2031325"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一 热辐射</a:t>
            </a:r>
          </a:p>
        </p:txBody>
      </p:sp>
      <p:sp>
        <p:nvSpPr>
          <p:cNvPr id="4" name="文本框 3"/>
          <p:cNvSpPr txBox="1"/>
          <p:nvPr/>
        </p:nvSpPr>
        <p:spPr>
          <a:xfrm>
            <a:off x="468187" y="1533788"/>
            <a:ext cx="10854253" cy="1569660"/>
          </a:xfrm>
          <a:prstGeom prst="rect">
            <a:avLst/>
          </a:prstGeom>
          <a:noFill/>
        </p:spPr>
        <p:txBody>
          <a:bodyPr wrap="none" rtlCol="0">
            <a:spAutoFit/>
          </a:bodyPr>
          <a:lstStyle/>
          <a:p>
            <a:r>
              <a:rPr lang="zh-CN" altLang="en-US" sz="3200" b="1" dirty="0">
                <a:latin typeface="SimHei" charset="-122"/>
                <a:ea typeface="SimHei" charset="-122"/>
                <a:cs typeface="SimHei" charset="-122"/>
              </a:rPr>
              <a:t>    处于任一温度下的物体，其中大量的分子或原子都会往</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周围空间辐射电磁波，这种以电磁波形式向外传播能量的过</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程称为</a:t>
            </a:r>
            <a:r>
              <a:rPr lang="zh-CN" altLang="en-US" sz="3200" b="1" dirty="0">
                <a:solidFill>
                  <a:srgbClr val="FF0000"/>
                </a:solidFill>
                <a:latin typeface="SimHei" charset="-122"/>
                <a:ea typeface="SimHei" charset="-122"/>
                <a:cs typeface="SimHei" charset="-122"/>
              </a:rPr>
              <a:t>辐射</a:t>
            </a:r>
            <a:r>
              <a:rPr lang="zh-CN" altLang="en-US" sz="3200" b="1" dirty="0">
                <a:latin typeface="SimHei" charset="-122"/>
                <a:ea typeface="SimHei" charset="-122"/>
                <a:cs typeface="SimHei" charset="-122"/>
              </a:rPr>
              <a:t>。</a:t>
            </a:r>
          </a:p>
        </p:txBody>
      </p:sp>
      <p:sp>
        <p:nvSpPr>
          <p:cNvPr id="5" name="文本框 4"/>
          <p:cNvSpPr txBox="1"/>
          <p:nvPr/>
        </p:nvSpPr>
        <p:spPr>
          <a:xfrm>
            <a:off x="468187" y="3103448"/>
            <a:ext cx="11264622" cy="584775"/>
          </a:xfrm>
          <a:prstGeom prst="rect">
            <a:avLst/>
          </a:prstGeom>
          <a:noFill/>
        </p:spPr>
        <p:txBody>
          <a:bodyPr wrap="none" rtlCol="0">
            <a:spAutoFit/>
          </a:bodyPr>
          <a:lstStyle/>
          <a:p>
            <a:r>
              <a:rPr lang="zh-CN" altLang="en-US" sz="3200" b="1" dirty="0">
                <a:solidFill>
                  <a:srgbClr val="FF0000"/>
                </a:solidFill>
                <a:latin typeface="SimHei" charset="-122"/>
                <a:ea typeface="SimHei" charset="-122"/>
                <a:cs typeface="SimHei" charset="-122"/>
              </a:rPr>
              <a:t>热辐射</a:t>
            </a:r>
            <a:r>
              <a:rPr lang="zh-CN" altLang="en-US" sz="3200" b="1" dirty="0">
                <a:latin typeface="SimHei" charset="-122"/>
                <a:ea typeface="SimHei" charset="-122"/>
                <a:cs typeface="SimHei" charset="-122"/>
              </a:rPr>
              <a:t>：辐射能大小和辐射电磁波波长分布都与</a:t>
            </a:r>
            <a:r>
              <a:rPr lang="zh-CN" altLang="en-US" sz="3200" b="1" dirty="0">
                <a:solidFill>
                  <a:srgbClr val="FF0000"/>
                </a:solidFill>
                <a:latin typeface="SimHei" charset="-122"/>
                <a:ea typeface="SimHei" charset="-122"/>
                <a:cs typeface="SimHei" charset="-122"/>
              </a:rPr>
              <a:t>温度</a:t>
            </a:r>
            <a:r>
              <a:rPr lang="zh-CN" altLang="en-US" sz="3200" b="1" dirty="0">
                <a:latin typeface="SimHei" charset="-122"/>
                <a:ea typeface="SimHei" charset="-122"/>
                <a:cs typeface="SimHei" charset="-122"/>
              </a:rPr>
              <a:t>有关。</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49" y="3808152"/>
            <a:ext cx="3861873" cy="2417532"/>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263" y="3801877"/>
            <a:ext cx="3655433" cy="2427436"/>
          </a:xfrm>
          <a:prstGeom prst="rect">
            <a:avLst/>
          </a:prstGeom>
        </p:spPr>
      </p:pic>
    </p:spTree>
    <p:extLst>
      <p:ext uri="{BB962C8B-B14F-4D97-AF65-F5344CB8AC3E}">
        <p14:creationId xmlns:p14="http://schemas.microsoft.com/office/powerpoint/2010/main" val="16289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5929828" cy="1077218"/>
          </a:xfrm>
          <a:prstGeom prst="rect">
            <a:avLst/>
          </a:prstGeom>
          <a:noFill/>
        </p:spPr>
        <p:txBody>
          <a:bodyPr wrap="none" rtlCol="0">
            <a:spAutoFit/>
          </a:bodyPr>
          <a:lstStyle/>
          <a:p>
            <a:r>
              <a:rPr lang="zh-CN" altLang="en-US" sz="3200" b="1" dirty="0">
                <a:latin typeface="SimHei" charset="-122"/>
                <a:ea typeface="SimHei" charset="-122"/>
                <a:cs typeface="SimHei" charset="-122"/>
              </a:rPr>
              <a:t>热辐射包含各种波长的电磁波，</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通常是一种连续光谱。</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366" y="274546"/>
            <a:ext cx="4550230" cy="2693736"/>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468188" y="1379900"/>
                <a:ext cx="6340197" cy="1569660"/>
              </a:xfrm>
              <a:prstGeom prst="rect">
                <a:avLst/>
              </a:prstGeom>
              <a:noFill/>
            </p:spPr>
            <p:txBody>
              <a:bodyPr wrap="none" rtlCol="0">
                <a:spAutoFit/>
              </a:bodyPr>
              <a:lstStyle/>
              <a:p>
                <a:r>
                  <a:rPr lang="zh-CN" altLang="en-US" sz="3200" b="1" dirty="0">
                    <a:solidFill>
                      <a:srgbClr val="FF0000"/>
                    </a:solidFill>
                    <a:latin typeface="SimHei" charset="-122"/>
                    <a:ea typeface="SimHei" charset="-122"/>
                    <a:cs typeface="SimHei" charset="-122"/>
                  </a:rPr>
                  <a:t>平衡热辐射</a:t>
                </a:r>
                <a:r>
                  <a:rPr lang="zh-CN" altLang="en-US" sz="3200" b="1" dirty="0">
                    <a:latin typeface="SimHei" charset="-122"/>
                    <a:ea typeface="SimHei" charset="-122"/>
                    <a:cs typeface="SimHei" charset="-122"/>
                  </a:rPr>
                  <a:t>：物体因热辐射而消耗</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的能量等于从外界吸收的能量。可</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用一个确定的</a:t>
                </a:r>
                <a:r>
                  <a:rPr lang="zh-CN" altLang="en-US" sz="3200" b="1" dirty="0">
                    <a:solidFill>
                      <a:srgbClr val="FF0000"/>
                    </a:solidFill>
                    <a:latin typeface="SimHei" charset="-122"/>
                    <a:ea typeface="SimHei" charset="-122"/>
                    <a:cs typeface="SimHei" charset="-122"/>
                  </a:rPr>
                  <a:t>温度</a:t>
                </a:r>
                <a14:m>
                  <m:oMath xmlns:m="http://schemas.openxmlformats.org/officeDocument/2006/math">
                    <m:r>
                      <a:rPr lang="en-US" altLang="zh-CN" sz="3200" b="1" i="1" smtClean="0">
                        <a:solidFill>
                          <a:srgbClr val="FF0000"/>
                        </a:solidFill>
                        <a:latin typeface="Cambria Math" charset="0"/>
                        <a:ea typeface="SimHei" charset="-122"/>
                        <a:cs typeface="SimHei" charset="-122"/>
                      </a:rPr>
                      <m:t>𝑻</m:t>
                    </m:r>
                  </m:oMath>
                </a14:m>
                <a:r>
                  <a:rPr lang="zh-CN" altLang="en-US" sz="3200" b="1" dirty="0">
                    <a:latin typeface="SimHei" charset="-122"/>
                    <a:ea typeface="SimHei" charset="-122"/>
                    <a:cs typeface="SimHei" charset="-122"/>
                  </a:rPr>
                  <a:t>来描述。</a:t>
                </a:r>
              </a:p>
            </p:txBody>
          </p:sp>
        </mc:Choice>
        <mc:Fallback xmlns="">
          <p:sp>
            <p:nvSpPr>
              <p:cNvPr id="4" name="文本框 3"/>
              <p:cNvSpPr txBox="1">
                <a:spLocks noRot="1" noChangeAspect="1" noMove="1" noResize="1" noEditPoints="1" noAdjustHandles="1" noChangeArrowheads="1" noChangeShapeType="1" noTextEdit="1"/>
              </p:cNvSpPr>
              <p:nvPr/>
            </p:nvSpPr>
            <p:spPr>
              <a:xfrm>
                <a:off x="468188" y="1379900"/>
                <a:ext cx="6340197" cy="1569660"/>
              </a:xfrm>
              <a:prstGeom prst="rect">
                <a:avLst/>
              </a:prstGeom>
              <a:blipFill rotWithShape="0">
                <a:blip r:embed="rId3"/>
                <a:stretch>
                  <a:fillRect l="-2500" t="-5039" r="-1731" b="-10465"/>
                </a:stretch>
              </a:blipFill>
            </p:spPr>
            <p:txBody>
              <a:bodyPr/>
              <a:lstStyle/>
              <a:p>
                <a:r>
                  <a:rPr lang="zh-CN" altLang="en-US">
                    <a:noFill/>
                  </a:rPr>
                  <a:t> </a:t>
                </a:r>
              </a:p>
            </p:txBody>
          </p:sp>
        </mc:Fallback>
      </mc:AlternateContent>
      <p:sp>
        <p:nvSpPr>
          <p:cNvPr id="8" name="文本框 7"/>
          <p:cNvSpPr txBox="1"/>
          <p:nvPr/>
        </p:nvSpPr>
        <p:spPr>
          <a:xfrm>
            <a:off x="468187" y="2968282"/>
            <a:ext cx="9623147" cy="584775"/>
          </a:xfrm>
          <a:prstGeom prst="rect">
            <a:avLst/>
          </a:prstGeom>
          <a:noFill/>
        </p:spPr>
        <p:txBody>
          <a:bodyPr wrap="none" rtlCol="0">
            <a:spAutoFit/>
          </a:bodyPr>
          <a:lstStyle/>
          <a:p>
            <a:r>
              <a:rPr lang="zh-CN" altLang="en-US" sz="3200" b="1" dirty="0">
                <a:solidFill>
                  <a:srgbClr val="FF0000"/>
                </a:solidFill>
                <a:latin typeface="SimHei" charset="-122"/>
                <a:ea typeface="SimHei" charset="-122"/>
                <a:cs typeface="SimHei" charset="-122"/>
              </a:rPr>
              <a:t>黑体</a:t>
            </a:r>
            <a:r>
              <a:rPr lang="zh-CN" altLang="en-US" sz="3200" b="1" dirty="0">
                <a:latin typeface="SimHei" charset="-122"/>
                <a:ea typeface="SimHei" charset="-122"/>
                <a:cs typeface="SimHei" charset="-122"/>
              </a:rPr>
              <a:t>：能够吸收</a:t>
            </a:r>
            <a:r>
              <a:rPr lang="zh-CN" altLang="en-US" sz="3200" b="1" dirty="0">
                <a:solidFill>
                  <a:srgbClr val="C00000"/>
                </a:solidFill>
                <a:latin typeface="SimHei" charset="-122"/>
                <a:ea typeface="SimHei" charset="-122"/>
                <a:cs typeface="SimHei" charset="-122"/>
              </a:rPr>
              <a:t>各种波长的电磁波</a:t>
            </a:r>
            <a:r>
              <a:rPr lang="zh-CN" altLang="en-US" sz="3200" b="1" dirty="0">
                <a:latin typeface="SimHei" charset="-122"/>
                <a:ea typeface="SimHei" charset="-122"/>
                <a:cs typeface="SimHei" charset="-122"/>
              </a:rPr>
              <a:t>而无反射的物体。</a:t>
            </a:r>
          </a:p>
        </p:txBody>
      </p:sp>
      <p:sp>
        <p:nvSpPr>
          <p:cNvPr id="9" name="文本框 8"/>
          <p:cNvSpPr txBox="1"/>
          <p:nvPr/>
        </p:nvSpPr>
        <p:spPr>
          <a:xfrm>
            <a:off x="887873" y="3553057"/>
            <a:ext cx="7725192" cy="954107"/>
          </a:xfrm>
          <a:prstGeom prst="rect">
            <a:avLst/>
          </a:prstGeom>
          <a:noFill/>
        </p:spPr>
        <p:txBody>
          <a:bodyPr wrap="none" rtlCol="0">
            <a:spAutoFit/>
          </a:bodyPr>
          <a:lstStyle/>
          <a:p>
            <a:r>
              <a:rPr lang="zh-CN" altLang="en-US" sz="2800" b="1" dirty="0">
                <a:latin typeface="SimHei" charset="-122"/>
                <a:ea typeface="SimHei" charset="-122"/>
                <a:cs typeface="SimHei" charset="-122"/>
              </a:rPr>
              <a:t>用不透明材料制成一空心容器，壁上开一小孔。</a:t>
            </a:r>
            <a:endParaRPr lang="en-US" altLang="zh-CN" sz="2800" b="1" dirty="0">
              <a:latin typeface="SimHei" charset="-122"/>
              <a:ea typeface="SimHei" charset="-122"/>
              <a:cs typeface="SimHei" charset="-122"/>
            </a:endParaRPr>
          </a:p>
          <a:p>
            <a:r>
              <a:rPr lang="zh-CN" altLang="en-US" sz="2800" b="1" dirty="0">
                <a:solidFill>
                  <a:srgbClr val="0000FF"/>
                </a:solidFill>
                <a:latin typeface="SimHei" charset="-122"/>
                <a:ea typeface="SimHei" charset="-122"/>
                <a:cs typeface="SimHei" charset="-122"/>
              </a:rPr>
              <a:t>这个小孔就可以被看作黑体</a:t>
            </a:r>
            <a:r>
              <a:rPr lang="zh-CN" altLang="en-US" sz="2800" b="1" dirty="0">
                <a:latin typeface="SimHei" charset="-122"/>
                <a:ea typeface="SimHei" charset="-122"/>
                <a:cs typeface="SimHei" charset="-122"/>
              </a:rPr>
              <a:t>。</a:t>
            </a:r>
          </a:p>
        </p:txBody>
      </p:sp>
      <p:sp>
        <p:nvSpPr>
          <p:cNvPr id="10" name="文本框 9"/>
          <p:cNvSpPr txBox="1"/>
          <p:nvPr/>
        </p:nvSpPr>
        <p:spPr>
          <a:xfrm>
            <a:off x="468187" y="4502881"/>
            <a:ext cx="8084264" cy="1815882"/>
          </a:xfrm>
          <a:prstGeom prst="rect">
            <a:avLst/>
          </a:prstGeom>
          <a:noFill/>
        </p:spPr>
        <p:txBody>
          <a:bodyPr wrap="none" rtlCol="0">
            <a:spAutoFit/>
          </a:bodyPr>
          <a:lstStyle/>
          <a:p>
            <a:r>
              <a:rPr lang="zh-CN" altLang="en-US" sz="2800" b="1" dirty="0">
                <a:latin typeface="SimHei" charset="-122"/>
                <a:ea typeface="SimHei" charset="-122"/>
                <a:cs typeface="SimHei" charset="-122"/>
              </a:rPr>
              <a:t>基尔霍夫证明：黑体空腔的热辐射达到平衡时，其</a:t>
            </a:r>
            <a:endParaRPr lang="en-US" altLang="zh-CN" sz="2800" b="1" dirty="0">
              <a:latin typeface="SimHei" charset="-122"/>
              <a:ea typeface="SimHei" charset="-122"/>
              <a:cs typeface="SimHei" charset="-122"/>
            </a:endParaRPr>
          </a:p>
          <a:p>
            <a:r>
              <a:rPr lang="zh-CN" altLang="en-US" sz="2800" b="1" dirty="0">
                <a:latin typeface="SimHei" charset="-122"/>
                <a:ea typeface="SimHei" charset="-122"/>
                <a:cs typeface="SimHei" charset="-122"/>
              </a:rPr>
              <a:t>辐射能量密度只取决于黑体的热力学温度，而与空</a:t>
            </a:r>
            <a:endParaRPr lang="en-US" altLang="zh-CN" sz="2800" b="1" dirty="0">
              <a:latin typeface="SimHei" charset="-122"/>
              <a:ea typeface="SimHei" charset="-122"/>
              <a:cs typeface="SimHei" charset="-122"/>
            </a:endParaRPr>
          </a:p>
          <a:p>
            <a:r>
              <a:rPr lang="zh-CN" altLang="en-US" sz="2800" b="1" dirty="0">
                <a:latin typeface="SimHei" charset="-122"/>
                <a:ea typeface="SimHei" charset="-122"/>
                <a:cs typeface="SimHei" charset="-122"/>
              </a:rPr>
              <a:t>腔的形状和组成物质没有关联</a:t>
            </a:r>
            <a:r>
              <a:rPr lang="en-US" altLang="zh-CN" sz="2800" b="1" dirty="0">
                <a:latin typeface="SimHei" charset="-122"/>
                <a:ea typeface="SimHei" charset="-122"/>
                <a:cs typeface="SimHei" charset="-122"/>
              </a:rPr>
              <a:t>——</a:t>
            </a:r>
            <a:r>
              <a:rPr lang="zh-CN" altLang="en-US" sz="2800" b="1" dirty="0">
                <a:latin typeface="SimHei" charset="-122"/>
                <a:ea typeface="SimHei" charset="-122"/>
                <a:cs typeface="SimHei" charset="-122"/>
              </a:rPr>
              <a:t>可以用于研究热</a:t>
            </a:r>
            <a:endParaRPr lang="en-US" altLang="zh-CN" sz="2800" b="1" dirty="0">
              <a:latin typeface="SimHei" charset="-122"/>
              <a:ea typeface="SimHei" charset="-122"/>
              <a:cs typeface="SimHei" charset="-122"/>
            </a:endParaRPr>
          </a:p>
          <a:p>
            <a:r>
              <a:rPr lang="zh-CN" altLang="en-US" sz="2800" b="1" dirty="0">
                <a:latin typeface="SimHei" charset="-122"/>
                <a:ea typeface="SimHei" charset="-122"/>
                <a:cs typeface="SimHei" charset="-122"/>
              </a:rPr>
              <a:t>辐射的普适性质。</a:t>
            </a:r>
          </a:p>
        </p:txBody>
      </p:sp>
      <p:sp>
        <p:nvSpPr>
          <p:cNvPr id="11" name="同心圆 10"/>
          <p:cNvSpPr/>
          <p:nvPr/>
        </p:nvSpPr>
        <p:spPr>
          <a:xfrm>
            <a:off x="8798743" y="3650279"/>
            <a:ext cx="1922131" cy="2004930"/>
          </a:xfrm>
          <a:prstGeom prst="donut">
            <a:avLst>
              <a:gd name="adj" fmla="val 10450"/>
            </a:avLst>
          </a:prstGeom>
          <a:blipFill>
            <a:blip r:embed="rId4"/>
            <a:tile tx="0" ty="0" sx="100000" sy="100000" flip="none" algn="tl"/>
          </a:bli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矩形 11"/>
          <p:cNvSpPr/>
          <p:nvPr/>
        </p:nvSpPr>
        <p:spPr>
          <a:xfrm>
            <a:off x="10411385" y="4557929"/>
            <a:ext cx="422031"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p:cNvCxnSpPr/>
          <p:nvPr/>
        </p:nvCxnSpPr>
        <p:spPr>
          <a:xfrm flipH="1">
            <a:off x="9722067" y="4459456"/>
            <a:ext cx="1786597" cy="436099"/>
          </a:xfrm>
          <a:prstGeom prst="straightConnector1">
            <a:avLst/>
          </a:prstGeom>
          <a:ln w="508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9637659" y="5067473"/>
                <a:ext cx="277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C00000"/>
                          </a:solidFill>
                          <a:latin typeface="Cambria Math" charset="0"/>
                        </a:rPr>
                        <m:t>𝑻</m:t>
                      </m:r>
                    </m:oMath>
                  </m:oMathPara>
                </a14:m>
                <a:endParaRPr kumimoji="1" lang="zh-CN" altLang="en-US" sz="2400" b="1" dirty="0">
                  <a:solidFill>
                    <a:srgbClr val="C0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637659" y="5067473"/>
                <a:ext cx="277320" cy="369332"/>
              </a:xfrm>
              <a:prstGeom prst="rect">
                <a:avLst/>
              </a:prstGeom>
              <a:blipFill rotWithShape="0">
                <a:blip r:embed="rId5"/>
                <a:stretch>
                  <a:fillRect l="-22222" r="-22222" b="-4918"/>
                </a:stretch>
              </a:blipFill>
            </p:spPr>
            <p:txBody>
              <a:bodyPr/>
              <a:lstStyle/>
              <a:p>
                <a:r>
                  <a:rPr lang="zh-CN" altLang="en-US">
                    <a:noFill/>
                  </a:rPr>
                  <a:t> </a:t>
                </a:r>
              </a:p>
            </p:txBody>
          </p:sp>
        </mc:Fallback>
      </mc:AlternateContent>
      <p:sp>
        <p:nvSpPr>
          <p:cNvPr id="16" name="文本框 15"/>
          <p:cNvSpPr txBox="1"/>
          <p:nvPr/>
        </p:nvSpPr>
        <p:spPr>
          <a:xfrm>
            <a:off x="8648972" y="5739617"/>
            <a:ext cx="2339102" cy="954107"/>
          </a:xfrm>
          <a:prstGeom prst="rect">
            <a:avLst/>
          </a:prstGeom>
          <a:noFill/>
        </p:spPr>
        <p:txBody>
          <a:bodyPr wrap="none" rtlCol="0">
            <a:spAutoFit/>
          </a:bodyPr>
          <a:lstStyle/>
          <a:p>
            <a:r>
              <a:rPr lang="zh-CN" altLang="en-US" sz="2800" b="1" dirty="0">
                <a:latin typeface="SimHei" charset="-122"/>
                <a:ea typeface="SimHei" charset="-122"/>
                <a:cs typeface="SimHei" charset="-122"/>
              </a:rPr>
              <a:t>加热空腔至某</a:t>
            </a:r>
            <a:endParaRPr lang="en-US" altLang="zh-CN" sz="2800" b="1" dirty="0">
              <a:latin typeface="SimHei" charset="-122"/>
              <a:ea typeface="SimHei" charset="-122"/>
              <a:cs typeface="SimHei" charset="-122"/>
            </a:endParaRPr>
          </a:p>
          <a:p>
            <a:r>
              <a:rPr lang="zh-CN" altLang="en-US" sz="2800" b="1" dirty="0">
                <a:latin typeface="SimHei" charset="-122"/>
                <a:ea typeface="SimHei" charset="-122"/>
                <a:cs typeface="SimHei" charset="-122"/>
              </a:rPr>
              <a:t> 热平衡温度</a:t>
            </a:r>
          </a:p>
        </p:txBody>
      </p:sp>
    </p:spTree>
    <p:extLst>
      <p:ext uri="{BB962C8B-B14F-4D97-AF65-F5344CB8AC3E}">
        <p14:creationId xmlns:p14="http://schemas.microsoft.com/office/powerpoint/2010/main" val="984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P spid="10" grpId="0"/>
      <p:bldP spid="11" grpId="0" animBg="1"/>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512" y="418716"/>
            <a:ext cx="5924844" cy="4937370"/>
          </a:xfrm>
          <a:prstGeom prst="rect">
            <a:avLst/>
          </a:prstGeom>
        </p:spPr>
      </p:pic>
      <p:sp>
        <p:nvSpPr>
          <p:cNvPr id="3" name="文本框 2"/>
          <p:cNvSpPr txBox="1"/>
          <p:nvPr/>
        </p:nvSpPr>
        <p:spPr>
          <a:xfrm>
            <a:off x="468188" y="302682"/>
            <a:ext cx="1826141"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实验曲线</a:t>
            </a:r>
          </a:p>
        </p:txBody>
      </p:sp>
      <p:sp>
        <p:nvSpPr>
          <p:cNvPr id="4" name="文本框 3"/>
          <p:cNvSpPr txBox="1"/>
          <p:nvPr/>
        </p:nvSpPr>
        <p:spPr>
          <a:xfrm>
            <a:off x="468188" y="887457"/>
            <a:ext cx="5519460" cy="2062103"/>
          </a:xfrm>
          <a:prstGeom prst="rect">
            <a:avLst/>
          </a:prstGeom>
          <a:noFill/>
        </p:spPr>
        <p:txBody>
          <a:bodyPr wrap="none" rtlCol="0">
            <a:spAutoFit/>
          </a:bodyPr>
          <a:lstStyle/>
          <a:p>
            <a:r>
              <a:rPr lang="zh-CN" altLang="en-US" sz="3200" b="1" dirty="0">
                <a:latin typeface="SimHei" charset="-122"/>
                <a:ea typeface="SimHei" charset="-122"/>
                <a:cs typeface="SimHei" charset="-122"/>
              </a:rPr>
              <a:t>在给定的温度下，对各种波长</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电磁波的辐射能量不同，黑体</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辐射出的电磁波有频率上的偏</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好。</a:t>
            </a:r>
          </a:p>
        </p:txBody>
      </p:sp>
      <p:sp>
        <p:nvSpPr>
          <p:cNvPr id="5" name="文本框 4"/>
          <p:cNvSpPr txBox="1"/>
          <p:nvPr/>
        </p:nvSpPr>
        <p:spPr>
          <a:xfrm>
            <a:off x="468188" y="2949560"/>
            <a:ext cx="5519460" cy="1569660"/>
          </a:xfrm>
          <a:prstGeom prst="rect">
            <a:avLst/>
          </a:prstGeom>
          <a:noFill/>
        </p:spPr>
        <p:txBody>
          <a:bodyPr wrap="none" rtlCol="0">
            <a:spAutoFit/>
          </a:bodyPr>
          <a:lstStyle/>
          <a:p>
            <a:r>
              <a:rPr lang="zh-CN" altLang="en-US" sz="3200" b="1" dirty="0">
                <a:latin typeface="SimHei" charset="-122"/>
                <a:ea typeface="SimHei" charset="-122"/>
                <a:cs typeface="SimHei" charset="-122"/>
              </a:rPr>
              <a:t>温度</a:t>
            </a:r>
            <a:r>
              <a:rPr lang="zh-CN" altLang="en-US" sz="3200" b="1" dirty="0">
                <a:solidFill>
                  <a:srgbClr val="C00000"/>
                </a:solidFill>
                <a:latin typeface="SimHei" charset="-122"/>
                <a:ea typeface="SimHei" charset="-122"/>
                <a:cs typeface="SimHei" charset="-122"/>
              </a:rPr>
              <a:t>上升</a:t>
            </a:r>
            <a:r>
              <a:rPr lang="zh-CN" altLang="en-US" sz="3200" b="1" dirty="0">
                <a:latin typeface="SimHei" charset="-122"/>
                <a:ea typeface="SimHei" charset="-122"/>
                <a:cs typeface="SimHei" charset="-122"/>
              </a:rPr>
              <a:t>，发射的能量</a:t>
            </a:r>
            <a:r>
              <a:rPr lang="zh-CN" altLang="en-US" sz="3200" b="1" dirty="0">
                <a:solidFill>
                  <a:srgbClr val="C00000"/>
                </a:solidFill>
                <a:latin typeface="SimHei" charset="-122"/>
                <a:ea typeface="SimHei" charset="-122"/>
                <a:cs typeface="SimHei" charset="-122"/>
              </a:rPr>
              <a:t>上升</a:t>
            </a:r>
            <a:r>
              <a:rPr lang="zh-CN" altLang="en-US" sz="3200" b="1" dirty="0">
                <a:latin typeface="SimHei" charset="-122"/>
                <a:ea typeface="SimHei" charset="-122"/>
                <a:cs typeface="SimHei" charset="-122"/>
              </a:rPr>
              <a:t>，</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并且电磁波的短波成分</a:t>
            </a:r>
            <a:r>
              <a:rPr lang="zh-CN" altLang="en-US" sz="3200" b="1" dirty="0">
                <a:solidFill>
                  <a:srgbClr val="C00000"/>
                </a:solidFill>
                <a:latin typeface="SimHei" charset="-122"/>
                <a:ea typeface="SimHei" charset="-122"/>
                <a:cs typeface="SimHei" charset="-122"/>
              </a:rPr>
              <a:t>上升</a:t>
            </a:r>
            <a:r>
              <a:rPr lang="zh-CN" altLang="en-US" sz="3200" b="1" dirty="0">
                <a:latin typeface="SimHei" charset="-122"/>
                <a:ea typeface="SimHei" charset="-122"/>
                <a:cs typeface="SimHei" charset="-122"/>
              </a:rPr>
              <a:t>，</a:t>
            </a:r>
            <a:endParaRPr lang="en-US" altLang="zh-CN" sz="3200" b="1" dirty="0">
              <a:latin typeface="SimHei" charset="-122"/>
              <a:ea typeface="SimHei" charset="-122"/>
              <a:cs typeface="SimHei" charset="-122"/>
            </a:endParaRPr>
          </a:p>
          <a:p>
            <a:r>
              <a:rPr lang="zh-CN" altLang="en-US" sz="3200" b="1" dirty="0">
                <a:solidFill>
                  <a:srgbClr val="0000FF"/>
                </a:solidFill>
                <a:latin typeface="SimHei" charset="-122"/>
                <a:ea typeface="SimHei" charset="-122"/>
                <a:cs typeface="SimHei" charset="-122"/>
              </a:rPr>
              <a:t>黑体辐射能谱成分发生改变。</a:t>
            </a:r>
          </a:p>
        </p:txBody>
      </p:sp>
      <p:sp>
        <p:nvSpPr>
          <p:cNvPr id="6" name="文本框 5"/>
          <p:cNvSpPr txBox="1"/>
          <p:nvPr/>
        </p:nvSpPr>
        <p:spPr>
          <a:xfrm>
            <a:off x="468188" y="4585324"/>
            <a:ext cx="5929828" cy="1077218"/>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例如：加热铁块，从红热的铁块</a:t>
            </a:r>
            <a:endParaRPr lang="en-US" altLang="zh-CN" sz="3200" b="1" dirty="0">
              <a:solidFill>
                <a:srgbClr val="7030A0"/>
              </a:solidFill>
              <a:latin typeface="SimHei" charset="-122"/>
              <a:ea typeface="SimHei" charset="-122"/>
              <a:cs typeface="SimHei" charset="-122"/>
            </a:endParaRPr>
          </a:p>
          <a:p>
            <a:r>
              <a:rPr lang="zh-CN" altLang="en-US" sz="3200" b="1" dirty="0">
                <a:solidFill>
                  <a:srgbClr val="7030A0"/>
                </a:solidFill>
                <a:latin typeface="SimHei" charset="-122"/>
                <a:ea typeface="SimHei" charset="-122"/>
                <a:cs typeface="SimHei" charset="-122"/>
              </a:rPr>
              <a:t>      到“炉火纯青”</a:t>
            </a:r>
          </a:p>
        </p:txBody>
      </p:sp>
    </p:spTree>
    <p:extLst>
      <p:ext uri="{BB962C8B-B14F-4D97-AF65-F5344CB8AC3E}">
        <p14:creationId xmlns:p14="http://schemas.microsoft.com/office/powerpoint/2010/main" val="10186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3672800"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二 经典理论的解释</a:t>
            </a:r>
          </a:p>
        </p:txBody>
      </p:sp>
      <p:sp>
        <p:nvSpPr>
          <p:cNvPr id="3" name="Freeform 4"/>
          <p:cNvSpPr>
            <a:spLocks/>
          </p:cNvSpPr>
          <p:nvPr/>
        </p:nvSpPr>
        <p:spPr bwMode="auto">
          <a:xfrm>
            <a:off x="8930643" y="1164101"/>
            <a:ext cx="1462088" cy="2325688"/>
          </a:xfrm>
          <a:custGeom>
            <a:avLst/>
            <a:gdLst>
              <a:gd name="T0" fmla="*/ 0 w 921"/>
              <a:gd name="T1" fmla="*/ 0 h 1465"/>
              <a:gd name="T2" fmla="*/ 2147483647 w 921"/>
              <a:gd name="T3" fmla="*/ 2147483647 h 1465"/>
              <a:gd name="T4" fmla="*/ 2147483647 w 921"/>
              <a:gd name="T5" fmla="*/ 2147483647 h 1465"/>
              <a:gd name="T6" fmla="*/ 0 60000 65536"/>
              <a:gd name="T7" fmla="*/ 0 60000 65536"/>
              <a:gd name="T8" fmla="*/ 0 60000 65536"/>
            </a:gdLst>
            <a:ahLst/>
            <a:cxnLst>
              <a:cxn ang="T6">
                <a:pos x="T0" y="T1"/>
              </a:cxn>
              <a:cxn ang="T7">
                <a:pos x="T2" y="T3"/>
              </a:cxn>
              <a:cxn ang="T8">
                <a:pos x="T4" y="T5"/>
              </a:cxn>
            </a:cxnLst>
            <a:rect l="0" t="0" r="r" b="b"/>
            <a:pathLst>
              <a:path w="921" h="1465">
                <a:moveTo>
                  <a:pt x="0" y="0"/>
                </a:moveTo>
                <a:cubicBezTo>
                  <a:pt x="58" y="158"/>
                  <a:pt x="181" y="705"/>
                  <a:pt x="335" y="949"/>
                </a:cubicBezTo>
                <a:cubicBezTo>
                  <a:pt x="488" y="1186"/>
                  <a:pt x="516" y="1297"/>
                  <a:pt x="921" y="1465"/>
                </a:cubicBezTo>
              </a:path>
            </a:pathLst>
          </a:custGeom>
          <a:noFill/>
          <a:ln w="41275" cap="flat">
            <a:solidFill>
              <a:srgbClr val="9933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Freeform 5"/>
          <p:cNvSpPr>
            <a:spLocks/>
          </p:cNvSpPr>
          <p:nvPr/>
        </p:nvSpPr>
        <p:spPr bwMode="auto">
          <a:xfrm>
            <a:off x="7381243" y="1305389"/>
            <a:ext cx="2557463" cy="2297112"/>
          </a:xfrm>
          <a:custGeom>
            <a:avLst/>
            <a:gdLst>
              <a:gd name="T0" fmla="*/ 0 w 1611"/>
              <a:gd name="T1" fmla="*/ 2147483647 h 1447"/>
              <a:gd name="T2" fmla="*/ 2147483647 w 1611"/>
              <a:gd name="T3" fmla="*/ 2147483647 h 1447"/>
              <a:gd name="T4" fmla="*/ 2147483647 w 1611"/>
              <a:gd name="T5" fmla="*/ 2147483647 h 1447"/>
              <a:gd name="T6" fmla="*/ 2147483647 w 1611"/>
              <a:gd name="T7" fmla="*/ 2147483647 h 14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1" h="1447">
                <a:moveTo>
                  <a:pt x="0" y="1353"/>
                </a:moveTo>
                <a:cubicBezTo>
                  <a:pt x="205" y="832"/>
                  <a:pt x="79" y="56"/>
                  <a:pt x="405" y="70"/>
                </a:cubicBezTo>
                <a:cubicBezTo>
                  <a:pt x="564" y="0"/>
                  <a:pt x="754" y="701"/>
                  <a:pt x="955" y="931"/>
                </a:cubicBezTo>
                <a:cubicBezTo>
                  <a:pt x="1156" y="1161"/>
                  <a:pt x="1454" y="1334"/>
                  <a:pt x="1611" y="1447"/>
                </a:cubicBezTo>
              </a:path>
            </a:pathLst>
          </a:custGeom>
          <a:noFill/>
          <a:ln w="41275" cap="flat">
            <a:solidFill>
              <a:srgbClr val="0000FF"/>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FF"/>
              </a:solidFill>
            </a:endParaRPr>
          </a:p>
        </p:txBody>
      </p:sp>
      <p:sp>
        <p:nvSpPr>
          <p:cNvPr id="5" name="AutoShape 6"/>
          <p:cNvSpPr>
            <a:spLocks noChangeArrowheads="1"/>
          </p:cNvSpPr>
          <p:nvPr/>
        </p:nvSpPr>
        <p:spPr bwMode="auto">
          <a:xfrm>
            <a:off x="9037006" y="1087901"/>
            <a:ext cx="2484437" cy="609600"/>
          </a:xfrm>
          <a:prstGeom prst="wedgeEllipseCallout">
            <a:avLst>
              <a:gd name="adj1" fmla="val -45653"/>
              <a:gd name="adj2" fmla="val 60676"/>
            </a:avLst>
          </a:prstGeom>
          <a:solidFill>
            <a:srgbClr val="99FF99"/>
          </a:solidFill>
          <a:ln w="9525">
            <a:solidFill>
              <a:srgbClr val="99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eaLnBrk="1" hangingPunct="1"/>
            <a:r>
              <a:rPr lang="zh-CN" altLang="en-US" b="1"/>
              <a:t>瑞利</a:t>
            </a:r>
            <a:r>
              <a:rPr lang="en-US" altLang="zh-CN" b="1"/>
              <a:t>-</a:t>
            </a:r>
            <a:r>
              <a:rPr lang="zh-CN" altLang="en-US" b="1"/>
              <a:t>金斯</a:t>
            </a:r>
          </a:p>
        </p:txBody>
      </p:sp>
      <p:sp>
        <p:nvSpPr>
          <p:cNvPr id="6" name="Line 7"/>
          <p:cNvSpPr>
            <a:spLocks noChangeShapeType="1"/>
          </p:cNvSpPr>
          <p:nvPr/>
        </p:nvSpPr>
        <p:spPr bwMode="auto">
          <a:xfrm>
            <a:off x="7319331" y="1164101"/>
            <a:ext cx="0" cy="25146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 name="Line 8"/>
          <p:cNvSpPr>
            <a:spLocks noChangeShapeType="1"/>
          </p:cNvSpPr>
          <p:nvPr/>
        </p:nvSpPr>
        <p:spPr bwMode="auto">
          <a:xfrm>
            <a:off x="7319331" y="3678701"/>
            <a:ext cx="2743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8" name="Freeform 9"/>
          <p:cNvSpPr>
            <a:spLocks/>
          </p:cNvSpPr>
          <p:nvPr/>
        </p:nvSpPr>
        <p:spPr bwMode="auto">
          <a:xfrm>
            <a:off x="7495543" y="1316501"/>
            <a:ext cx="3101975" cy="2192338"/>
          </a:xfrm>
          <a:custGeom>
            <a:avLst/>
            <a:gdLst>
              <a:gd name="T0" fmla="*/ 0 w 1954"/>
              <a:gd name="T1" fmla="*/ 2147483647 h 1381"/>
              <a:gd name="T2" fmla="*/ 2147483647 w 1954"/>
              <a:gd name="T3" fmla="*/ 2147483647 h 1381"/>
              <a:gd name="T4" fmla="*/ 2147483647 w 1954"/>
              <a:gd name="T5" fmla="*/ 2147483647 h 1381"/>
              <a:gd name="T6" fmla="*/ 0 60000 65536"/>
              <a:gd name="T7" fmla="*/ 0 60000 65536"/>
              <a:gd name="T8" fmla="*/ 0 60000 65536"/>
            </a:gdLst>
            <a:ahLst/>
            <a:cxnLst>
              <a:cxn ang="T6">
                <a:pos x="T0" y="T1"/>
              </a:cxn>
              <a:cxn ang="T7">
                <a:pos x="T2" y="T3"/>
              </a:cxn>
              <a:cxn ang="T8">
                <a:pos x="T4" y="T5"/>
              </a:cxn>
            </a:cxnLst>
            <a:rect l="0" t="0" r="r" b="b"/>
            <a:pathLst>
              <a:path w="1954" h="1381">
                <a:moveTo>
                  <a:pt x="0" y="1297"/>
                </a:moveTo>
                <a:cubicBezTo>
                  <a:pt x="205" y="776"/>
                  <a:pt x="79" y="0"/>
                  <a:pt x="405" y="14"/>
                </a:cubicBezTo>
                <a:cubicBezTo>
                  <a:pt x="731" y="28"/>
                  <a:pt x="1089" y="1367"/>
                  <a:pt x="1954" y="1381"/>
                </a:cubicBezTo>
              </a:path>
            </a:pathLst>
          </a:custGeom>
          <a:noFill/>
          <a:ln w="41275">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Freeform 10"/>
          <p:cNvSpPr>
            <a:spLocks/>
          </p:cNvSpPr>
          <p:nvPr/>
        </p:nvSpPr>
        <p:spPr bwMode="auto">
          <a:xfrm>
            <a:off x="8071806" y="1316501"/>
            <a:ext cx="9525" cy="2390775"/>
          </a:xfrm>
          <a:custGeom>
            <a:avLst/>
            <a:gdLst>
              <a:gd name="T0" fmla="*/ 2147483647 w 6"/>
              <a:gd name="T1" fmla="*/ 0 h 1506"/>
              <a:gd name="T2" fmla="*/ 0 w 6"/>
              <a:gd name="T3" fmla="*/ 2147483647 h 1506"/>
              <a:gd name="T4" fmla="*/ 0 60000 65536"/>
              <a:gd name="T5" fmla="*/ 0 60000 65536"/>
            </a:gdLst>
            <a:ahLst/>
            <a:cxnLst>
              <a:cxn ang="T4">
                <a:pos x="T0" y="T1"/>
              </a:cxn>
              <a:cxn ang="T5">
                <a:pos x="T2" y="T3"/>
              </a:cxn>
            </a:cxnLst>
            <a:rect l="0" t="0" r="r" b="b"/>
            <a:pathLst>
              <a:path w="6" h="1506">
                <a:moveTo>
                  <a:pt x="6" y="0"/>
                </a:moveTo>
                <a:lnTo>
                  <a:pt x="0" y="1506"/>
                </a:lnTo>
              </a:path>
            </a:pathLst>
          </a:custGeom>
          <a:noFill/>
          <a:ln w="19050"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 name="Object 11"/>
          <p:cNvGraphicFramePr>
            <a:graphicFrameLocks noChangeAspect="1"/>
          </p:cNvGraphicFramePr>
          <p:nvPr/>
        </p:nvGraphicFramePr>
        <p:xfrm>
          <a:off x="6949443" y="783101"/>
          <a:ext cx="1074738" cy="361950"/>
        </p:xfrm>
        <a:graphic>
          <a:graphicData uri="http://schemas.openxmlformats.org/presentationml/2006/ole">
            <mc:AlternateContent xmlns:mc="http://schemas.openxmlformats.org/markup-compatibility/2006">
              <mc:Choice xmlns:v="urn:schemas-microsoft-com:vml" Requires="v">
                <p:oleObj name="公式" r:id="rId2" imgW="1130300" imgH="419100" progId="Equation.3">
                  <p:embed/>
                </p:oleObj>
              </mc:Choice>
              <mc:Fallback>
                <p:oleObj name="公式" r:id="rId2" imgW="1130300" imgH="4191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443" y="783101"/>
                        <a:ext cx="1074738" cy="3619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 name="Object 12"/>
          <p:cNvGraphicFramePr>
            <a:graphicFrameLocks noChangeAspect="1"/>
          </p:cNvGraphicFramePr>
          <p:nvPr/>
        </p:nvGraphicFramePr>
        <p:xfrm>
          <a:off x="10019668" y="3602501"/>
          <a:ext cx="352425" cy="381000"/>
        </p:xfrm>
        <a:graphic>
          <a:graphicData uri="http://schemas.openxmlformats.org/presentationml/2006/ole">
            <mc:AlternateContent xmlns:mc="http://schemas.openxmlformats.org/markup-compatibility/2006">
              <mc:Choice xmlns:v="urn:schemas-microsoft-com:vml" Requires="v">
                <p:oleObj name="公式" r:id="rId4" imgW="266353" imgH="317087" progId="Equation.3">
                  <p:embed/>
                </p:oleObj>
              </mc:Choice>
              <mc:Fallback>
                <p:oleObj name="公式" r:id="rId4" imgW="266353" imgH="31708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9668" y="3602501"/>
                        <a:ext cx="352425" cy="3810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 name="AutoShape 13"/>
          <p:cNvSpPr>
            <a:spLocks noChangeArrowheads="1"/>
          </p:cNvSpPr>
          <p:nvPr/>
        </p:nvSpPr>
        <p:spPr bwMode="auto">
          <a:xfrm>
            <a:off x="8101968" y="522751"/>
            <a:ext cx="2160588" cy="609600"/>
          </a:xfrm>
          <a:prstGeom prst="cloudCallout">
            <a:avLst>
              <a:gd name="adj1" fmla="val -36773"/>
              <a:gd name="adj2" fmla="val 101565"/>
            </a:avLst>
          </a:prstGeom>
          <a:solidFill>
            <a:srgbClr val="FFFF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eaLnBrk="1" hangingPunct="1"/>
            <a:r>
              <a:rPr lang="zh-CN" altLang="en-US" b="1"/>
              <a:t>实验</a:t>
            </a:r>
          </a:p>
        </p:txBody>
      </p:sp>
      <p:sp>
        <p:nvSpPr>
          <p:cNvPr id="13" name="Text Box 14"/>
          <p:cNvSpPr txBox="1">
            <a:spLocks noChangeArrowheads="1"/>
          </p:cNvSpPr>
          <p:nvPr/>
        </p:nvSpPr>
        <p:spPr bwMode="auto">
          <a:xfrm>
            <a:off x="8028943" y="3221501"/>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i="1"/>
              <a:t>T=1646k</a:t>
            </a:r>
            <a:endParaRPr lang="en-US" altLang="zh-CN" b="1"/>
          </a:p>
        </p:txBody>
      </p:sp>
      <p:sp>
        <p:nvSpPr>
          <p:cNvPr id="14" name="AutoShape 24"/>
          <p:cNvSpPr>
            <a:spLocks noChangeArrowheads="1"/>
          </p:cNvSpPr>
          <p:nvPr/>
        </p:nvSpPr>
        <p:spPr bwMode="auto">
          <a:xfrm>
            <a:off x="9110031" y="2178514"/>
            <a:ext cx="2411412" cy="609600"/>
          </a:xfrm>
          <a:prstGeom prst="wedgeEllipseCallout">
            <a:avLst>
              <a:gd name="adj1" fmla="val -64088"/>
              <a:gd name="adj2" fmla="val 17190"/>
            </a:avLst>
          </a:prstGeom>
          <a:solidFill>
            <a:srgbClr val="99FFCC"/>
          </a:solidFill>
          <a:ln w="95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eaLnBrk="1" hangingPunct="1"/>
            <a:r>
              <a:rPr lang="zh-CN" altLang="en-US" b="1"/>
              <a:t>维恩理论值</a:t>
            </a:r>
          </a:p>
        </p:txBody>
      </p:sp>
      <p:sp>
        <p:nvSpPr>
          <p:cNvPr id="15" name="文本框 14"/>
          <p:cNvSpPr txBox="1"/>
          <p:nvPr/>
        </p:nvSpPr>
        <p:spPr>
          <a:xfrm>
            <a:off x="468188" y="887457"/>
            <a:ext cx="6135013" cy="1077218"/>
          </a:xfrm>
          <a:prstGeom prst="rect">
            <a:avLst/>
          </a:prstGeom>
          <a:noFill/>
        </p:spPr>
        <p:txBody>
          <a:bodyPr wrap="none" rtlCol="0">
            <a:spAutoFit/>
          </a:bodyPr>
          <a:lstStyle/>
          <a:p>
            <a:r>
              <a:rPr lang="zh-CN" altLang="en-US" sz="3200" b="1" dirty="0">
                <a:latin typeface="SimHei" charset="-122"/>
                <a:ea typeface="SimHei" charset="-122"/>
                <a:cs typeface="SimHei" charset="-122"/>
              </a:rPr>
              <a:t>①</a:t>
            </a:r>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瑞利和金斯用能量均分定理加</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麦克斯韦电磁理论得出能谱：</a:t>
            </a:r>
          </a:p>
        </p:txBody>
      </p:sp>
      <mc:AlternateContent xmlns:mc="http://schemas.openxmlformats.org/markup-compatibility/2006" xmlns:a14="http://schemas.microsoft.com/office/drawing/2010/main">
        <mc:Choice Requires="a14">
          <p:sp>
            <p:nvSpPr>
              <p:cNvPr id="16" name="文本框 15"/>
              <p:cNvSpPr txBox="1"/>
              <p:nvPr/>
            </p:nvSpPr>
            <p:spPr>
              <a:xfrm>
                <a:off x="1287173" y="2049082"/>
                <a:ext cx="317702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rPr>
                          </m:ctrlPr>
                        </m:sSubPr>
                        <m:e>
                          <m:r>
                            <a:rPr kumimoji="1" lang="en-US" altLang="zh-CN" sz="3200" b="0" i="1" smtClean="0">
                              <a:latin typeface="Cambria Math" charset="0"/>
                            </a:rPr>
                            <m:t>𝐸</m:t>
                          </m:r>
                        </m:e>
                        <m:sub>
                          <m:r>
                            <a:rPr kumimoji="1" lang="en-US" altLang="zh-CN" sz="3200" b="0" i="1" smtClean="0">
                              <a:latin typeface="Cambria Math" charset="0"/>
                            </a:rPr>
                            <m:t>0</m:t>
                          </m:r>
                        </m:sub>
                      </m:sSub>
                      <m:d>
                        <m:dPr>
                          <m:ctrlPr>
                            <a:rPr kumimoji="1" lang="mr-IN" altLang="zh-CN" sz="3200" i="1" smtClean="0">
                              <a:latin typeface="Cambria Math" panose="02040503050406030204" pitchFamily="18" charset="0"/>
                            </a:rPr>
                          </m:ctrlPr>
                        </m:dPr>
                        <m:e>
                          <m:r>
                            <a:rPr kumimoji="1" lang="mr-IN" altLang="zh-CN" sz="320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𝑇</m:t>
                          </m:r>
                        </m:e>
                      </m:d>
                      <m:r>
                        <a:rPr kumimoji="1" lang="en-US" altLang="zh-CN" sz="3200" b="0" i="1" smtClean="0">
                          <a:latin typeface="Cambria Math" charset="0"/>
                        </a:rPr>
                        <m:t>=</m:t>
                      </m:r>
                      <m:f>
                        <m:fPr>
                          <m:ctrlPr>
                            <a:rPr kumimoji="1" lang="mr-IN" altLang="zh-CN" sz="3200" b="0" i="1" smtClean="0">
                              <a:latin typeface="Cambria Math" panose="02040503050406030204" pitchFamily="18" charset="0"/>
                            </a:rPr>
                          </m:ctrlPr>
                        </m:fPr>
                        <m:num>
                          <m:r>
                            <a:rPr kumimoji="1" lang="en-US" altLang="zh-CN" sz="3200" b="0" i="1" smtClean="0">
                              <a:latin typeface="Cambria Math" charset="0"/>
                            </a:rPr>
                            <m:t>2</m:t>
                          </m:r>
                          <m:r>
                            <a:rPr kumimoji="1" lang="en-US" altLang="zh-CN" sz="3200" b="0" i="1" smtClean="0">
                              <a:latin typeface="Cambria Math" charset="0"/>
                              <a:ea typeface="Cambria Math" charset="0"/>
                              <a:cs typeface="Cambria Math" charset="0"/>
                            </a:rPr>
                            <m:t>𝜋</m:t>
                          </m:r>
                          <m:r>
                            <a:rPr kumimoji="1" lang="en-US" altLang="zh-CN" sz="3200" b="0" i="1" smtClean="0">
                              <a:latin typeface="Cambria Math" charset="0"/>
                              <a:ea typeface="Cambria Math" charset="0"/>
                              <a:cs typeface="Cambria Math" charset="0"/>
                            </a:rPr>
                            <m:t>𝑐𝑘𝑇</m:t>
                          </m:r>
                        </m:num>
                        <m:den>
                          <m:sSup>
                            <m:sSupPr>
                              <m:ctrlPr>
                                <a:rPr kumimoji="1" lang="mr-IN" altLang="zh-CN" sz="3200" b="0" i="1" smtClean="0">
                                  <a:latin typeface="Cambria Math" panose="02040503050406030204" pitchFamily="18" charset="0"/>
                                </a:rPr>
                              </m:ctrlPr>
                            </m:sSupPr>
                            <m:e>
                              <m:r>
                                <a:rPr kumimoji="1" lang="mr-IN" altLang="zh-CN" sz="3200" b="0" i="1" smtClean="0">
                                  <a:latin typeface="Cambria Math" charset="0"/>
                                  <a:ea typeface="Cambria Math" charset="0"/>
                                  <a:cs typeface="Cambria Math" charset="0"/>
                                </a:rPr>
                                <m:t>𝜆</m:t>
                              </m:r>
                            </m:e>
                            <m:sup>
                              <m:r>
                                <a:rPr kumimoji="1" lang="en-US" altLang="zh-CN" sz="3200" b="0" i="1" smtClean="0">
                                  <a:latin typeface="Cambria Math" charset="0"/>
                                </a:rPr>
                                <m:t>4</m:t>
                              </m:r>
                            </m:sup>
                          </m:sSup>
                        </m:den>
                      </m:f>
                    </m:oMath>
                  </m:oMathPara>
                </a14:m>
                <a:endParaRPr kumimoji="1" lang="zh-CN" altLang="en-US" sz="32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287173" y="2049082"/>
                <a:ext cx="3177024" cy="935000"/>
              </a:xfrm>
              <a:prstGeom prst="rect">
                <a:avLst/>
              </a:prstGeom>
              <a:blipFill rotWithShape="0">
                <a:blip r:embed="rId7"/>
                <a:stretch>
                  <a:fillRect/>
                </a:stretch>
              </a:blipFill>
            </p:spPr>
            <p:txBody>
              <a:bodyPr/>
              <a:lstStyle/>
              <a:p>
                <a:r>
                  <a:rPr lang="zh-CN" altLang="en-US">
                    <a:noFill/>
                  </a:rPr>
                  <a:t> </a:t>
                </a:r>
              </a:p>
            </p:txBody>
          </p:sp>
        </mc:Fallback>
      </mc:AlternateContent>
      <p:sp>
        <p:nvSpPr>
          <p:cNvPr id="17" name="文本框 16"/>
          <p:cNvSpPr txBox="1"/>
          <p:nvPr/>
        </p:nvSpPr>
        <p:spPr>
          <a:xfrm>
            <a:off x="468188" y="3068489"/>
            <a:ext cx="3057247" cy="584775"/>
          </a:xfrm>
          <a:prstGeom prst="rect">
            <a:avLst/>
          </a:prstGeom>
          <a:noFill/>
        </p:spPr>
        <p:txBody>
          <a:bodyPr wrap="none" rtlCol="0">
            <a:spAutoFit/>
          </a:bodyPr>
          <a:lstStyle/>
          <a:p>
            <a:r>
              <a:rPr lang="zh-CN" altLang="en-US" sz="3200" b="1" dirty="0">
                <a:latin typeface="SimHei" charset="-122"/>
                <a:ea typeface="SimHei" charset="-122"/>
                <a:cs typeface="SimHei" charset="-122"/>
              </a:rPr>
              <a:t>只适用于长波。</a:t>
            </a:r>
          </a:p>
        </p:txBody>
      </p:sp>
      <p:sp>
        <p:nvSpPr>
          <p:cNvPr id="18" name="文本框 17"/>
          <p:cNvSpPr txBox="1"/>
          <p:nvPr/>
        </p:nvSpPr>
        <p:spPr>
          <a:xfrm>
            <a:off x="3469575" y="3068488"/>
            <a:ext cx="3262432" cy="584775"/>
          </a:xfrm>
          <a:prstGeom prst="rect">
            <a:avLst/>
          </a:prstGeom>
          <a:noFill/>
        </p:spPr>
        <p:txBody>
          <a:bodyPr wrap="none" rtlCol="0">
            <a:spAutoFit/>
          </a:bodyPr>
          <a:lstStyle/>
          <a:p>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a:t>
            </a:r>
            <a:r>
              <a:rPr lang="zh-CN" altLang="en-US" sz="3200" b="1" dirty="0">
                <a:solidFill>
                  <a:srgbClr val="7030A0"/>
                </a:solidFill>
                <a:latin typeface="SimHei" charset="-122"/>
                <a:ea typeface="SimHei" charset="-122"/>
                <a:cs typeface="SimHei" charset="-122"/>
              </a:rPr>
              <a:t>紫外灾难</a:t>
            </a:r>
            <a:r>
              <a:rPr lang="zh-CN" altLang="en-US" sz="3200" b="1" dirty="0">
                <a:latin typeface="SimHei" charset="-122"/>
                <a:ea typeface="SimHei" charset="-122"/>
                <a:cs typeface="SimHei" charset="-122"/>
              </a:rPr>
              <a:t>”</a:t>
            </a:r>
          </a:p>
        </p:txBody>
      </p:sp>
      <p:sp>
        <p:nvSpPr>
          <p:cNvPr id="19" name="文本框 18"/>
          <p:cNvSpPr txBox="1"/>
          <p:nvPr/>
        </p:nvSpPr>
        <p:spPr>
          <a:xfrm>
            <a:off x="463534" y="3906485"/>
            <a:ext cx="5724644" cy="584775"/>
          </a:xfrm>
          <a:prstGeom prst="rect">
            <a:avLst/>
          </a:prstGeom>
          <a:noFill/>
        </p:spPr>
        <p:txBody>
          <a:bodyPr wrap="none" rtlCol="0">
            <a:spAutoFit/>
          </a:bodyPr>
          <a:lstStyle/>
          <a:p>
            <a:r>
              <a:rPr lang="zh-CN" altLang="en-US" sz="3200" b="1" dirty="0">
                <a:latin typeface="SimHei" charset="-122"/>
                <a:ea typeface="SimHei" charset="-122"/>
                <a:cs typeface="SimHei" charset="-122"/>
              </a:rPr>
              <a:t>②</a:t>
            </a:r>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维恩根据经典热力学得出：</a:t>
            </a:r>
          </a:p>
        </p:txBody>
      </p:sp>
      <mc:AlternateContent xmlns:mc="http://schemas.openxmlformats.org/markup-compatibility/2006" xmlns:a14="http://schemas.microsoft.com/office/drawing/2010/main">
        <mc:Choice Requires="a14">
          <p:sp>
            <p:nvSpPr>
              <p:cNvPr id="20" name="文本框 19"/>
              <p:cNvSpPr txBox="1"/>
              <p:nvPr/>
            </p:nvSpPr>
            <p:spPr>
              <a:xfrm>
                <a:off x="1385649" y="4589733"/>
                <a:ext cx="3332451" cy="937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rPr>
                          </m:ctrlPr>
                        </m:sSubPr>
                        <m:e>
                          <m:r>
                            <a:rPr kumimoji="1" lang="en-US" altLang="zh-CN" sz="3200" b="0" i="1" smtClean="0">
                              <a:latin typeface="Cambria Math" charset="0"/>
                            </a:rPr>
                            <m:t>𝐸</m:t>
                          </m:r>
                        </m:e>
                        <m:sub>
                          <m:r>
                            <a:rPr kumimoji="1" lang="en-US" altLang="zh-CN" sz="3200" b="0" i="1" smtClean="0">
                              <a:latin typeface="Cambria Math" charset="0"/>
                            </a:rPr>
                            <m:t>0</m:t>
                          </m:r>
                        </m:sub>
                      </m:sSub>
                      <m:d>
                        <m:dPr>
                          <m:ctrlPr>
                            <a:rPr kumimoji="1" lang="mr-IN" altLang="zh-CN" sz="3200" i="1" smtClean="0">
                              <a:latin typeface="Cambria Math" panose="02040503050406030204" pitchFamily="18" charset="0"/>
                            </a:rPr>
                          </m:ctrlPr>
                        </m:dPr>
                        <m:e>
                          <m:r>
                            <a:rPr kumimoji="1" lang="mr-IN" altLang="zh-CN" sz="320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𝑇</m:t>
                          </m:r>
                        </m:e>
                      </m:d>
                      <m:r>
                        <a:rPr kumimoji="1" lang="en-US" altLang="zh-CN" sz="3200" b="0" i="1" smtClean="0">
                          <a:latin typeface="Cambria Math" charset="0"/>
                        </a:rPr>
                        <m:t>=</m:t>
                      </m:r>
                      <m:f>
                        <m:fPr>
                          <m:ctrlPr>
                            <a:rPr kumimoji="1" lang="mr-IN" altLang="zh-CN" sz="3200" b="0" i="1" smtClean="0">
                              <a:latin typeface="Cambria Math" panose="02040503050406030204" pitchFamily="18" charset="0"/>
                            </a:rPr>
                          </m:ctrlPr>
                        </m:fPr>
                        <m:num>
                          <m:r>
                            <a:rPr kumimoji="1" lang="mr-IN" altLang="zh-CN" sz="3200" b="0" i="1" smtClean="0">
                              <a:latin typeface="Cambria Math" charset="0"/>
                              <a:ea typeface="Cambria Math" charset="0"/>
                              <a:cs typeface="Cambria Math" charset="0"/>
                            </a:rPr>
                            <m:t>𝛼</m:t>
                          </m:r>
                        </m:num>
                        <m:den>
                          <m:sSup>
                            <m:sSupPr>
                              <m:ctrlPr>
                                <a:rPr kumimoji="1" lang="mr-IN" altLang="zh-CN" sz="3200" b="0" i="1" smtClean="0">
                                  <a:latin typeface="Cambria Math" panose="02040503050406030204" pitchFamily="18" charset="0"/>
                                </a:rPr>
                              </m:ctrlPr>
                            </m:sSupPr>
                            <m:e>
                              <m:r>
                                <a:rPr kumimoji="1" lang="mr-IN" altLang="zh-CN" sz="3200" b="0" i="1" smtClean="0">
                                  <a:latin typeface="Cambria Math" charset="0"/>
                                  <a:ea typeface="Cambria Math" charset="0"/>
                                  <a:cs typeface="Cambria Math" charset="0"/>
                                </a:rPr>
                                <m:t>𝜆</m:t>
                              </m:r>
                            </m:e>
                            <m:sup>
                              <m:r>
                                <a:rPr kumimoji="1" lang="en-US" altLang="zh-CN" sz="3200" b="0" i="1" smtClean="0">
                                  <a:latin typeface="Cambria Math" charset="0"/>
                                </a:rPr>
                                <m:t>5</m:t>
                              </m:r>
                            </m:sup>
                          </m:sSup>
                        </m:den>
                      </m:f>
                      <m:sSup>
                        <m:sSupPr>
                          <m:ctrlPr>
                            <a:rPr kumimoji="1" lang="mr-IN" altLang="zh-CN" sz="3200" b="0" i="1" smtClean="0">
                              <a:latin typeface="Cambria Math" panose="02040503050406030204" pitchFamily="18" charset="0"/>
                            </a:rPr>
                          </m:ctrlPr>
                        </m:sSupPr>
                        <m:e>
                          <m:r>
                            <a:rPr kumimoji="1" lang="en-US" altLang="zh-CN" sz="3200" b="0" i="1" smtClean="0">
                              <a:latin typeface="Cambria Math" charset="0"/>
                            </a:rPr>
                            <m:t>𝑒</m:t>
                          </m:r>
                        </m:e>
                        <m:sup>
                          <m:r>
                            <a:rPr kumimoji="1" lang="en-US" altLang="zh-CN" sz="3200" b="0" i="1" smtClean="0">
                              <a:latin typeface="Cambria Math" charset="0"/>
                            </a:rPr>
                            <m:t>−</m:t>
                          </m:r>
                          <m:f>
                            <m:fPr>
                              <m:ctrlPr>
                                <a:rPr kumimoji="1" lang="mr-IN" altLang="zh-CN" sz="3200" b="0" i="1" smtClean="0">
                                  <a:latin typeface="Cambria Math" panose="02040503050406030204" pitchFamily="18" charset="0"/>
                                </a:rPr>
                              </m:ctrlPr>
                            </m:fPr>
                            <m:num>
                              <m:r>
                                <a:rPr kumimoji="1" lang="mr-IN" altLang="zh-CN" sz="3200" b="0" i="1" smtClean="0">
                                  <a:latin typeface="Cambria Math" charset="0"/>
                                  <a:ea typeface="Cambria Math" charset="0"/>
                                  <a:cs typeface="Cambria Math" charset="0"/>
                                </a:rPr>
                                <m:t>𝛽</m:t>
                              </m:r>
                            </m:num>
                            <m:den>
                              <m:r>
                                <a:rPr kumimoji="1" lang="mr-IN" altLang="zh-CN" sz="3200" b="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𝑇</m:t>
                              </m:r>
                            </m:den>
                          </m:f>
                        </m:sup>
                      </m:sSup>
                    </m:oMath>
                  </m:oMathPara>
                </a14:m>
                <a:endParaRPr kumimoji="1" lang="zh-CN" altLang="en-US" sz="32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385649" y="4589733"/>
                <a:ext cx="3332451" cy="937308"/>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788199" y="4601640"/>
                <a:ext cx="44076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latin typeface="Cambria Math" charset="0"/>
                          <a:ea typeface="Cambria Math" charset="0"/>
                          <a:cs typeface="Cambria Math" charset="0"/>
                        </a:rPr>
                        <m:t>𝛼</m:t>
                      </m:r>
                      <m:r>
                        <a:rPr kumimoji="1" lang="en-US" altLang="zh-CN" sz="3200" b="0" i="1" smtClean="0">
                          <a:latin typeface="Cambria Math" charset="0"/>
                        </a:rPr>
                        <m:t>=3.70</m:t>
                      </m:r>
                      <m:r>
                        <a:rPr kumimoji="1" lang="en-US" altLang="zh-CN" sz="3200" b="0" i="1" smtClean="0">
                          <a:latin typeface="Cambria Math" charset="0"/>
                          <a:ea typeface="Cambria Math" charset="0"/>
                          <a:cs typeface="Cambria Math" charset="0"/>
                        </a:rPr>
                        <m:t>×</m:t>
                      </m:r>
                      <m:sSup>
                        <m:sSupPr>
                          <m:ctrlPr>
                            <a:rPr kumimoji="1" lang="en-US" altLang="zh-CN" sz="3200" b="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10</m:t>
                          </m:r>
                        </m:e>
                        <m:sup>
                          <m:r>
                            <a:rPr kumimoji="1" lang="en-US" altLang="zh-CN" sz="3200" b="0" i="1" smtClean="0">
                              <a:latin typeface="Cambria Math" charset="0"/>
                              <a:ea typeface="Cambria Math" charset="0"/>
                              <a:cs typeface="Cambria Math" charset="0"/>
                            </a:rPr>
                            <m:t>−16</m:t>
                          </m:r>
                        </m:sup>
                      </m:sSup>
                      <m:r>
                        <a:rPr kumimoji="1" lang="en-US" altLang="zh-CN" sz="3200" b="0" i="1" smtClean="0">
                          <a:latin typeface="Cambria Math" charset="0"/>
                          <a:ea typeface="Cambria Math" charset="0"/>
                          <a:cs typeface="Cambria Math" charset="0"/>
                        </a:rPr>
                        <m:t>𝐽</m:t>
                      </m:r>
                      <m:r>
                        <a:rPr kumimoji="1" lang="en-US" altLang="zh-CN" sz="3200" b="0" i="1" smtClean="0">
                          <a:latin typeface="Cambria Math" charset="0"/>
                          <a:ea typeface="Cambria Math" charset="0"/>
                          <a:cs typeface="Cambria Math" charset="0"/>
                        </a:rPr>
                        <m:t>∙</m:t>
                      </m:r>
                      <m:sSup>
                        <m:sSupPr>
                          <m:ctrlPr>
                            <a:rPr kumimoji="1" lang="en-US" altLang="zh-CN" sz="3200" b="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𝑚</m:t>
                          </m:r>
                        </m:e>
                        <m:sup>
                          <m:r>
                            <a:rPr kumimoji="1" lang="en-US" altLang="zh-CN" sz="3200" b="0" i="1" smtClean="0">
                              <a:latin typeface="Cambria Math" charset="0"/>
                              <a:ea typeface="Cambria Math" charset="0"/>
                              <a:cs typeface="Cambria Math" charset="0"/>
                            </a:rPr>
                            <m:t>2</m:t>
                          </m:r>
                        </m:sup>
                      </m:sSup>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𝑠</m:t>
                      </m:r>
                    </m:oMath>
                  </m:oMathPara>
                </a14:m>
                <a:endParaRPr kumimoji="1" lang="zh-CN" altLang="en-US" sz="32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788199" y="4601640"/>
                <a:ext cx="4407681" cy="492443"/>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5788199" y="5102630"/>
                <a:ext cx="37807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latin typeface="Cambria Math" charset="0"/>
                          <a:ea typeface="Cambria Math" charset="0"/>
                          <a:cs typeface="Cambria Math" charset="0"/>
                        </a:rPr>
                        <m:t>𝛽</m:t>
                      </m:r>
                      <m:r>
                        <a:rPr kumimoji="1" lang="en-US" altLang="zh-CN" sz="3200" b="0" i="1" smtClean="0">
                          <a:latin typeface="Cambria Math" charset="0"/>
                        </a:rPr>
                        <m:t>=1.43</m:t>
                      </m:r>
                      <m:r>
                        <a:rPr kumimoji="1" lang="en-US" altLang="zh-CN" sz="3200" b="0" i="1" smtClean="0">
                          <a:latin typeface="Cambria Math" charset="0"/>
                          <a:ea typeface="Cambria Math" charset="0"/>
                          <a:cs typeface="Cambria Math" charset="0"/>
                        </a:rPr>
                        <m:t>×</m:t>
                      </m:r>
                      <m:sSup>
                        <m:sSupPr>
                          <m:ctrlPr>
                            <a:rPr kumimoji="1" lang="en-US" altLang="zh-CN" sz="3200" b="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10</m:t>
                          </m:r>
                        </m:e>
                        <m:sup>
                          <m:r>
                            <a:rPr kumimoji="1" lang="en-US" altLang="zh-CN" sz="3200" b="0" i="1" smtClean="0">
                              <a:latin typeface="Cambria Math" charset="0"/>
                              <a:ea typeface="Cambria Math" charset="0"/>
                              <a:cs typeface="Cambria Math" charset="0"/>
                            </a:rPr>
                            <m:t>−2</m:t>
                          </m:r>
                        </m:sup>
                      </m:sSup>
                      <m:r>
                        <a:rPr kumimoji="1" lang="en-US" altLang="zh-CN" sz="3200" b="0" i="1" smtClean="0">
                          <a:latin typeface="Cambria Math" charset="0"/>
                          <a:ea typeface="Cambria Math" charset="0"/>
                          <a:cs typeface="Cambria Math" charset="0"/>
                        </a:rPr>
                        <m:t>𝑚</m:t>
                      </m:r>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𝐾</m:t>
                      </m:r>
                    </m:oMath>
                  </m:oMathPara>
                </a14:m>
                <a:endParaRPr kumimoji="1" lang="zh-CN" altLang="en-US" sz="32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5788199" y="5102630"/>
                <a:ext cx="3780715" cy="492443"/>
              </a:xfrm>
              <a:prstGeom prst="rect">
                <a:avLst/>
              </a:prstGeom>
              <a:blipFill rotWithShape="0">
                <a:blip r:embed="rId10"/>
                <a:stretch>
                  <a:fillRect/>
                </a:stretch>
              </a:blipFill>
            </p:spPr>
            <p:txBody>
              <a:bodyPr/>
              <a:lstStyle/>
              <a:p>
                <a:r>
                  <a:rPr lang="zh-CN" altLang="en-US">
                    <a:noFill/>
                  </a:rPr>
                  <a:t> </a:t>
                </a:r>
              </a:p>
            </p:txBody>
          </p:sp>
        </mc:Fallback>
      </mc:AlternateContent>
      <p:sp>
        <p:nvSpPr>
          <p:cNvPr id="23" name="文本框 22"/>
          <p:cNvSpPr txBox="1"/>
          <p:nvPr/>
        </p:nvSpPr>
        <p:spPr>
          <a:xfrm>
            <a:off x="463534" y="5639582"/>
            <a:ext cx="3057247" cy="584775"/>
          </a:xfrm>
          <a:prstGeom prst="rect">
            <a:avLst/>
          </a:prstGeom>
          <a:noFill/>
        </p:spPr>
        <p:txBody>
          <a:bodyPr wrap="none" rtlCol="0">
            <a:spAutoFit/>
          </a:bodyPr>
          <a:lstStyle/>
          <a:p>
            <a:r>
              <a:rPr lang="zh-CN" altLang="en-US" sz="3200" b="1" dirty="0">
                <a:latin typeface="SimHei" charset="-122"/>
                <a:ea typeface="SimHei" charset="-122"/>
                <a:cs typeface="SimHei" charset="-122"/>
              </a:rPr>
              <a:t>只适用于短波。</a:t>
            </a:r>
          </a:p>
        </p:txBody>
      </p:sp>
    </p:spTree>
    <p:extLst>
      <p:ext uri="{BB962C8B-B14F-4D97-AF65-F5344CB8AC3E}">
        <p14:creationId xmlns:p14="http://schemas.microsoft.com/office/powerpoint/2010/main" val="54001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par>
                          <p:cTn id="15" fill="hold">
                            <p:stCondLst>
                              <p:cond delay="1500"/>
                            </p:stCondLst>
                            <p:childTnLst>
                              <p:par>
                                <p:cTn id="16" presetID="1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lide(fromBottom)">
                                      <p:cBhvr>
                                        <p:cTn id="18" dur="500"/>
                                        <p:tgtEl>
                                          <p:spTgt spid="10"/>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par>
                          <p:cTn id="27" fill="hold">
                            <p:stCondLst>
                              <p:cond delay="3000"/>
                            </p:stCondLst>
                            <p:childTnLst>
                              <p:par>
                                <p:cTn id="28" presetID="16" presetClass="entr" presetSubtype="37"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outVertical)">
                                      <p:cBhvr>
                                        <p:cTn id="30" dur="500"/>
                                        <p:tgtEl>
                                          <p:spTgt spid="13"/>
                                        </p:tgtEl>
                                      </p:cBhvr>
                                    </p:animEffect>
                                  </p:childTnLst>
                                </p:cTn>
                              </p:par>
                            </p:childTnLst>
                          </p:cTn>
                        </p:par>
                        <p:par>
                          <p:cTn id="31" fill="hold">
                            <p:stCondLst>
                              <p:cond delay="3500"/>
                            </p:stCondLst>
                            <p:childTnLst>
                              <p:par>
                                <p:cTn id="32" presetID="17" presetClass="entr" presetSubtype="1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par>
                          <p:cTn id="51" fill="hold">
                            <p:stCondLst>
                              <p:cond delay="500"/>
                            </p:stCondLst>
                            <p:childTnLst>
                              <p:par>
                                <p:cTn id="52" presetID="17" presetClass="entr" presetSubtype="8"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fill="hold"/>
                                        <p:tgtEl>
                                          <p:spTgt spid="5"/>
                                        </p:tgtEl>
                                        <p:attrNameLst>
                                          <p:attrName>ppt_x</p:attrName>
                                        </p:attrNameLst>
                                      </p:cBhvr>
                                      <p:tavLst>
                                        <p:tav tm="0">
                                          <p:val>
                                            <p:strVal val="#ppt_x-#ppt_w/2"/>
                                          </p:val>
                                        </p:tav>
                                        <p:tav tm="100000">
                                          <p:val>
                                            <p:strVal val="#ppt_x"/>
                                          </p:val>
                                        </p:tav>
                                      </p:tavLst>
                                    </p:anim>
                                    <p:anim calcmode="lin" valueType="num">
                                      <p:cBhvr>
                                        <p:cTn id="55" dur="500" fill="hold"/>
                                        <p:tgtEl>
                                          <p:spTgt spid="5"/>
                                        </p:tgtEl>
                                        <p:attrNameLst>
                                          <p:attrName>ppt_y</p:attrName>
                                        </p:attrNameLst>
                                      </p:cBhvr>
                                      <p:tavLst>
                                        <p:tav tm="0">
                                          <p:val>
                                            <p:strVal val="#ppt_y"/>
                                          </p:val>
                                        </p:tav>
                                        <p:tav tm="100000">
                                          <p:val>
                                            <p:strVal val="#ppt_y"/>
                                          </p:val>
                                        </p:tav>
                                      </p:tavLst>
                                    </p:anim>
                                    <p:anim calcmode="lin" valueType="num">
                                      <p:cBhvr>
                                        <p:cTn id="56" dur="500" fill="hold"/>
                                        <p:tgtEl>
                                          <p:spTgt spid="5"/>
                                        </p:tgtEl>
                                        <p:attrNameLst>
                                          <p:attrName>ppt_w</p:attrName>
                                        </p:attrNameLst>
                                      </p:cBhvr>
                                      <p:tavLst>
                                        <p:tav tm="0">
                                          <p:val>
                                            <p:fltVal val="0"/>
                                          </p:val>
                                        </p:tav>
                                        <p:tav tm="100000">
                                          <p:val>
                                            <p:strVal val="#ppt_w"/>
                                          </p:val>
                                        </p:tav>
                                      </p:tavLst>
                                    </p:anim>
                                    <p:anim calcmode="lin" valueType="num">
                                      <p:cBhvr>
                                        <p:cTn id="57"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wipe(left)">
                                      <p:cBhvr>
                                        <p:cTn id="92" dur="500"/>
                                        <p:tgtEl>
                                          <p:spTgt spid="4"/>
                                        </p:tgtEl>
                                      </p:cBhvr>
                                    </p:animEffect>
                                  </p:childTnLst>
                                </p:cTn>
                              </p:par>
                            </p:childTnLst>
                          </p:cTn>
                        </p:par>
                        <p:par>
                          <p:cTn id="93" fill="hold">
                            <p:stCondLst>
                              <p:cond delay="500"/>
                            </p:stCondLst>
                            <p:childTnLst>
                              <p:par>
                                <p:cTn id="94" presetID="17" presetClass="entr" presetSubtype="8" fill="hold" grpId="0" nodeType="afterEffect">
                                  <p:stCondLst>
                                    <p:cond delay="0"/>
                                  </p:stCondLst>
                                  <p:childTnLst>
                                    <p:set>
                                      <p:cBhvr>
                                        <p:cTn id="95" dur="1" fill="hold">
                                          <p:stCondLst>
                                            <p:cond delay="0"/>
                                          </p:stCondLst>
                                        </p:cTn>
                                        <p:tgtEl>
                                          <p:spTgt spid="14"/>
                                        </p:tgtEl>
                                        <p:attrNameLst>
                                          <p:attrName>style.visibility</p:attrName>
                                        </p:attrNameLst>
                                      </p:cBhvr>
                                      <p:to>
                                        <p:strVal val="visible"/>
                                      </p:to>
                                    </p:set>
                                    <p:anim calcmode="lin" valueType="num">
                                      <p:cBhvr>
                                        <p:cTn id="96" dur="500" fill="hold"/>
                                        <p:tgtEl>
                                          <p:spTgt spid="14"/>
                                        </p:tgtEl>
                                        <p:attrNameLst>
                                          <p:attrName>ppt_x</p:attrName>
                                        </p:attrNameLst>
                                      </p:cBhvr>
                                      <p:tavLst>
                                        <p:tav tm="0">
                                          <p:val>
                                            <p:strVal val="#ppt_x-#ppt_w/2"/>
                                          </p:val>
                                        </p:tav>
                                        <p:tav tm="100000">
                                          <p:val>
                                            <p:strVal val="#ppt_x"/>
                                          </p:val>
                                        </p:tav>
                                      </p:tavLst>
                                    </p:anim>
                                    <p:anim calcmode="lin" valueType="num">
                                      <p:cBhvr>
                                        <p:cTn id="97" dur="500" fill="hold"/>
                                        <p:tgtEl>
                                          <p:spTgt spid="14"/>
                                        </p:tgtEl>
                                        <p:attrNameLst>
                                          <p:attrName>ppt_y</p:attrName>
                                        </p:attrNameLst>
                                      </p:cBhvr>
                                      <p:tavLst>
                                        <p:tav tm="0">
                                          <p:val>
                                            <p:strVal val="#ppt_y"/>
                                          </p:val>
                                        </p:tav>
                                        <p:tav tm="100000">
                                          <p:val>
                                            <p:strVal val="#ppt_y"/>
                                          </p:val>
                                        </p:tav>
                                      </p:tavLst>
                                    </p:anim>
                                    <p:anim calcmode="lin" valueType="num">
                                      <p:cBhvr>
                                        <p:cTn id="98" dur="500" fill="hold"/>
                                        <p:tgtEl>
                                          <p:spTgt spid="14"/>
                                        </p:tgtEl>
                                        <p:attrNameLst>
                                          <p:attrName>ppt_w</p:attrName>
                                        </p:attrNameLst>
                                      </p:cBhvr>
                                      <p:tavLst>
                                        <p:tav tm="0">
                                          <p:val>
                                            <p:fltVal val="0"/>
                                          </p:val>
                                        </p:tav>
                                        <p:tav tm="100000">
                                          <p:val>
                                            <p:strVal val="#ppt_w"/>
                                          </p:val>
                                        </p:tav>
                                      </p:tavLst>
                                    </p:anim>
                                    <p:anim calcmode="lin" valueType="num">
                                      <p:cBhvr>
                                        <p:cTn id="99"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autoUpdateAnimBg="0"/>
      <p:bldP spid="6" grpId="0" animBg="1"/>
      <p:bldP spid="7" grpId="0" animBg="1"/>
      <p:bldP spid="8" grpId="0" animBg="1"/>
      <p:bldP spid="9" grpId="0" animBg="1"/>
      <p:bldP spid="12" grpId="0" animBg="1" autoUpdateAnimBg="0"/>
      <p:bldP spid="13" grpId="0" autoUpdateAnimBg="0"/>
      <p:bldP spid="14" grpId="0" animBg="1" autoUpdateAnimBg="0"/>
      <p:bldP spid="15" grpId="0"/>
      <p:bldP spid="16" grpId="0"/>
      <p:bldP spid="17" grpId="0"/>
      <p:bldP spid="18" grpId="0"/>
      <p:bldP spid="19" grpId="0"/>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5109091" cy="584775"/>
          </a:xfrm>
          <a:prstGeom prst="rect">
            <a:avLst/>
          </a:prstGeom>
          <a:noFill/>
        </p:spPr>
        <p:txBody>
          <a:bodyPr wrap="none" rtlCol="0">
            <a:spAutoFit/>
          </a:bodyPr>
          <a:lstStyle/>
          <a:p>
            <a:r>
              <a:rPr lang="zh-CN" altLang="en-US" sz="3200" b="1" dirty="0">
                <a:solidFill>
                  <a:srgbClr val="7030A0"/>
                </a:solidFill>
                <a:latin typeface="SimHei" charset="-122"/>
                <a:ea typeface="SimHei" charset="-122"/>
                <a:cs typeface="SimHei" charset="-122"/>
              </a:rPr>
              <a:t>三 能量子假说 普朗克公式</a:t>
            </a:r>
          </a:p>
        </p:txBody>
      </p:sp>
      <p:sp>
        <p:nvSpPr>
          <p:cNvPr id="3" name="文本框 2"/>
          <p:cNvSpPr txBox="1"/>
          <p:nvPr/>
        </p:nvSpPr>
        <p:spPr>
          <a:xfrm>
            <a:off x="468188" y="887457"/>
            <a:ext cx="2646878"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1.</a:t>
            </a:r>
            <a:r>
              <a:rPr lang="zh-CN" altLang="en-US" sz="3200" b="1" dirty="0">
                <a:solidFill>
                  <a:srgbClr val="7030A0"/>
                </a:solidFill>
                <a:latin typeface="SimHei" charset="-122"/>
                <a:ea typeface="SimHei" charset="-122"/>
                <a:cs typeface="SimHei" charset="-122"/>
              </a:rPr>
              <a:t>普朗克公式</a:t>
            </a:r>
          </a:p>
        </p:txBody>
      </p:sp>
      <p:sp>
        <p:nvSpPr>
          <p:cNvPr id="4" name="文本框 3"/>
          <p:cNvSpPr txBox="1"/>
          <p:nvPr/>
        </p:nvSpPr>
        <p:spPr>
          <a:xfrm>
            <a:off x="3265313" y="887457"/>
            <a:ext cx="5314275" cy="584775"/>
          </a:xfrm>
          <a:prstGeom prst="rect">
            <a:avLst/>
          </a:prstGeom>
          <a:noFill/>
        </p:spPr>
        <p:txBody>
          <a:bodyPr wrap="none" rtlCol="0">
            <a:spAutoFit/>
          </a:bodyPr>
          <a:lstStyle/>
          <a:p>
            <a:r>
              <a:rPr lang="en-US" altLang="zh-CN" sz="3200" b="1" dirty="0">
                <a:latin typeface="SimHei" charset="-122"/>
                <a:ea typeface="SimHei" charset="-122"/>
                <a:cs typeface="SimHei" charset="-122"/>
              </a:rPr>
              <a:t>---</a:t>
            </a:r>
            <a:r>
              <a:rPr lang="zh-CN" altLang="en-US" sz="3200" b="1" dirty="0">
                <a:latin typeface="SimHei" charset="-122"/>
                <a:ea typeface="SimHei" charset="-122"/>
                <a:cs typeface="SimHei" charset="-122"/>
              </a:rPr>
              <a:t>为了解释实验结果而拼凑</a:t>
            </a:r>
          </a:p>
        </p:txBody>
      </p:sp>
      <mc:AlternateContent xmlns:mc="http://schemas.openxmlformats.org/markup-compatibility/2006" xmlns:a14="http://schemas.microsoft.com/office/drawing/2010/main">
        <mc:Choice Requires="a14">
          <p:sp>
            <p:nvSpPr>
              <p:cNvPr id="5" name="文本框 4"/>
              <p:cNvSpPr txBox="1"/>
              <p:nvPr/>
            </p:nvSpPr>
            <p:spPr>
              <a:xfrm>
                <a:off x="1717887" y="1558857"/>
                <a:ext cx="5692649" cy="999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rPr>
                          </m:ctrlPr>
                        </m:sSubPr>
                        <m:e>
                          <m:r>
                            <a:rPr kumimoji="1" lang="en-US" altLang="zh-CN" sz="3200" b="0" i="1" smtClean="0">
                              <a:latin typeface="Cambria Math" charset="0"/>
                            </a:rPr>
                            <m:t>𝐸</m:t>
                          </m:r>
                        </m:e>
                        <m:sub>
                          <m:r>
                            <a:rPr kumimoji="1" lang="en-US" altLang="zh-CN" sz="3200" b="0" i="1" smtClean="0">
                              <a:latin typeface="Cambria Math" charset="0"/>
                            </a:rPr>
                            <m:t>0</m:t>
                          </m:r>
                        </m:sub>
                      </m:sSub>
                      <m:d>
                        <m:dPr>
                          <m:ctrlPr>
                            <a:rPr kumimoji="1" lang="mr-IN" altLang="zh-CN" sz="3200" i="1" smtClean="0">
                              <a:latin typeface="Cambria Math" panose="02040503050406030204" pitchFamily="18" charset="0"/>
                            </a:rPr>
                          </m:ctrlPr>
                        </m:dPr>
                        <m:e>
                          <m:r>
                            <a:rPr kumimoji="1" lang="mr-IN" altLang="zh-CN" sz="320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𝑇</m:t>
                          </m:r>
                        </m:e>
                      </m:d>
                      <m:r>
                        <a:rPr kumimoji="1" lang="en-US" altLang="zh-CN" sz="3200" b="0" i="1" smtClean="0">
                          <a:latin typeface="Cambria Math" charset="0"/>
                        </a:rPr>
                        <m:t>=</m:t>
                      </m:r>
                      <m:f>
                        <m:fPr>
                          <m:ctrlPr>
                            <a:rPr kumimoji="1" lang="mr-IN" altLang="zh-CN" sz="3200" b="0" i="1" smtClean="0">
                              <a:latin typeface="Cambria Math" panose="02040503050406030204" pitchFamily="18" charset="0"/>
                            </a:rPr>
                          </m:ctrlPr>
                        </m:fPr>
                        <m:num>
                          <m:r>
                            <a:rPr kumimoji="1" lang="en-US" altLang="zh-CN" sz="3200" b="0" i="1" smtClean="0">
                              <a:latin typeface="Cambria Math" charset="0"/>
                            </a:rPr>
                            <m:t>2</m:t>
                          </m:r>
                          <m:r>
                            <a:rPr kumimoji="1" lang="en-US" altLang="zh-CN" sz="3200" b="0" i="1" smtClean="0">
                              <a:latin typeface="Cambria Math" charset="0"/>
                              <a:ea typeface="Cambria Math" charset="0"/>
                              <a:cs typeface="Cambria Math" charset="0"/>
                            </a:rPr>
                            <m:t>𝜋</m:t>
                          </m:r>
                          <m:r>
                            <a:rPr kumimoji="1" lang="en-US" altLang="zh-CN" sz="3200" b="0" i="1" smtClean="0">
                              <a:latin typeface="Cambria Math" charset="0"/>
                              <a:ea typeface="Cambria Math" charset="0"/>
                              <a:cs typeface="Cambria Math" charset="0"/>
                            </a:rPr>
                            <m:t>h</m:t>
                          </m:r>
                          <m:sSup>
                            <m:sSupPr>
                              <m:ctrlPr>
                                <a:rPr kumimoji="1" lang="en-US" altLang="zh-CN" sz="3200" b="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𝑐</m:t>
                              </m:r>
                            </m:e>
                            <m:sup>
                              <m:r>
                                <a:rPr kumimoji="1" lang="en-US" altLang="zh-CN" sz="3200" b="0" i="1" smtClean="0">
                                  <a:latin typeface="Cambria Math" charset="0"/>
                                  <a:ea typeface="Cambria Math" charset="0"/>
                                  <a:cs typeface="Cambria Math" charset="0"/>
                                </a:rPr>
                                <m:t>2</m:t>
                              </m:r>
                            </m:sup>
                          </m:sSup>
                        </m:num>
                        <m:den>
                          <m:sSup>
                            <m:sSupPr>
                              <m:ctrlPr>
                                <a:rPr kumimoji="1" lang="mr-IN" altLang="zh-CN" sz="3200" b="0" i="1" smtClean="0">
                                  <a:latin typeface="Cambria Math" panose="02040503050406030204" pitchFamily="18" charset="0"/>
                                </a:rPr>
                              </m:ctrlPr>
                            </m:sSupPr>
                            <m:e>
                              <m:r>
                                <a:rPr kumimoji="1" lang="mr-IN" altLang="zh-CN" sz="3200" b="0" i="1" smtClean="0">
                                  <a:latin typeface="Cambria Math" charset="0"/>
                                  <a:ea typeface="Cambria Math" charset="0"/>
                                  <a:cs typeface="Cambria Math" charset="0"/>
                                </a:rPr>
                                <m:t>𝜆</m:t>
                              </m:r>
                            </m:e>
                            <m:sup>
                              <m:r>
                                <a:rPr kumimoji="1" lang="en-US" altLang="zh-CN" sz="3200" b="0" i="1" smtClean="0">
                                  <a:latin typeface="Cambria Math" charset="0"/>
                                </a:rPr>
                                <m:t>5</m:t>
                              </m:r>
                            </m:sup>
                          </m:sSup>
                        </m:den>
                      </m:f>
                      <m:r>
                        <a:rPr kumimoji="1" lang="mr-IN" altLang="zh-CN" sz="3200" b="0" i="1" smtClean="0">
                          <a:latin typeface="Cambria Math" charset="0"/>
                          <a:ea typeface="Cambria Math" charset="0"/>
                          <a:cs typeface="Cambria Math" charset="0"/>
                        </a:rPr>
                        <m:t>∙</m:t>
                      </m:r>
                      <m:f>
                        <m:fPr>
                          <m:ctrlPr>
                            <a:rPr kumimoji="1" lang="mr-IN" altLang="zh-CN" sz="3200" b="0" i="1" smtClean="0">
                              <a:latin typeface="Cambria Math" panose="02040503050406030204" pitchFamily="18" charset="0"/>
                            </a:rPr>
                          </m:ctrlPr>
                        </m:fPr>
                        <m:num>
                          <m:r>
                            <a:rPr kumimoji="1" lang="en-US" altLang="zh-CN" sz="3200" b="0" i="1" smtClean="0">
                              <a:latin typeface="Cambria Math" charset="0"/>
                            </a:rPr>
                            <m:t>1</m:t>
                          </m:r>
                        </m:num>
                        <m:den>
                          <m:sSup>
                            <m:sSupPr>
                              <m:ctrlPr>
                                <a:rPr kumimoji="1" lang="mr-IN" altLang="zh-CN" sz="3200" i="1">
                                  <a:latin typeface="Cambria Math" panose="02040503050406030204" pitchFamily="18" charset="0"/>
                                </a:rPr>
                              </m:ctrlPr>
                            </m:sSupPr>
                            <m:e>
                              <m:r>
                                <a:rPr kumimoji="1" lang="en-US" altLang="zh-CN" sz="3200" i="1">
                                  <a:latin typeface="Cambria Math" charset="0"/>
                                </a:rPr>
                                <m:t>𝑒</m:t>
                              </m:r>
                            </m:e>
                            <m:sup>
                              <m:r>
                                <a:rPr kumimoji="1" lang="en-US" altLang="zh-CN" sz="3200" i="1" smtClean="0">
                                  <a:latin typeface="Cambria Math" charset="0"/>
                                </a:rPr>
                                <m:t>h</m:t>
                              </m:r>
                              <m:r>
                                <a:rPr kumimoji="1" lang="en-US" altLang="zh-CN" sz="3200" b="0" i="1" smtClean="0">
                                  <a:latin typeface="Cambria Math" charset="0"/>
                                </a:rPr>
                                <m:t>𝑐</m:t>
                              </m:r>
                              <m:r>
                                <a:rPr kumimoji="1" lang="en-US" altLang="zh-CN" sz="3200" b="0" i="1" smtClean="0">
                                  <a:latin typeface="Cambria Math" charset="0"/>
                                </a:rPr>
                                <m:t>/(</m:t>
                              </m:r>
                              <m:r>
                                <a:rPr kumimoji="1" lang="en-US" altLang="zh-CN" sz="3200" b="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𝑘𝑇</m:t>
                              </m:r>
                              <m:r>
                                <a:rPr kumimoji="1" lang="en-US" altLang="zh-CN" sz="3200" b="0" i="1" smtClean="0">
                                  <a:latin typeface="Cambria Math" charset="0"/>
                                </a:rPr>
                                <m:t>)</m:t>
                              </m:r>
                            </m:sup>
                          </m:sSup>
                          <m:r>
                            <a:rPr kumimoji="1" lang="en-US" altLang="zh-CN" sz="3200" b="0" i="1" smtClean="0">
                              <a:latin typeface="Cambria Math" charset="0"/>
                              <a:ea typeface="Cambria Math" charset="0"/>
                              <a:cs typeface="Cambria Math" charset="0"/>
                            </a:rPr>
                            <m:t>−1</m:t>
                          </m:r>
                        </m:den>
                      </m:f>
                    </m:oMath>
                  </m:oMathPara>
                </a14:m>
                <a:endParaRPr kumimoji="1" lang="zh-CN" altLang="en-US" sz="32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717887" y="1558857"/>
                <a:ext cx="5692649" cy="999120"/>
              </a:xfrm>
              <a:prstGeom prst="rect">
                <a:avLst/>
              </a:prstGeom>
              <a:blipFill rotWithShape="0">
                <a:blip r:embed="rId2"/>
                <a:stretch>
                  <a:fillRect/>
                </a:stretch>
              </a:blipFill>
            </p:spPr>
            <p:txBody>
              <a:bodyPr/>
              <a:lstStyle/>
              <a:p>
                <a:r>
                  <a:rPr lang="zh-CN" altLang="en-US">
                    <a:noFill/>
                  </a:rPr>
                  <a:t> </a:t>
                </a:r>
              </a:p>
            </p:txBody>
          </p:sp>
        </mc:Fallback>
      </mc:AlternateContent>
      <p:sp>
        <p:nvSpPr>
          <p:cNvPr id="6" name="Line 6"/>
          <p:cNvSpPr>
            <a:spLocks noChangeShapeType="1"/>
          </p:cNvSpPr>
          <p:nvPr/>
        </p:nvSpPr>
        <p:spPr bwMode="auto">
          <a:xfrm>
            <a:off x="1809752" y="6273588"/>
            <a:ext cx="3276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 name="Line 7"/>
          <p:cNvSpPr>
            <a:spLocks noChangeShapeType="1"/>
          </p:cNvSpPr>
          <p:nvPr/>
        </p:nvSpPr>
        <p:spPr bwMode="auto">
          <a:xfrm flipV="1">
            <a:off x="1809752" y="3727237"/>
            <a:ext cx="0" cy="2513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 name="Rectangle 16"/>
          <p:cNvSpPr>
            <a:spLocks noChangeArrowheads="1"/>
          </p:cNvSpPr>
          <p:nvPr/>
        </p:nvSpPr>
        <p:spPr bwMode="auto">
          <a:xfrm>
            <a:off x="5208589" y="6122244"/>
            <a:ext cx="168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en-US" altLang="zh-CN" b="1">
                <a:latin typeface="Symbol" charset="2"/>
              </a:rPr>
              <a:t>l</a:t>
            </a:r>
            <a:endParaRPr lang="en-US" altLang="zh-CN" b="1"/>
          </a:p>
        </p:txBody>
      </p:sp>
      <p:sp>
        <p:nvSpPr>
          <p:cNvPr id="17" name="Freeform 30"/>
          <p:cNvSpPr>
            <a:spLocks/>
          </p:cNvSpPr>
          <p:nvPr/>
        </p:nvSpPr>
        <p:spPr bwMode="auto">
          <a:xfrm>
            <a:off x="2132014" y="3965666"/>
            <a:ext cx="3276600" cy="2082800"/>
          </a:xfrm>
          <a:custGeom>
            <a:avLst/>
            <a:gdLst>
              <a:gd name="T0" fmla="*/ 0 w 2064"/>
              <a:gd name="T1" fmla="*/ 2147483647 h 1312"/>
              <a:gd name="T2" fmla="*/ 2147483647 w 2064"/>
              <a:gd name="T3" fmla="*/ 2147483647 h 1312"/>
              <a:gd name="T4" fmla="*/ 2147483647 w 2064"/>
              <a:gd name="T5" fmla="*/ 2147483647 h 1312"/>
              <a:gd name="T6" fmla="*/ 2147483647 w 2064"/>
              <a:gd name="T7" fmla="*/ 2147483647 h 1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4" h="1312">
                <a:moveTo>
                  <a:pt x="0" y="1264"/>
                </a:moveTo>
                <a:cubicBezTo>
                  <a:pt x="132" y="696"/>
                  <a:pt x="264" y="128"/>
                  <a:pt x="432" y="64"/>
                </a:cubicBezTo>
                <a:cubicBezTo>
                  <a:pt x="600" y="0"/>
                  <a:pt x="736" y="672"/>
                  <a:pt x="1008" y="880"/>
                </a:cubicBezTo>
                <a:cubicBezTo>
                  <a:pt x="1280" y="1088"/>
                  <a:pt x="1888" y="1240"/>
                  <a:pt x="2064" y="1312"/>
                </a:cubicBezTo>
              </a:path>
            </a:pathLst>
          </a:custGeom>
          <a:noFill/>
          <a:ln w="76200" cap="rnd" cmpd="sng">
            <a:solidFill>
              <a:srgbClr val="0000FF"/>
            </a:solidFill>
            <a:prstDash val="sysDot"/>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Freeform 31"/>
          <p:cNvSpPr>
            <a:spLocks/>
          </p:cNvSpPr>
          <p:nvPr/>
        </p:nvSpPr>
        <p:spPr bwMode="auto">
          <a:xfrm>
            <a:off x="2132014" y="3889466"/>
            <a:ext cx="3581400" cy="2209800"/>
          </a:xfrm>
          <a:custGeom>
            <a:avLst/>
            <a:gdLst>
              <a:gd name="T0" fmla="*/ 0 w 2256"/>
              <a:gd name="T1" fmla="*/ 2147483647 h 1392"/>
              <a:gd name="T2" fmla="*/ 2147483647 w 2256"/>
              <a:gd name="T3" fmla="*/ 2147483647 h 1392"/>
              <a:gd name="T4" fmla="*/ 2147483647 w 2256"/>
              <a:gd name="T5" fmla="*/ 2147483647 h 1392"/>
              <a:gd name="T6" fmla="*/ 2147483647 w 2256"/>
              <a:gd name="T7" fmla="*/ 2147483647 h 1392"/>
              <a:gd name="T8" fmla="*/ 2147483647 w 2256"/>
              <a:gd name="T9" fmla="*/ 2147483647 h 1392"/>
              <a:gd name="T10" fmla="*/ 2147483647 w 2256"/>
              <a:gd name="T11" fmla="*/ 2147483647 h 13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56" h="1392">
                <a:moveTo>
                  <a:pt x="0" y="1392"/>
                </a:moveTo>
                <a:cubicBezTo>
                  <a:pt x="120" y="792"/>
                  <a:pt x="240" y="192"/>
                  <a:pt x="384" y="96"/>
                </a:cubicBezTo>
                <a:cubicBezTo>
                  <a:pt x="528" y="0"/>
                  <a:pt x="728" y="656"/>
                  <a:pt x="864" y="816"/>
                </a:cubicBezTo>
                <a:cubicBezTo>
                  <a:pt x="1000" y="976"/>
                  <a:pt x="1064" y="984"/>
                  <a:pt x="1200" y="1056"/>
                </a:cubicBezTo>
                <a:cubicBezTo>
                  <a:pt x="1336" y="1128"/>
                  <a:pt x="1504" y="1192"/>
                  <a:pt x="1680" y="1248"/>
                </a:cubicBezTo>
                <a:cubicBezTo>
                  <a:pt x="1856" y="1304"/>
                  <a:pt x="2152" y="1368"/>
                  <a:pt x="2256" y="1392"/>
                </a:cubicBezTo>
              </a:path>
            </a:pathLst>
          </a:custGeom>
          <a:noFill/>
          <a:ln w="38100" cap="flat" cmpd="sng">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569630" y="3864768"/>
                <a:ext cx="11691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latin typeface="Cambria Math" panose="02040503050406030204" pitchFamily="18" charset="0"/>
                            </a:rPr>
                          </m:ctrlPr>
                        </m:sSubPr>
                        <m:e>
                          <m:r>
                            <a:rPr kumimoji="1" lang="en-US" altLang="zh-CN" sz="2400" b="1" i="1" smtClean="0">
                              <a:latin typeface="Cambria Math" charset="0"/>
                            </a:rPr>
                            <m:t>𝑬</m:t>
                          </m:r>
                        </m:e>
                        <m:sub>
                          <m:r>
                            <a:rPr kumimoji="1" lang="en-US" altLang="zh-CN" sz="2400" b="1" i="1" smtClean="0">
                              <a:latin typeface="Cambria Math" charset="0"/>
                            </a:rPr>
                            <m:t>𝟎</m:t>
                          </m:r>
                        </m:sub>
                      </m:sSub>
                      <m:d>
                        <m:dPr>
                          <m:ctrlPr>
                            <a:rPr kumimoji="1" lang="mr-IN" altLang="zh-CN" sz="2400" b="1" i="1" smtClean="0">
                              <a:latin typeface="Cambria Math" panose="02040503050406030204" pitchFamily="18" charset="0"/>
                            </a:rPr>
                          </m:ctrlPr>
                        </m:dPr>
                        <m:e>
                          <m:r>
                            <a:rPr kumimoji="1" lang="mr-IN" altLang="zh-CN" sz="2400" b="1" i="1" smtClean="0">
                              <a:latin typeface="Cambria Math" charset="0"/>
                              <a:ea typeface="Cambria Math" charset="0"/>
                              <a:cs typeface="Cambria Math" charset="0"/>
                            </a:rPr>
                            <m:t>𝝀</m:t>
                          </m:r>
                          <m:r>
                            <a:rPr kumimoji="1" lang="en-US" altLang="zh-CN" sz="2400" b="1" i="1" smtClean="0">
                              <a:latin typeface="Cambria Math" charset="0"/>
                              <a:ea typeface="Cambria Math" charset="0"/>
                              <a:cs typeface="Cambria Math" charset="0"/>
                            </a:rPr>
                            <m:t>,</m:t>
                          </m:r>
                          <m:r>
                            <a:rPr kumimoji="1" lang="en-US" altLang="zh-CN" sz="2400" b="1" i="1" smtClean="0">
                              <a:latin typeface="Cambria Math" charset="0"/>
                              <a:ea typeface="Cambria Math" charset="0"/>
                              <a:cs typeface="Cambria Math" charset="0"/>
                            </a:rPr>
                            <m:t>𝑻</m:t>
                          </m:r>
                        </m:e>
                      </m:d>
                    </m:oMath>
                  </m:oMathPara>
                </a14:m>
                <a:endParaRPr kumimoji="1" lang="zh-CN" altLang="en-US" sz="2400" b="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69630" y="3864768"/>
                <a:ext cx="1169102" cy="369332"/>
              </a:xfrm>
              <a:prstGeom prst="rect">
                <a:avLst/>
              </a:prstGeom>
              <a:blipFill rotWithShape="0">
                <a:blip r:embed="rId3"/>
                <a:stretch>
                  <a:fillRect l="-4688" b="-14754"/>
                </a:stretch>
              </a:blipFill>
            </p:spPr>
            <p:txBody>
              <a:bodyPr/>
              <a:lstStyle/>
              <a:p>
                <a:r>
                  <a:rPr lang="zh-CN" altLang="en-US">
                    <a:noFill/>
                  </a:rPr>
                  <a:t> </a:t>
                </a:r>
              </a:p>
            </p:txBody>
          </p:sp>
        </mc:Fallback>
      </mc:AlternateContent>
      <p:sp>
        <p:nvSpPr>
          <p:cNvPr id="20" name="文本框 19"/>
          <p:cNvSpPr txBox="1"/>
          <p:nvPr/>
        </p:nvSpPr>
        <p:spPr>
          <a:xfrm>
            <a:off x="4354351" y="4088005"/>
            <a:ext cx="2646878" cy="584775"/>
          </a:xfrm>
          <a:prstGeom prst="rect">
            <a:avLst/>
          </a:prstGeom>
          <a:noFill/>
        </p:spPr>
        <p:txBody>
          <a:bodyPr wrap="none" rtlCol="0">
            <a:spAutoFit/>
          </a:bodyPr>
          <a:lstStyle/>
          <a:p>
            <a:r>
              <a:rPr lang="zh-CN" altLang="en-US" sz="3200" b="1" dirty="0">
                <a:latin typeface="SimHei" charset="-122"/>
                <a:ea typeface="SimHei" charset="-122"/>
                <a:cs typeface="SimHei" charset="-122"/>
              </a:rPr>
              <a:t>普朗克常数：</a:t>
            </a:r>
          </a:p>
        </p:txBody>
      </p:sp>
      <mc:AlternateContent xmlns:mc="http://schemas.openxmlformats.org/markup-compatibility/2006" xmlns:a14="http://schemas.microsoft.com/office/drawing/2010/main">
        <mc:Choice Requires="a14">
          <p:sp>
            <p:nvSpPr>
              <p:cNvPr id="21" name="文本框 20"/>
              <p:cNvSpPr txBox="1"/>
              <p:nvPr/>
            </p:nvSpPr>
            <p:spPr>
              <a:xfrm>
                <a:off x="4348414" y="4795118"/>
                <a:ext cx="3850926" cy="503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1" i="1" smtClean="0">
                          <a:solidFill>
                            <a:srgbClr val="FF0000"/>
                          </a:solidFill>
                          <a:latin typeface="Cambria Math" charset="0"/>
                        </a:rPr>
                        <m:t>𝒉</m:t>
                      </m:r>
                      <m:r>
                        <a:rPr kumimoji="1" lang="en-US" altLang="zh-CN" sz="3200" b="1" i="1" smtClean="0">
                          <a:solidFill>
                            <a:srgbClr val="FF0000"/>
                          </a:solidFill>
                          <a:latin typeface="Cambria Math" charset="0"/>
                        </a:rPr>
                        <m:t>=</m:t>
                      </m:r>
                      <m:r>
                        <a:rPr kumimoji="1" lang="en-US" altLang="zh-CN" sz="3200" b="1" i="1" smtClean="0">
                          <a:solidFill>
                            <a:srgbClr val="FF0000"/>
                          </a:solidFill>
                          <a:latin typeface="Cambria Math" charset="0"/>
                        </a:rPr>
                        <m:t>𝟔</m:t>
                      </m:r>
                      <m:r>
                        <a:rPr kumimoji="1" lang="en-US" altLang="zh-CN" sz="3200" b="1" i="1" smtClean="0">
                          <a:solidFill>
                            <a:srgbClr val="FF0000"/>
                          </a:solidFill>
                          <a:latin typeface="Cambria Math" charset="0"/>
                        </a:rPr>
                        <m:t>.</m:t>
                      </m:r>
                      <m:r>
                        <a:rPr kumimoji="1" lang="en-US" altLang="zh-CN" sz="3200" b="1" i="1" smtClean="0">
                          <a:solidFill>
                            <a:srgbClr val="FF0000"/>
                          </a:solidFill>
                          <a:latin typeface="Cambria Math" charset="0"/>
                        </a:rPr>
                        <m:t>𝟔𝟑</m:t>
                      </m:r>
                      <m:r>
                        <a:rPr kumimoji="1" lang="en-US" altLang="zh-CN" sz="3200" b="1" i="1" smtClean="0">
                          <a:solidFill>
                            <a:srgbClr val="FF0000"/>
                          </a:solidFill>
                          <a:latin typeface="Cambria Math" charset="0"/>
                          <a:ea typeface="Cambria Math" charset="0"/>
                          <a:cs typeface="Cambria Math" charset="0"/>
                        </a:rPr>
                        <m:t>×</m:t>
                      </m:r>
                      <m:sSup>
                        <m:sSupPr>
                          <m:ctrlPr>
                            <a:rPr kumimoji="1" lang="en-US" altLang="zh-CN" sz="3200" b="1" i="1" smtClean="0">
                              <a:solidFill>
                                <a:srgbClr val="FF0000"/>
                              </a:solidFill>
                              <a:latin typeface="Cambria Math" panose="02040503050406030204" pitchFamily="18" charset="0"/>
                              <a:ea typeface="Cambria Math" charset="0"/>
                              <a:cs typeface="Cambria Math" charset="0"/>
                            </a:rPr>
                          </m:ctrlPr>
                        </m:sSupPr>
                        <m:e>
                          <m:r>
                            <a:rPr kumimoji="1" lang="en-US" altLang="zh-CN" sz="3200" b="1" i="1" smtClean="0">
                              <a:solidFill>
                                <a:srgbClr val="FF0000"/>
                              </a:solidFill>
                              <a:latin typeface="Cambria Math" charset="0"/>
                              <a:ea typeface="Cambria Math" charset="0"/>
                              <a:cs typeface="Cambria Math" charset="0"/>
                            </a:rPr>
                            <m:t>𝟏𝟎</m:t>
                          </m:r>
                        </m:e>
                        <m:sup>
                          <m:r>
                            <a:rPr kumimoji="1" lang="en-US" altLang="zh-CN" sz="3200" b="1" i="1" smtClean="0">
                              <a:solidFill>
                                <a:srgbClr val="FF0000"/>
                              </a:solidFill>
                              <a:latin typeface="Cambria Math" charset="0"/>
                              <a:ea typeface="Cambria Math" charset="0"/>
                              <a:cs typeface="Cambria Math" charset="0"/>
                            </a:rPr>
                            <m:t>−</m:t>
                          </m:r>
                          <m:r>
                            <a:rPr kumimoji="1" lang="en-US" altLang="zh-CN" sz="3200" b="1" i="1" smtClean="0">
                              <a:solidFill>
                                <a:srgbClr val="FF0000"/>
                              </a:solidFill>
                              <a:latin typeface="Cambria Math" charset="0"/>
                              <a:ea typeface="Cambria Math" charset="0"/>
                              <a:cs typeface="Cambria Math" charset="0"/>
                            </a:rPr>
                            <m:t>𝟑𝟒</m:t>
                          </m:r>
                        </m:sup>
                      </m:sSup>
                      <m:r>
                        <a:rPr kumimoji="1" lang="en-US" altLang="zh-CN" sz="3200" b="1" i="1" smtClean="0">
                          <a:solidFill>
                            <a:srgbClr val="FF0000"/>
                          </a:solidFill>
                          <a:latin typeface="Cambria Math" charset="0"/>
                          <a:ea typeface="Cambria Math" charset="0"/>
                          <a:cs typeface="Cambria Math" charset="0"/>
                        </a:rPr>
                        <m:t>𝑱</m:t>
                      </m:r>
                      <m:r>
                        <a:rPr kumimoji="1" lang="en-US" altLang="zh-CN" sz="3200" b="1" i="1" smtClean="0">
                          <a:solidFill>
                            <a:srgbClr val="FF0000"/>
                          </a:solidFill>
                          <a:latin typeface="Cambria Math" charset="0"/>
                          <a:ea typeface="Cambria Math" charset="0"/>
                          <a:cs typeface="Cambria Math" charset="0"/>
                        </a:rPr>
                        <m:t>∙</m:t>
                      </m:r>
                      <m:r>
                        <a:rPr kumimoji="1" lang="en-US" altLang="zh-CN" sz="3200" b="1" i="1" smtClean="0">
                          <a:solidFill>
                            <a:srgbClr val="FF0000"/>
                          </a:solidFill>
                          <a:latin typeface="Cambria Math" charset="0"/>
                          <a:ea typeface="Cambria Math" charset="0"/>
                          <a:cs typeface="Cambria Math" charset="0"/>
                        </a:rPr>
                        <m:t>𝒔</m:t>
                      </m:r>
                    </m:oMath>
                  </m:oMathPara>
                </a14:m>
                <a:endParaRPr kumimoji="1" lang="zh-CN" altLang="en-US" sz="3200" b="1" dirty="0">
                  <a:solidFill>
                    <a:srgbClr val="FF0000"/>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4348414" y="4795118"/>
                <a:ext cx="3850926" cy="503599"/>
              </a:xfrm>
              <a:prstGeom prst="rect">
                <a:avLst/>
              </a:prstGeom>
              <a:blipFill rotWithShape="0">
                <a:blip r:embed="rId4"/>
                <a:stretch>
                  <a:fillRect/>
                </a:stretch>
              </a:blipFill>
            </p:spPr>
            <p:txBody>
              <a:bodyPr/>
              <a:lstStyle/>
              <a:p>
                <a:r>
                  <a:rPr lang="zh-CN" altLang="en-US">
                    <a:noFill/>
                  </a:rPr>
                  <a:t> </a:t>
                </a:r>
              </a:p>
            </p:txBody>
          </p:sp>
        </mc:Fallback>
      </mc:AlternateContent>
      <p:sp>
        <p:nvSpPr>
          <p:cNvPr id="22" name="文本框 21"/>
          <p:cNvSpPr txBox="1"/>
          <p:nvPr/>
        </p:nvSpPr>
        <p:spPr>
          <a:xfrm>
            <a:off x="6084643" y="5804225"/>
            <a:ext cx="5929828" cy="584775"/>
          </a:xfrm>
          <a:prstGeom prst="rect">
            <a:avLst/>
          </a:prstGeom>
          <a:noFill/>
        </p:spPr>
        <p:txBody>
          <a:bodyPr wrap="none" rtlCol="0">
            <a:spAutoFit/>
          </a:bodyPr>
          <a:lstStyle/>
          <a:p>
            <a:r>
              <a:rPr lang="zh-CN" altLang="en-US" sz="3200" b="1" dirty="0">
                <a:solidFill>
                  <a:srgbClr val="C00000"/>
                </a:solidFill>
                <a:latin typeface="SimHei" charset="-122"/>
                <a:ea typeface="SimHei" charset="-122"/>
                <a:cs typeface="SimHei" charset="-122"/>
              </a:rPr>
              <a:t>在全波段与实验结果符合一致！</a:t>
            </a:r>
          </a:p>
        </p:txBody>
      </p:sp>
      <p:sp>
        <p:nvSpPr>
          <p:cNvPr id="24" name="文本框 23"/>
          <p:cNvSpPr txBox="1"/>
          <p:nvPr/>
        </p:nvSpPr>
        <p:spPr>
          <a:xfrm>
            <a:off x="8784266" y="4486991"/>
            <a:ext cx="2698175" cy="523220"/>
          </a:xfrm>
          <a:prstGeom prst="rect">
            <a:avLst/>
          </a:prstGeom>
          <a:noFill/>
        </p:spPr>
        <p:txBody>
          <a:bodyPr wrap="none" rtlCol="0">
            <a:spAutoFit/>
          </a:bodyPr>
          <a:lstStyle/>
          <a:p>
            <a:r>
              <a:rPr lang="en-US" altLang="zh-CN" sz="2800" b="1" dirty="0">
                <a:solidFill>
                  <a:srgbClr val="7030A0"/>
                </a:solidFill>
                <a:latin typeface="SimHei" charset="-122"/>
                <a:ea typeface="SimHei" charset="-122"/>
                <a:cs typeface="SimHei" charset="-122"/>
              </a:rPr>
              <a:t>1918</a:t>
            </a:r>
            <a:r>
              <a:rPr lang="zh-CN" altLang="en-US" sz="2800" b="1" dirty="0">
                <a:solidFill>
                  <a:srgbClr val="7030A0"/>
                </a:solidFill>
                <a:latin typeface="SimHei" charset="-122"/>
                <a:ea typeface="SimHei" charset="-122"/>
                <a:cs typeface="SimHei" charset="-122"/>
              </a:rPr>
              <a:t>年诺贝尔奖</a:t>
            </a:r>
          </a:p>
        </p:txBody>
      </p:sp>
      <mc:AlternateContent xmlns:mc="http://schemas.openxmlformats.org/markup-compatibility/2006" xmlns:a14="http://schemas.microsoft.com/office/drawing/2010/main">
        <mc:Choice Requires="a14">
          <p:sp>
            <p:nvSpPr>
              <p:cNvPr id="25" name="文本框 24"/>
              <p:cNvSpPr txBox="1"/>
              <p:nvPr/>
            </p:nvSpPr>
            <p:spPr>
              <a:xfrm>
                <a:off x="3490457" y="3023567"/>
                <a:ext cx="15036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rPr>
                          </m:ctrlPr>
                        </m:sSubPr>
                        <m:e>
                          <m:r>
                            <a:rPr kumimoji="1" lang="en-US" altLang="zh-CN" sz="3200" b="0" i="1" smtClean="0">
                              <a:latin typeface="Cambria Math" charset="0"/>
                            </a:rPr>
                            <m:t>𝐸</m:t>
                          </m:r>
                        </m:e>
                        <m:sub>
                          <m:r>
                            <a:rPr kumimoji="1" lang="en-US" altLang="zh-CN" sz="3200" b="0" i="1" smtClean="0">
                              <a:latin typeface="Cambria Math" charset="0"/>
                            </a:rPr>
                            <m:t>0</m:t>
                          </m:r>
                        </m:sub>
                      </m:sSub>
                      <m:d>
                        <m:dPr>
                          <m:ctrlPr>
                            <a:rPr kumimoji="1" lang="mr-IN" altLang="zh-CN" sz="3200" i="1" smtClean="0">
                              <a:latin typeface="Cambria Math" panose="02040503050406030204" pitchFamily="18" charset="0"/>
                            </a:rPr>
                          </m:ctrlPr>
                        </m:dPr>
                        <m:e>
                          <m:r>
                            <a:rPr kumimoji="1" lang="mr-IN" altLang="zh-CN" sz="320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𝑇</m:t>
                          </m:r>
                        </m:e>
                      </m:d>
                    </m:oMath>
                  </m:oMathPara>
                </a14:m>
                <a:endParaRPr kumimoji="1" lang="zh-CN" altLang="en-US" sz="32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490457" y="3023567"/>
                <a:ext cx="1503680" cy="492443"/>
              </a:xfrm>
              <a:prstGeom prst="rect">
                <a:avLst/>
              </a:prstGeom>
              <a:blipFill rotWithShape="0">
                <a:blip r:embed="rId6"/>
                <a:stretch>
                  <a:fillRect/>
                </a:stretch>
              </a:blipFill>
            </p:spPr>
            <p:txBody>
              <a:bodyPr/>
              <a:lstStyle/>
              <a:p>
                <a:r>
                  <a:rPr lang="zh-CN" altLang="en-US">
                    <a:noFill/>
                  </a:rPr>
                  <a:t> </a:t>
                </a:r>
              </a:p>
            </p:txBody>
          </p:sp>
        </mc:Fallback>
      </mc:AlternateContent>
      <p:sp>
        <p:nvSpPr>
          <p:cNvPr id="8" name="右箭头 7"/>
          <p:cNvSpPr/>
          <p:nvPr/>
        </p:nvSpPr>
        <p:spPr>
          <a:xfrm flipH="1">
            <a:off x="2131228" y="3276956"/>
            <a:ext cx="1240144" cy="150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右箭头 25"/>
          <p:cNvSpPr/>
          <p:nvPr/>
        </p:nvSpPr>
        <p:spPr>
          <a:xfrm>
            <a:off x="5104214" y="3273038"/>
            <a:ext cx="1262886" cy="167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7" name="文本框 26"/>
              <p:cNvSpPr txBox="1"/>
              <p:nvPr/>
            </p:nvSpPr>
            <p:spPr>
              <a:xfrm>
                <a:off x="673348" y="2690709"/>
                <a:ext cx="1406795" cy="937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3200" b="0" i="1" smtClean="0">
                              <a:latin typeface="Cambria Math" panose="02040503050406030204" pitchFamily="18" charset="0"/>
                            </a:rPr>
                          </m:ctrlPr>
                        </m:fPr>
                        <m:num>
                          <m:r>
                            <a:rPr kumimoji="1" lang="mr-IN" altLang="zh-CN" sz="3200" b="0" i="1" smtClean="0">
                              <a:latin typeface="Cambria Math" charset="0"/>
                              <a:ea typeface="Cambria Math" charset="0"/>
                              <a:cs typeface="Cambria Math" charset="0"/>
                            </a:rPr>
                            <m:t>𝛼</m:t>
                          </m:r>
                        </m:num>
                        <m:den>
                          <m:sSup>
                            <m:sSupPr>
                              <m:ctrlPr>
                                <a:rPr kumimoji="1" lang="mr-IN" altLang="zh-CN" sz="3200" b="0" i="1" smtClean="0">
                                  <a:latin typeface="Cambria Math" panose="02040503050406030204" pitchFamily="18" charset="0"/>
                                </a:rPr>
                              </m:ctrlPr>
                            </m:sSupPr>
                            <m:e>
                              <m:r>
                                <a:rPr kumimoji="1" lang="mr-IN" altLang="zh-CN" sz="3200" b="0" i="1" smtClean="0">
                                  <a:latin typeface="Cambria Math" charset="0"/>
                                  <a:ea typeface="Cambria Math" charset="0"/>
                                  <a:cs typeface="Cambria Math" charset="0"/>
                                </a:rPr>
                                <m:t>𝜆</m:t>
                              </m:r>
                            </m:e>
                            <m:sup>
                              <m:r>
                                <a:rPr kumimoji="1" lang="en-US" altLang="zh-CN" sz="3200" b="0" i="1" smtClean="0">
                                  <a:latin typeface="Cambria Math" charset="0"/>
                                </a:rPr>
                                <m:t>5</m:t>
                              </m:r>
                            </m:sup>
                          </m:sSup>
                        </m:den>
                      </m:f>
                      <m:sSup>
                        <m:sSupPr>
                          <m:ctrlPr>
                            <a:rPr kumimoji="1" lang="mr-IN" altLang="zh-CN" sz="3200" b="0" i="1" smtClean="0">
                              <a:latin typeface="Cambria Math" panose="02040503050406030204" pitchFamily="18" charset="0"/>
                            </a:rPr>
                          </m:ctrlPr>
                        </m:sSupPr>
                        <m:e>
                          <m:r>
                            <a:rPr kumimoji="1" lang="en-US" altLang="zh-CN" sz="3200" b="0" i="1" smtClean="0">
                              <a:latin typeface="Cambria Math" charset="0"/>
                            </a:rPr>
                            <m:t>𝑒</m:t>
                          </m:r>
                        </m:e>
                        <m:sup>
                          <m:r>
                            <a:rPr kumimoji="1" lang="en-US" altLang="zh-CN" sz="3200" b="0" i="1" smtClean="0">
                              <a:latin typeface="Cambria Math" charset="0"/>
                            </a:rPr>
                            <m:t>−</m:t>
                          </m:r>
                          <m:f>
                            <m:fPr>
                              <m:ctrlPr>
                                <a:rPr kumimoji="1" lang="mr-IN" altLang="zh-CN" sz="3200" b="0" i="1" smtClean="0">
                                  <a:latin typeface="Cambria Math" panose="02040503050406030204" pitchFamily="18" charset="0"/>
                                </a:rPr>
                              </m:ctrlPr>
                            </m:fPr>
                            <m:num>
                              <m:r>
                                <a:rPr kumimoji="1" lang="mr-IN" altLang="zh-CN" sz="3200" b="0" i="1" smtClean="0">
                                  <a:latin typeface="Cambria Math" charset="0"/>
                                  <a:ea typeface="Cambria Math" charset="0"/>
                                  <a:cs typeface="Cambria Math" charset="0"/>
                                </a:rPr>
                                <m:t>𝛽</m:t>
                              </m:r>
                            </m:num>
                            <m:den>
                              <m:r>
                                <a:rPr kumimoji="1" lang="mr-IN" altLang="zh-CN" sz="3200" b="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𝑇</m:t>
                              </m:r>
                            </m:den>
                          </m:f>
                        </m:sup>
                      </m:sSup>
                    </m:oMath>
                  </m:oMathPara>
                </a14:m>
                <a:endParaRPr kumimoji="1" lang="zh-CN" altLang="en-US" sz="3200" dirty="0"/>
              </a:p>
            </p:txBody>
          </p:sp>
        </mc:Choice>
        <mc:Fallback xmlns="">
          <p:sp>
            <p:nvSpPr>
              <p:cNvPr id="27" name="文本框 26"/>
              <p:cNvSpPr txBox="1">
                <a:spLocks noRot="1" noChangeAspect="1" noMove="1" noResize="1" noEditPoints="1" noAdjustHandles="1" noChangeArrowheads="1" noChangeShapeType="1" noTextEdit="1"/>
              </p:cNvSpPr>
              <p:nvPr/>
            </p:nvSpPr>
            <p:spPr>
              <a:xfrm>
                <a:off x="673348" y="2690709"/>
                <a:ext cx="1406795" cy="93730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6551847" y="2713801"/>
                <a:ext cx="1251368"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3200" b="0" i="1" smtClean="0">
                              <a:latin typeface="Cambria Math" panose="02040503050406030204" pitchFamily="18" charset="0"/>
                            </a:rPr>
                          </m:ctrlPr>
                        </m:fPr>
                        <m:num>
                          <m:r>
                            <a:rPr kumimoji="1" lang="en-US" altLang="zh-CN" sz="3200" b="0" i="1" smtClean="0">
                              <a:latin typeface="Cambria Math" charset="0"/>
                            </a:rPr>
                            <m:t>2</m:t>
                          </m:r>
                          <m:r>
                            <a:rPr kumimoji="1" lang="en-US" altLang="zh-CN" sz="3200" b="0" i="1" smtClean="0">
                              <a:latin typeface="Cambria Math" charset="0"/>
                              <a:ea typeface="Cambria Math" charset="0"/>
                              <a:cs typeface="Cambria Math" charset="0"/>
                            </a:rPr>
                            <m:t>𝜋</m:t>
                          </m:r>
                          <m:r>
                            <a:rPr kumimoji="1" lang="en-US" altLang="zh-CN" sz="3200" b="0" i="1" smtClean="0">
                              <a:latin typeface="Cambria Math" charset="0"/>
                              <a:ea typeface="Cambria Math" charset="0"/>
                              <a:cs typeface="Cambria Math" charset="0"/>
                            </a:rPr>
                            <m:t>𝑐𝑘𝑇</m:t>
                          </m:r>
                        </m:num>
                        <m:den>
                          <m:sSup>
                            <m:sSupPr>
                              <m:ctrlPr>
                                <a:rPr kumimoji="1" lang="mr-IN" altLang="zh-CN" sz="3200" b="0" i="1" smtClean="0">
                                  <a:latin typeface="Cambria Math" panose="02040503050406030204" pitchFamily="18" charset="0"/>
                                </a:rPr>
                              </m:ctrlPr>
                            </m:sSupPr>
                            <m:e>
                              <m:r>
                                <a:rPr kumimoji="1" lang="mr-IN" altLang="zh-CN" sz="3200" b="0" i="1" smtClean="0">
                                  <a:latin typeface="Cambria Math" charset="0"/>
                                  <a:ea typeface="Cambria Math" charset="0"/>
                                  <a:cs typeface="Cambria Math" charset="0"/>
                                </a:rPr>
                                <m:t>𝜆</m:t>
                              </m:r>
                            </m:e>
                            <m:sup>
                              <m:r>
                                <a:rPr kumimoji="1" lang="en-US" altLang="zh-CN" sz="3200" b="0" i="1" smtClean="0">
                                  <a:latin typeface="Cambria Math" charset="0"/>
                                </a:rPr>
                                <m:t>4</m:t>
                              </m:r>
                            </m:sup>
                          </m:sSup>
                        </m:den>
                      </m:f>
                    </m:oMath>
                  </m:oMathPara>
                </a14:m>
                <a:endParaRPr kumimoji="1" lang="zh-CN" altLang="en-US" sz="32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6551847" y="2713801"/>
                <a:ext cx="1251368" cy="93500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322836" y="2866590"/>
                <a:ext cx="10170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b="1" i="1" smtClean="0">
                          <a:solidFill>
                            <a:srgbClr val="0000FF"/>
                          </a:solidFill>
                          <a:latin typeface="Cambria Math" charset="0"/>
                          <a:ea typeface="Cambria Math" charset="0"/>
                          <a:cs typeface="Cambria Math" charset="0"/>
                        </a:rPr>
                        <m:t>𝝀</m:t>
                      </m:r>
                      <m:r>
                        <a:rPr kumimoji="1" lang="is-IS" altLang="zh-CN" sz="2800" b="1" i="1" smtClean="0">
                          <a:solidFill>
                            <a:srgbClr val="0000FF"/>
                          </a:solidFill>
                          <a:latin typeface="Cambria Math" charset="0"/>
                          <a:ea typeface="Cambria Math" charset="0"/>
                          <a:cs typeface="Cambria Math" charset="0"/>
                        </a:rPr>
                        <m:t>→</m:t>
                      </m:r>
                      <m:r>
                        <a:rPr kumimoji="1" lang="en-US" altLang="zh-CN" sz="2800" b="1" i="1" smtClean="0">
                          <a:solidFill>
                            <a:srgbClr val="0000FF"/>
                          </a:solidFill>
                          <a:latin typeface="Cambria Math" charset="0"/>
                          <a:ea typeface="Cambria Math" charset="0"/>
                          <a:cs typeface="Cambria Math" charset="0"/>
                        </a:rPr>
                        <m:t>𝟎</m:t>
                      </m:r>
                    </m:oMath>
                  </m:oMathPara>
                </a14:m>
                <a:endParaRPr kumimoji="1" lang="zh-CN" altLang="en-US" sz="2800" b="1" dirty="0">
                  <a:solidFill>
                    <a:srgbClr val="0000FF"/>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2322836" y="2866590"/>
                <a:ext cx="1017073" cy="43088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5136749" y="2857389"/>
                <a:ext cx="11084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b="1" i="1" smtClean="0">
                          <a:solidFill>
                            <a:srgbClr val="C00000"/>
                          </a:solidFill>
                          <a:latin typeface="Cambria Math" charset="0"/>
                          <a:ea typeface="Cambria Math" charset="0"/>
                          <a:cs typeface="Cambria Math" charset="0"/>
                        </a:rPr>
                        <m:t>𝝀</m:t>
                      </m:r>
                      <m:r>
                        <a:rPr kumimoji="1" lang="is-IS" altLang="zh-CN" sz="2800" b="1" i="1" smtClean="0">
                          <a:solidFill>
                            <a:srgbClr val="C00000"/>
                          </a:solidFill>
                          <a:latin typeface="Cambria Math" charset="0"/>
                          <a:ea typeface="Cambria Math" charset="0"/>
                          <a:cs typeface="Cambria Math" charset="0"/>
                        </a:rPr>
                        <m:t>→∞</m:t>
                      </m:r>
                    </m:oMath>
                  </m:oMathPara>
                </a14:m>
                <a:endParaRPr kumimoji="1" lang="zh-CN" altLang="en-US" sz="2800" b="1"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5136749" y="2857389"/>
                <a:ext cx="1108444" cy="430887"/>
              </a:xfrm>
              <a:prstGeom prst="rect">
                <a:avLst/>
              </a:prstGeom>
              <a:blipFill rotWithShape="0">
                <a:blip r:embed="rId10"/>
                <a:stretch>
                  <a:fillRect/>
                </a:stretch>
              </a:blipFill>
            </p:spPr>
            <p:txBody>
              <a:bodyPr/>
              <a:lstStyle/>
              <a:p>
                <a:r>
                  <a:rPr lang="zh-CN" altLang="en-US">
                    <a:noFill/>
                  </a:rPr>
                  <a:t> </a:t>
                </a:r>
              </a:p>
            </p:txBody>
          </p:sp>
        </mc:Fallback>
      </mc:AlternateContent>
      <p:pic>
        <p:nvPicPr>
          <p:cNvPr id="9218" name="Picture 2">
            <a:extLst>
              <a:ext uri="{FF2B5EF4-FFF2-40B4-BE49-F238E27FC236}">
                <a16:creationId xmlns:a16="http://schemas.microsoft.com/office/drawing/2014/main" id="{F7FF2410-D3A0-C01D-38FE-894817DCC2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67135" y="1880080"/>
            <a:ext cx="3581400" cy="228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8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righ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16" grpId="0"/>
      <p:bldP spid="17" grpId="0" animBg="1"/>
      <p:bldP spid="18" grpId="0" animBg="1"/>
      <p:bldP spid="19" grpId="0"/>
      <p:bldP spid="20" grpId="0"/>
      <p:bldP spid="21" grpId="0"/>
      <p:bldP spid="22" grpId="0"/>
      <p:bldP spid="24" grpId="0"/>
      <p:bldP spid="8" grpId="0" animBg="1"/>
      <p:bldP spid="26" grpId="0" animBg="1"/>
      <p:bldP spid="27" grpId="0"/>
      <p:bldP spid="28" grpId="0"/>
      <p:bldP spid="9"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188" y="302682"/>
            <a:ext cx="3877985" cy="584775"/>
          </a:xfrm>
          <a:prstGeom prst="rect">
            <a:avLst/>
          </a:prstGeom>
          <a:noFill/>
        </p:spPr>
        <p:txBody>
          <a:bodyPr wrap="none" rtlCol="0">
            <a:spAutoFit/>
          </a:bodyPr>
          <a:lstStyle/>
          <a:p>
            <a:r>
              <a:rPr lang="en-US" altLang="zh-CN" sz="3200" b="1" dirty="0">
                <a:solidFill>
                  <a:srgbClr val="7030A0"/>
                </a:solidFill>
                <a:latin typeface="SimHei" charset="-122"/>
                <a:ea typeface="SimHei" charset="-122"/>
                <a:cs typeface="SimHei" charset="-122"/>
              </a:rPr>
              <a:t>2.</a:t>
            </a:r>
            <a:r>
              <a:rPr lang="zh-CN" altLang="en-US" sz="3200" b="1" dirty="0">
                <a:solidFill>
                  <a:srgbClr val="7030A0"/>
                </a:solidFill>
                <a:latin typeface="SimHei" charset="-122"/>
                <a:ea typeface="SimHei" charset="-122"/>
                <a:cs typeface="SimHei" charset="-122"/>
              </a:rPr>
              <a:t>普朗克能量子假说</a:t>
            </a:r>
          </a:p>
        </p:txBody>
      </p:sp>
      <p:sp>
        <p:nvSpPr>
          <p:cNvPr id="3" name="文本框 2"/>
          <p:cNvSpPr txBox="1"/>
          <p:nvPr/>
        </p:nvSpPr>
        <p:spPr>
          <a:xfrm>
            <a:off x="468188" y="1877327"/>
            <a:ext cx="11059438" cy="1077218"/>
          </a:xfrm>
          <a:prstGeom prst="rect">
            <a:avLst/>
          </a:prstGeom>
          <a:noFill/>
        </p:spPr>
        <p:txBody>
          <a:bodyPr wrap="none" rtlCol="0">
            <a:spAutoFit/>
          </a:bodyPr>
          <a:lstStyle/>
          <a:p>
            <a:r>
              <a:rPr lang="en-US" altLang="zh-CN" sz="3200" b="1" dirty="0">
                <a:latin typeface="SimHei" charset="-122"/>
                <a:ea typeface="SimHei" charset="-122"/>
                <a:cs typeface="SimHei" charset="-122"/>
              </a:rPr>
              <a:t>a).</a:t>
            </a:r>
            <a:r>
              <a:rPr lang="zh-CN" altLang="en-US" sz="3200" b="1" dirty="0">
                <a:latin typeface="SimHei" charset="-122"/>
                <a:ea typeface="SimHei" charset="-122"/>
                <a:cs typeface="SimHei" charset="-122"/>
              </a:rPr>
              <a:t>辐射黑体空腔可以被表示成大量谐振子。每一个都对应着</a:t>
            </a:r>
            <a:endParaRPr lang="en-US" altLang="zh-CN" sz="3200" b="1" dirty="0">
              <a:latin typeface="SimHei" charset="-122"/>
              <a:ea typeface="SimHei" charset="-122"/>
              <a:cs typeface="SimHei" charset="-122"/>
            </a:endParaRPr>
          </a:p>
          <a:p>
            <a:r>
              <a:rPr lang="zh-CN" altLang="en-US" sz="3200" b="1" dirty="0">
                <a:latin typeface="SimHei" charset="-122"/>
                <a:ea typeface="SimHei" charset="-122"/>
                <a:cs typeface="SimHei" charset="-122"/>
              </a:rPr>
              <a:t>   空腔的本征模式。这些谐振子的能量状态是</a:t>
            </a:r>
            <a:r>
              <a:rPr lang="zh-CN" altLang="en-US" sz="3200" b="1" dirty="0">
                <a:solidFill>
                  <a:srgbClr val="0000FF"/>
                </a:solidFill>
                <a:latin typeface="SimHei" charset="-122"/>
                <a:ea typeface="SimHei" charset="-122"/>
                <a:cs typeface="SimHei" charset="-122"/>
              </a:rPr>
              <a:t>量子化</a:t>
            </a:r>
            <a:r>
              <a:rPr lang="zh-CN" altLang="en-US" sz="3200" b="1" dirty="0">
                <a:latin typeface="SimHei" charset="-122"/>
                <a:ea typeface="SimHei" charset="-122"/>
                <a:cs typeface="SimHei" charset="-122"/>
              </a:rPr>
              <a:t>的。</a:t>
            </a:r>
            <a:endParaRPr lang="en-US" altLang="zh-CN" sz="3200" b="1" dirty="0">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4" name="文本框 3"/>
              <p:cNvSpPr txBox="1"/>
              <p:nvPr/>
            </p:nvSpPr>
            <p:spPr>
              <a:xfrm>
                <a:off x="2077102" y="2983484"/>
                <a:ext cx="32321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1" i="1" smtClean="0">
                              <a:latin typeface="Cambria Math" panose="02040503050406030204" pitchFamily="18" charset="0"/>
                            </a:rPr>
                          </m:ctrlPr>
                        </m:sSubPr>
                        <m:e>
                          <m:r>
                            <a:rPr kumimoji="1" lang="en-US" altLang="zh-CN" sz="3200" b="1" i="1" smtClean="0">
                              <a:latin typeface="Cambria Math" charset="0"/>
                              <a:ea typeface="Cambria Math" charset="0"/>
                              <a:cs typeface="Cambria Math" charset="0"/>
                            </a:rPr>
                            <m:t>𝜺</m:t>
                          </m:r>
                        </m:e>
                        <m:sub>
                          <m:r>
                            <a:rPr kumimoji="1" lang="en-US" altLang="zh-CN" sz="3200" b="1" i="1" smtClean="0">
                              <a:latin typeface="Cambria Math" charset="0"/>
                            </a:rPr>
                            <m:t>𝟎</m:t>
                          </m:r>
                        </m:sub>
                      </m:sSub>
                      <m:r>
                        <a:rPr kumimoji="1" lang="en-US" altLang="zh-CN" sz="3200" b="1" i="1" smtClean="0">
                          <a:latin typeface="Cambria Math" charset="0"/>
                        </a:rPr>
                        <m:t>, </m:t>
                      </m:r>
                      <m:r>
                        <a:rPr kumimoji="1" lang="en-US" altLang="zh-CN" sz="3200" b="1" i="1" smtClean="0">
                          <a:latin typeface="Cambria Math" charset="0"/>
                        </a:rPr>
                        <m:t>𝟐</m:t>
                      </m:r>
                      <m:sSub>
                        <m:sSubPr>
                          <m:ctrlPr>
                            <a:rPr kumimoji="1" lang="en-US" altLang="zh-CN" sz="3200" b="1" i="1">
                              <a:latin typeface="Cambria Math" panose="02040503050406030204" pitchFamily="18" charset="0"/>
                            </a:rPr>
                          </m:ctrlPr>
                        </m:sSubPr>
                        <m:e>
                          <m:r>
                            <a:rPr kumimoji="1" lang="en-US" altLang="zh-CN" sz="3200" b="1" i="1">
                              <a:latin typeface="Cambria Math" charset="0"/>
                              <a:ea typeface="Cambria Math" charset="0"/>
                              <a:cs typeface="Cambria Math" charset="0"/>
                            </a:rPr>
                            <m:t>𝜺</m:t>
                          </m:r>
                        </m:e>
                        <m:sub>
                          <m:r>
                            <a:rPr kumimoji="1" lang="en-US" altLang="zh-CN" sz="3200" b="1" i="1">
                              <a:latin typeface="Cambria Math" charset="0"/>
                            </a:rPr>
                            <m:t>𝟎</m:t>
                          </m:r>
                        </m:sub>
                      </m:sSub>
                      <m:r>
                        <a:rPr kumimoji="1" lang="en-US" altLang="zh-CN" sz="3200" b="1" i="1" smtClean="0">
                          <a:latin typeface="Cambria Math" charset="0"/>
                        </a:rPr>
                        <m:t>, </m:t>
                      </m:r>
                      <m:r>
                        <a:rPr kumimoji="1" lang="en-US" altLang="zh-CN" sz="3200" b="1" i="1" smtClean="0">
                          <a:latin typeface="Cambria Math" charset="0"/>
                          <a:ea typeface="Cambria Math" charset="0"/>
                          <a:cs typeface="Cambria Math" charset="0"/>
                        </a:rPr>
                        <m:t>⋯, </m:t>
                      </m:r>
                      <m:r>
                        <a:rPr kumimoji="1" lang="en-US" altLang="zh-CN" sz="3200" b="1" i="1" smtClean="0">
                          <a:latin typeface="Cambria Math" charset="0"/>
                          <a:ea typeface="Cambria Math" charset="0"/>
                          <a:cs typeface="Cambria Math" charset="0"/>
                        </a:rPr>
                        <m:t>𝒏</m:t>
                      </m:r>
                      <m:sSub>
                        <m:sSubPr>
                          <m:ctrlPr>
                            <a:rPr kumimoji="1" lang="en-US" altLang="zh-CN" sz="3200" b="1" i="1">
                              <a:latin typeface="Cambria Math" panose="02040503050406030204" pitchFamily="18" charset="0"/>
                            </a:rPr>
                          </m:ctrlPr>
                        </m:sSubPr>
                        <m:e>
                          <m:r>
                            <a:rPr kumimoji="1" lang="en-US" altLang="zh-CN" sz="3200" b="1" i="1">
                              <a:latin typeface="Cambria Math" charset="0"/>
                              <a:ea typeface="Cambria Math" charset="0"/>
                              <a:cs typeface="Cambria Math" charset="0"/>
                            </a:rPr>
                            <m:t>𝜺</m:t>
                          </m:r>
                        </m:e>
                        <m:sub>
                          <m:r>
                            <a:rPr kumimoji="1" lang="en-US" altLang="zh-CN" sz="3200" b="1" i="1">
                              <a:latin typeface="Cambria Math" charset="0"/>
                            </a:rPr>
                            <m:t>𝟎</m:t>
                          </m:r>
                        </m:sub>
                      </m:sSub>
                      <m:r>
                        <a:rPr kumimoji="1" lang="en-US" altLang="zh-CN" sz="3200" b="1" i="1" smtClean="0">
                          <a:latin typeface="Cambria Math" charset="0"/>
                        </a:rPr>
                        <m:t>, </m:t>
                      </m:r>
                      <m:r>
                        <a:rPr kumimoji="1" lang="en-US" altLang="zh-CN" sz="3200" b="1" i="1" smtClean="0">
                          <a:latin typeface="Cambria Math" charset="0"/>
                          <a:ea typeface="Cambria Math" charset="0"/>
                          <a:cs typeface="Cambria Math" charset="0"/>
                        </a:rPr>
                        <m:t>⋯</m:t>
                      </m:r>
                    </m:oMath>
                  </m:oMathPara>
                </a14:m>
                <a:endParaRPr kumimoji="1" lang="zh-CN" altLang="en-US" sz="3200" b="1" dirty="0"/>
              </a:p>
            </p:txBody>
          </p:sp>
        </mc:Choice>
        <mc:Fallback xmlns="">
          <p:sp>
            <p:nvSpPr>
              <p:cNvPr id="4" name="文本框 3"/>
              <p:cNvSpPr txBox="1">
                <a:spLocks noRot="1" noChangeAspect="1" noMove="1" noResize="1" noEditPoints="1" noAdjustHandles="1" noChangeArrowheads="1" noChangeShapeType="1" noTextEdit="1"/>
              </p:cNvSpPr>
              <p:nvPr/>
            </p:nvSpPr>
            <p:spPr>
              <a:xfrm>
                <a:off x="2077102" y="2983484"/>
                <a:ext cx="3232167" cy="49244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662663" y="2983483"/>
                <a:ext cx="206082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rPr>
                        <m:t>𝑛</m:t>
                      </m:r>
                      <m:r>
                        <a:rPr kumimoji="1" lang="en-US" altLang="zh-CN" sz="3200" b="0" i="1" smtClean="0">
                          <a:latin typeface="Cambria Math" charset="0"/>
                        </a:rPr>
                        <m:t>=1, 2, ⋯</m:t>
                      </m:r>
                    </m:oMath>
                  </m:oMathPara>
                </a14:m>
                <a:endParaRPr kumimoji="1" lang="zh-CN" altLang="en-US" sz="32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662663" y="2983483"/>
                <a:ext cx="2060821" cy="49244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069650" y="3504307"/>
                <a:ext cx="6748386" cy="584775"/>
              </a:xfrm>
              <a:prstGeom prst="rect">
                <a:avLst/>
              </a:prstGeom>
              <a:noFill/>
            </p:spPr>
            <p:txBody>
              <a:bodyPr wrap="none" rtlCol="0">
                <a:spAutoFit/>
              </a:bodyPr>
              <a:lstStyle/>
              <a:p>
                <a:r>
                  <a:rPr lang="zh-CN" altLang="en-US" sz="3200" b="1" dirty="0">
                    <a:latin typeface="SimHei" charset="-122"/>
                    <a:ea typeface="SimHei" charset="-122"/>
                    <a:cs typeface="SimHei" charset="-122"/>
                  </a:rPr>
                  <a:t>能量的最小单元</a:t>
                </a:r>
                <a14:m>
                  <m:oMath xmlns:m="http://schemas.openxmlformats.org/officeDocument/2006/math">
                    <m:sSub>
                      <m:sSubPr>
                        <m:ctrlPr>
                          <a:rPr kumimoji="1" lang="en-US" altLang="zh-CN" sz="3200" b="1" i="1" smtClean="0">
                            <a:solidFill>
                              <a:srgbClr val="C00000"/>
                            </a:solidFill>
                            <a:latin typeface="Cambria Math" panose="02040503050406030204" pitchFamily="18" charset="0"/>
                          </a:rPr>
                        </m:ctrlPr>
                      </m:sSubPr>
                      <m:e>
                        <m:r>
                          <a:rPr kumimoji="1" lang="en-US" altLang="zh-CN" sz="3200" b="1" i="1">
                            <a:solidFill>
                              <a:srgbClr val="C00000"/>
                            </a:solidFill>
                            <a:latin typeface="Cambria Math" charset="0"/>
                            <a:ea typeface="Cambria Math" charset="0"/>
                            <a:cs typeface="Cambria Math" charset="0"/>
                          </a:rPr>
                          <m:t>𝜺</m:t>
                        </m:r>
                      </m:e>
                      <m:sub>
                        <m:r>
                          <a:rPr kumimoji="1" lang="en-US" altLang="zh-CN" sz="3200" b="1" i="1">
                            <a:solidFill>
                              <a:srgbClr val="C00000"/>
                            </a:solidFill>
                            <a:latin typeface="Cambria Math" charset="0"/>
                          </a:rPr>
                          <m:t>𝟎</m:t>
                        </m:r>
                      </m:sub>
                    </m:sSub>
                  </m:oMath>
                </a14:m>
                <a:r>
                  <a:rPr lang="zh-CN" altLang="en-US" sz="3200" b="1" dirty="0">
                    <a:latin typeface="SimHei" charset="-122"/>
                    <a:ea typeface="SimHei" charset="-122"/>
                    <a:cs typeface="SimHei" charset="-122"/>
                  </a:rPr>
                  <a:t>称为“</a:t>
                </a:r>
                <a:r>
                  <a:rPr lang="zh-CN" altLang="en-US" sz="3200" b="1" dirty="0">
                    <a:solidFill>
                      <a:srgbClr val="C00000"/>
                    </a:solidFill>
                    <a:latin typeface="SimHei" charset="-122"/>
                    <a:ea typeface="SimHei" charset="-122"/>
                    <a:cs typeface="SimHei" charset="-122"/>
                  </a:rPr>
                  <a:t>能量子</a:t>
                </a:r>
                <a:r>
                  <a:rPr lang="zh-CN" altLang="en-US" sz="3200" b="1" dirty="0">
                    <a:latin typeface="SimHei" charset="-122"/>
                    <a:ea typeface="SimHei" charset="-122"/>
                    <a:cs typeface="SimHei" charset="-122"/>
                  </a:rPr>
                  <a:t>”。</a:t>
                </a:r>
                <a:endParaRPr lang="en-US" altLang="zh-CN" sz="3200" b="1" dirty="0">
                  <a:latin typeface="SimHei" charset="-122"/>
                  <a:ea typeface="SimHei" charset="-122"/>
                  <a:cs typeface="Sim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069650" y="3504307"/>
                <a:ext cx="6748386" cy="584775"/>
              </a:xfrm>
              <a:prstGeom prst="rect">
                <a:avLst/>
              </a:prstGeom>
              <a:blipFill rotWithShape="0">
                <a:blip r:embed="rId5"/>
                <a:stretch>
                  <a:fillRect l="-2258" t="-16667" r="-1626" b="-30208"/>
                </a:stretch>
              </a:blipFill>
            </p:spPr>
            <p:txBody>
              <a:bodyPr/>
              <a:lstStyle/>
              <a:p>
                <a:r>
                  <a:rPr lang="zh-CN" altLang="en-US">
                    <a:noFill/>
                  </a:rPr>
                  <a:t> </a:t>
                </a:r>
              </a:p>
            </p:txBody>
          </p:sp>
        </mc:Fallback>
      </mc:AlternateContent>
      <p:sp>
        <p:nvSpPr>
          <p:cNvPr id="7" name="文本框 6"/>
          <p:cNvSpPr txBox="1"/>
          <p:nvPr/>
        </p:nvSpPr>
        <p:spPr>
          <a:xfrm>
            <a:off x="468188" y="4044838"/>
            <a:ext cx="11059438" cy="584775"/>
          </a:xfrm>
          <a:prstGeom prst="rect">
            <a:avLst/>
          </a:prstGeom>
          <a:noFill/>
        </p:spPr>
        <p:txBody>
          <a:bodyPr wrap="none" rtlCol="0">
            <a:spAutoFit/>
          </a:bodyPr>
          <a:lstStyle/>
          <a:p>
            <a:r>
              <a:rPr lang="en-US" altLang="zh-CN" sz="3200" b="1" dirty="0">
                <a:latin typeface="SimHei" charset="-122"/>
                <a:ea typeface="SimHei" charset="-122"/>
                <a:cs typeface="SimHei" charset="-122"/>
              </a:rPr>
              <a:t>b).</a:t>
            </a:r>
            <a:r>
              <a:rPr lang="zh-CN" altLang="en-US" sz="3200" b="1" dirty="0">
                <a:latin typeface="SimHei" charset="-122"/>
                <a:ea typeface="SimHei" charset="-122"/>
                <a:cs typeface="SimHei" charset="-122"/>
              </a:rPr>
              <a:t>不同的本征模式，每一小份能量是不同的，与频率有关。</a:t>
            </a:r>
            <a:endParaRPr lang="en-US" altLang="zh-CN" sz="3200" b="1" dirty="0">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8" name="文本框 7"/>
              <p:cNvSpPr txBox="1"/>
              <p:nvPr/>
            </p:nvSpPr>
            <p:spPr>
              <a:xfrm>
                <a:off x="2622718" y="4588797"/>
                <a:ext cx="2428998"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rPr>
                          </m:ctrlPr>
                        </m:sSubPr>
                        <m:e>
                          <m:r>
                            <a:rPr kumimoji="1" lang="en-US" altLang="zh-CN" sz="3200" b="0" i="1">
                              <a:latin typeface="Cambria Math" charset="0"/>
                              <a:ea typeface="Cambria Math" charset="0"/>
                              <a:cs typeface="Cambria Math" charset="0"/>
                            </a:rPr>
                            <m:t>𝜀</m:t>
                          </m:r>
                        </m:e>
                        <m:sub>
                          <m:r>
                            <a:rPr kumimoji="1" lang="en-US" altLang="zh-CN" sz="3200" b="0" i="1">
                              <a:latin typeface="Cambria Math" charset="0"/>
                            </a:rPr>
                            <m:t>0</m:t>
                          </m:r>
                        </m:sub>
                      </m:sSub>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h</m:t>
                      </m:r>
                      <m:r>
                        <a:rPr kumimoji="1" lang="en-US" altLang="zh-CN" sz="3200" b="0" i="1" smtClean="0">
                          <a:latin typeface="Cambria Math" charset="0"/>
                          <a:ea typeface="Cambria Math" charset="0"/>
                          <a:cs typeface="Cambria Math" charset="0"/>
                        </a:rPr>
                        <m:t>𝜈</m:t>
                      </m:r>
                      <m:r>
                        <a:rPr kumimoji="1" lang="en-US" altLang="zh-CN" sz="3200" b="0" i="1" smtClean="0">
                          <a:latin typeface="Cambria Math" charset="0"/>
                          <a:ea typeface="Cambria Math" charset="0"/>
                          <a:cs typeface="Cambria Math" charset="0"/>
                        </a:rPr>
                        <m:t>=</m:t>
                      </m:r>
                      <m:f>
                        <m:fPr>
                          <m:ctrlPr>
                            <a:rPr kumimoji="1" lang="en-US" altLang="zh-CN" sz="3200" b="0" i="1" smtClean="0">
                              <a:latin typeface="Cambria Math" panose="02040503050406030204" pitchFamily="18" charset="0"/>
                              <a:ea typeface="Cambria Math" charset="0"/>
                              <a:cs typeface="Cambria Math" charset="0"/>
                            </a:rPr>
                          </m:ctrlPr>
                        </m:fPr>
                        <m:num>
                          <m:r>
                            <a:rPr kumimoji="1" lang="en-US" altLang="zh-CN" sz="3200" b="0" i="1" smtClean="0">
                              <a:latin typeface="Cambria Math" charset="0"/>
                              <a:ea typeface="Cambria Math" charset="0"/>
                              <a:cs typeface="Cambria Math" charset="0"/>
                            </a:rPr>
                            <m:t>h𝑐</m:t>
                          </m:r>
                        </m:num>
                        <m:den>
                          <m:r>
                            <a:rPr kumimoji="1" lang="en-US" altLang="zh-CN" sz="3200" b="0" i="1" smtClean="0">
                              <a:latin typeface="Cambria Math" charset="0"/>
                              <a:ea typeface="Cambria Math" charset="0"/>
                              <a:cs typeface="Cambria Math" charset="0"/>
                            </a:rPr>
                            <m:t>𝜆</m:t>
                          </m:r>
                        </m:den>
                      </m:f>
                    </m:oMath>
                  </m:oMathPara>
                </a14:m>
                <a:endParaRPr kumimoji="1" lang="zh-CN" altLang="en-US" sz="32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622718" y="4588797"/>
                <a:ext cx="2428998" cy="93500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286026" y="4824823"/>
                <a:ext cx="363920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solidFill>
                            <a:srgbClr val="FF0000"/>
                          </a:solidFill>
                          <a:latin typeface="Cambria Math" charset="0"/>
                        </a:rPr>
                        <m:t>h</m:t>
                      </m:r>
                      <m:r>
                        <a:rPr kumimoji="1" lang="en-US" altLang="zh-CN" sz="3200" b="0" i="1" smtClean="0">
                          <a:solidFill>
                            <a:srgbClr val="FF0000"/>
                          </a:solidFill>
                          <a:latin typeface="Cambria Math" charset="0"/>
                        </a:rPr>
                        <m:t>=6.63×</m:t>
                      </m:r>
                      <m:sSup>
                        <m:sSupPr>
                          <m:ctrlPr>
                            <a:rPr kumimoji="1" lang="en-US" altLang="zh-CN" sz="3200" i="1" smtClean="0">
                              <a:solidFill>
                                <a:srgbClr val="FF0000"/>
                              </a:solidFill>
                              <a:latin typeface="Cambria Math" panose="02040503050406030204" pitchFamily="18" charset="0"/>
                              <a:ea typeface="Cambria Math" charset="0"/>
                              <a:cs typeface="Cambria Math" charset="0"/>
                            </a:rPr>
                          </m:ctrlPr>
                        </m:sSupPr>
                        <m:e>
                          <m:r>
                            <a:rPr kumimoji="1" lang="en-US" altLang="zh-CN" sz="3200" b="0" i="1" smtClean="0">
                              <a:solidFill>
                                <a:srgbClr val="FF0000"/>
                              </a:solidFill>
                              <a:latin typeface="Cambria Math" charset="0"/>
                              <a:ea typeface="Cambria Math" charset="0"/>
                              <a:cs typeface="Cambria Math" charset="0"/>
                            </a:rPr>
                            <m:t>10</m:t>
                          </m:r>
                        </m:e>
                        <m:sup>
                          <m:r>
                            <a:rPr kumimoji="1" lang="en-US" altLang="zh-CN" sz="3200" b="0" i="1" smtClean="0">
                              <a:solidFill>
                                <a:srgbClr val="FF0000"/>
                              </a:solidFill>
                              <a:latin typeface="Cambria Math" charset="0"/>
                              <a:ea typeface="Cambria Math" charset="0"/>
                              <a:cs typeface="Cambria Math" charset="0"/>
                            </a:rPr>
                            <m:t>−34</m:t>
                          </m:r>
                        </m:sup>
                      </m:sSup>
                      <m:r>
                        <a:rPr kumimoji="1" lang="en-US" altLang="zh-CN" sz="3200" b="0" i="1" smtClean="0">
                          <a:solidFill>
                            <a:srgbClr val="FF0000"/>
                          </a:solidFill>
                          <a:latin typeface="Cambria Math" charset="0"/>
                          <a:ea typeface="Cambria Math" charset="0"/>
                          <a:cs typeface="Cambria Math" charset="0"/>
                        </a:rPr>
                        <m:t>𝐽</m:t>
                      </m:r>
                      <m:r>
                        <a:rPr kumimoji="1" lang="en-US" altLang="zh-CN" sz="3200" b="0" i="1" smtClean="0">
                          <a:solidFill>
                            <a:srgbClr val="FF0000"/>
                          </a:solidFill>
                          <a:latin typeface="Cambria Math" charset="0"/>
                          <a:ea typeface="Cambria Math" charset="0"/>
                          <a:cs typeface="Cambria Math" charset="0"/>
                        </a:rPr>
                        <m:t>∙</m:t>
                      </m:r>
                      <m:r>
                        <a:rPr kumimoji="1" lang="en-US" altLang="zh-CN" sz="3200" b="0" i="1" smtClean="0">
                          <a:solidFill>
                            <a:srgbClr val="FF0000"/>
                          </a:solidFill>
                          <a:latin typeface="Cambria Math" charset="0"/>
                          <a:ea typeface="Cambria Math" charset="0"/>
                          <a:cs typeface="Cambria Math" charset="0"/>
                        </a:rPr>
                        <m:t>𝑠</m:t>
                      </m:r>
                    </m:oMath>
                  </m:oMathPara>
                </a14:m>
                <a:endParaRPr kumimoji="1" lang="zh-CN" altLang="en-US" sz="3200" dirty="0">
                  <a:solidFill>
                    <a:srgbClr val="FF000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286026" y="4824823"/>
                <a:ext cx="3639201" cy="492443"/>
              </a:xfrm>
              <a:prstGeom prst="rect">
                <a:avLst/>
              </a:prstGeom>
              <a:blipFill rotWithShape="0">
                <a:blip r:embed="rId7"/>
                <a:stretch>
                  <a:fillRect/>
                </a:stretch>
              </a:blipFill>
            </p:spPr>
            <p:txBody>
              <a:bodyPr/>
              <a:lstStyle/>
              <a:p>
                <a:r>
                  <a:rPr lang="zh-CN" altLang="en-US">
                    <a:noFill/>
                  </a:rPr>
                  <a:t> </a:t>
                </a:r>
              </a:p>
            </p:txBody>
          </p:sp>
        </mc:Fallback>
      </mc:AlternateContent>
      <p:sp>
        <p:nvSpPr>
          <p:cNvPr id="10" name="文本框 9"/>
          <p:cNvSpPr txBox="1"/>
          <p:nvPr/>
        </p:nvSpPr>
        <p:spPr>
          <a:xfrm>
            <a:off x="468188" y="5488531"/>
            <a:ext cx="10238700" cy="584775"/>
          </a:xfrm>
          <a:prstGeom prst="rect">
            <a:avLst/>
          </a:prstGeom>
          <a:noFill/>
        </p:spPr>
        <p:txBody>
          <a:bodyPr wrap="none" rtlCol="0">
            <a:spAutoFit/>
          </a:bodyPr>
          <a:lstStyle/>
          <a:p>
            <a:r>
              <a:rPr lang="en-US" altLang="zh-CN" sz="3200" b="1" dirty="0">
                <a:latin typeface="SimHei" charset="-122"/>
                <a:ea typeface="SimHei" charset="-122"/>
                <a:cs typeface="SimHei" charset="-122"/>
              </a:rPr>
              <a:t>c).</a:t>
            </a:r>
            <a:r>
              <a:rPr lang="zh-CN" altLang="en-US" sz="3200" b="1" dirty="0">
                <a:latin typeface="SimHei" charset="-122"/>
                <a:ea typeface="SimHei" charset="-122"/>
                <a:cs typeface="SimHei" charset="-122"/>
              </a:rPr>
              <a:t>黑体只能一份一份的按不连续方式辐射或吸收能量。</a:t>
            </a:r>
            <a:endParaRPr lang="en-US" altLang="zh-CN" sz="3200" b="1" dirty="0">
              <a:latin typeface="SimHei" charset="-122"/>
              <a:ea typeface="SimHei" charset="-122"/>
              <a:cs typeface="SimHei" charset="-122"/>
            </a:endParaRPr>
          </a:p>
        </p:txBody>
      </p:sp>
      <p:sp>
        <p:nvSpPr>
          <p:cNvPr id="11" name="文本框 10"/>
          <p:cNvSpPr txBox="1"/>
          <p:nvPr/>
        </p:nvSpPr>
        <p:spPr>
          <a:xfrm>
            <a:off x="1069650" y="6086937"/>
            <a:ext cx="5109091" cy="584775"/>
          </a:xfrm>
          <a:prstGeom prst="rect">
            <a:avLst/>
          </a:prstGeom>
          <a:noFill/>
        </p:spPr>
        <p:txBody>
          <a:bodyPr wrap="none" rtlCol="0">
            <a:spAutoFit/>
          </a:bodyPr>
          <a:lstStyle/>
          <a:p>
            <a:r>
              <a:rPr lang="zh-CN" altLang="en-US" sz="3200" b="1" dirty="0">
                <a:latin typeface="SimHei" charset="-122"/>
                <a:ea typeface="SimHei" charset="-122"/>
                <a:cs typeface="SimHei" charset="-122"/>
              </a:rPr>
              <a:t>物体发射或吸收电磁辐射：</a:t>
            </a:r>
            <a:endParaRPr lang="en-US" altLang="zh-CN" sz="3200" b="1" dirty="0">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12" name="文本框 11"/>
              <p:cNvSpPr txBox="1"/>
              <p:nvPr/>
            </p:nvSpPr>
            <p:spPr>
              <a:xfrm>
                <a:off x="6192809" y="6162066"/>
                <a:ext cx="15306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latin typeface="Cambria Math" charset="0"/>
                          <a:ea typeface="Cambria Math" charset="0"/>
                          <a:cs typeface="Cambria Math" charset="0"/>
                        </a:rPr>
                        <m:t>𝜀</m:t>
                      </m:r>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𝑛h</m:t>
                      </m:r>
                      <m:r>
                        <a:rPr kumimoji="1" lang="en-US" altLang="zh-CN" sz="3200" b="0" i="1" smtClean="0">
                          <a:latin typeface="Cambria Math" charset="0"/>
                          <a:ea typeface="Cambria Math" charset="0"/>
                          <a:cs typeface="Cambria Math" charset="0"/>
                        </a:rPr>
                        <m:t>𝜈</m:t>
                      </m:r>
                    </m:oMath>
                  </m:oMathPara>
                </a14:m>
                <a:endParaRPr kumimoji="1" lang="zh-CN" altLang="en-US" sz="32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192809" y="6162066"/>
                <a:ext cx="1530675" cy="492443"/>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8037078" y="6162066"/>
                <a:ext cx="206082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charset="0"/>
                        </a:rPr>
                        <m:t>𝑛</m:t>
                      </m:r>
                      <m:r>
                        <a:rPr kumimoji="1" lang="en-US" altLang="zh-CN" sz="3200" b="0" i="1" smtClean="0">
                          <a:latin typeface="Cambria Math" charset="0"/>
                        </a:rPr>
                        <m:t>=1, 2, ⋯</m:t>
                      </m:r>
                    </m:oMath>
                  </m:oMathPara>
                </a14:m>
                <a:endParaRPr kumimoji="1" lang="zh-CN" altLang="en-US" sz="32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8037078" y="6162066"/>
                <a:ext cx="2060821" cy="492443"/>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307436" y="839333"/>
                <a:ext cx="5692649" cy="999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rPr>
                          </m:ctrlPr>
                        </m:sSubPr>
                        <m:e>
                          <m:r>
                            <a:rPr kumimoji="1" lang="en-US" altLang="zh-CN" sz="3200" b="0" i="1" smtClean="0">
                              <a:latin typeface="Cambria Math" charset="0"/>
                            </a:rPr>
                            <m:t>𝐸</m:t>
                          </m:r>
                        </m:e>
                        <m:sub>
                          <m:r>
                            <a:rPr kumimoji="1" lang="en-US" altLang="zh-CN" sz="3200" b="0" i="1" smtClean="0">
                              <a:latin typeface="Cambria Math" charset="0"/>
                            </a:rPr>
                            <m:t>0</m:t>
                          </m:r>
                        </m:sub>
                      </m:sSub>
                      <m:d>
                        <m:dPr>
                          <m:ctrlPr>
                            <a:rPr kumimoji="1" lang="mr-IN" altLang="zh-CN" sz="3200" i="1" smtClean="0">
                              <a:latin typeface="Cambria Math" panose="02040503050406030204" pitchFamily="18" charset="0"/>
                            </a:rPr>
                          </m:ctrlPr>
                        </m:dPr>
                        <m:e>
                          <m:r>
                            <a:rPr kumimoji="1" lang="mr-IN" altLang="zh-CN" sz="320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m:t>
                          </m:r>
                          <m:r>
                            <a:rPr kumimoji="1" lang="en-US" altLang="zh-CN" sz="3200" b="0" i="1" smtClean="0">
                              <a:latin typeface="Cambria Math" charset="0"/>
                              <a:ea typeface="Cambria Math" charset="0"/>
                              <a:cs typeface="Cambria Math" charset="0"/>
                            </a:rPr>
                            <m:t>𝑇</m:t>
                          </m:r>
                        </m:e>
                      </m:d>
                      <m:r>
                        <a:rPr kumimoji="1" lang="en-US" altLang="zh-CN" sz="3200" b="0" i="1" smtClean="0">
                          <a:latin typeface="Cambria Math" charset="0"/>
                        </a:rPr>
                        <m:t>=</m:t>
                      </m:r>
                      <m:f>
                        <m:fPr>
                          <m:ctrlPr>
                            <a:rPr kumimoji="1" lang="mr-IN" altLang="zh-CN" sz="3200" b="0" i="1" smtClean="0">
                              <a:latin typeface="Cambria Math" panose="02040503050406030204" pitchFamily="18" charset="0"/>
                            </a:rPr>
                          </m:ctrlPr>
                        </m:fPr>
                        <m:num>
                          <m:r>
                            <a:rPr kumimoji="1" lang="en-US" altLang="zh-CN" sz="3200" b="0" i="1" smtClean="0">
                              <a:latin typeface="Cambria Math" charset="0"/>
                            </a:rPr>
                            <m:t>2</m:t>
                          </m:r>
                          <m:r>
                            <a:rPr kumimoji="1" lang="en-US" altLang="zh-CN" sz="3200" b="0" i="1" smtClean="0">
                              <a:latin typeface="Cambria Math" charset="0"/>
                              <a:ea typeface="Cambria Math" charset="0"/>
                              <a:cs typeface="Cambria Math" charset="0"/>
                            </a:rPr>
                            <m:t>𝜋</m:t>
                          </m:r>
                          <m:r>
                            <a:rPr kumimoji="1" lang="en-US" altLang="zh-CN" sz="3200" b="0" i="1" smtClean="0">
                              <a:latin typeface="Cambria Math" charset="0"/>
                              <a:ea typeface="Cambria Math" charset="0"/>
                              <a:cs typeface="Cambria Math" charset="0"/>
                            </a:rPr>
                            <m:t>h</m:t>
                          </m:r>
                          <m:sSup>
                            <m:sSupPr>
                              <m:ctrlPr>
                                <a:rPr kumimoji="1" lang="en-US" altLang="zh-CN" sz="3200" b="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𝑐</m:t>
                              </m:r>
                            </m:e>
                            <m:sup>
                              <m:r>
                                <a:rPr kumimoji="1" lang="en-US" altLang="zh-CN" sz="3200" b="0" i="1" smtClean="0">
                                  <a:latin typeface="Cambria Math" charset="0"/>
                                  <a:ea typeface="Cambria Math" charset="0"/>
                                  <a:cs typeface="Cambria Math" charset="0"/>
                                </a:rPr>
                                <m:t>2</m:t>
                              </m:r>
                            </m:sup>
                          </m:sSup>
                        </m:num>
                        <m:den>
                          <m:sSup>
                            <m:sSupPr>
                              <m:ctrlPr>
                                <a:rPr kumimoji="1" lang="mr-IN" altLang="zh-CN" sz="3200" b="0" i="1" smtClean="0">
                                  <a:latin typeface="Cambria Math" panose="02040503050406030204" pitchFamily="18" charset="0"/>
                                </a:rPr>
                              </m:ctrlPr>
                            </m:sSupPr>
                            <m:e>
                              <m:r>
                                <a:rPr kumimoji="1" lang="mr-IN" altLang="zh-CN" sz="3200" b="0" i="1" smtClean="0">
                                  <a:latin typeface="Cambria Math" charset="0"/>
                                  <a:ea typeface="Cambria Math" charset="0"/>
                                  <a:cs typeface="Cambria Math" charset="0"/>
                                </a:rPr>
                                <m:t>𝜆</m:t>
                              </m:r>
                            </m:e>
                            <m:sup>
                              <m:r>
                                <a:rPr kumimoji="1" lang="en-US" altLang="zh-CN" sz="3200" b="0" i="1" smtClean="0">
                                  <a:latin typeface="Cambria Math" charset="0"/>
                                </a:rPr>
                                <m:t>5</m:t>
                              </m:r>
                            </m:sup>
                          </m:sSup>
                        </m:den>
                      </m:f>
                      <m:r>
                        <a:rPr kumimoji="1" lang="mr-IN" altLang="zh-CN" sz="3200" b="0" i="1" smtClean="0">
                          <a:latin typeface="Cambria Math" charset="0"/>
                          <a:ea typeface="Cambria Math" charset="0"/>
                          <a:cs typeface="Cambria Math" charset="0"/>
                        </a:rPr>
                        <m:t>∙</m:t>
                      </m:r>
                      <m:f>
                        <m:fPr>
                          <m:ctrlPr>
                            <a:rPr kumimoji="1" lang="mr-IN" altLang="zh-CN" sz="3200" b="0" i="1" smtClean="0">
                              <a:latin typeface="Cambria Math" panose="02040503050406030204" pitchFamily="18" charset="0"/>
                            </a:rPr>
                          </m:ctrlPr>
                        </m:fPr>
                        <m:num>
                          <m:r>
                            <a:rPr kumimoji="1" lang="en-US" altLang="zh-CN" sz="3200" b="0" i="1" smtClean="0">
                              <a:latin typeface="Cambria Math" charset="0"/>
                            </a:rPr>
                            <m:t>1</m:t>
                          </m:r>
                        </m:num>
                        <m:den>
                          <m:sSup>
                            <m:sSupPr>
                              <m:ctrlPr>
                                <a:rPr kumimoji="1" lang="mr-IN" altLang="zh-CN" sz="3200" i="1">
                                  <a:latin typeface="Cambria Math" panose="02040503050406030204" pitchFamily="18" charset="0"/>
                                </a:rPr>
                              </m:ctrlPr>
                            </m:sSupPr>
                            <m:e>
                              <m:r>
                                <a:rPr kumimoji="1" lang="en-US" altLang="zh-CN" sz="3200" i="1">
                                  <a:latin typeface="Cambria Math" charset="0"/>
                                </a:rPr>
                                <m:t>𝑒</m:t>
                              </m:r>
                            </m:e>
                            <m:sup>
                              <m:r>
                                <a:rPr kumimoji="1" lang="en-US" altLang="zh-CN" sz="3200" i="1" smtClean="0">
                                  <a:latin typeface="Cambria Math" charset="0"/>
                                </a:rPr>
                                <m:t>h</m:t>
                              </m:r>
                              <m:r>
                                <a:rPr kumimoji="1" lang="en-US" altLang="zh-CN" sz="3200" b="0" i="1" smtClean="0">
                                  <a:latin typeface="Cambria Math" charset="0"/>
                                </a:rPr>
                                <m:t>𝑐</m:t>
                              </m:r>
                              <m:r>
                                <a:rPr kumimoji="1" lang="en-US" altLang="zh-CN" sz="3200" b="0" i="1" smtClean="0">
                                  <a:latin typeface="Cambria Math" charset="0"/>
                                </a:rPr>
                                <m:t>/(</m:t>
                              </m:r>
                              <m:r>
                                <a:rPr kumimoji="1" lang="en-US" altLang="zh-CN" sz="3200" b="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𝑘𝑇</m:t>
                              </m:r>
                              <m:r>
                                <a:rPr kumimoji="1" lang="en-US" altLang="zh-CN" sz="3200" b="0" i="1" smtClean="0">
                                  <a:latin typeface="Cambria Math" charset="0"/>
                                </a:rPr>
                                <m:t>)</m:t>
                              </m:r>
                            </m:sup>
                          </m:sSup>
                          <m:r>
                            <a:rPr kumimoji="1" lang="en-US" altLang="zh-CN" sz="3200" b="0" i="1" smtClean="0">
                              <a:latin typeface="Cambria Math" charset="0"/>
                              <a:ea typeface="Cambria Math" charset="0"/>
                              <a:cs typeface="Cambria Math" charset="0"/>
                            </a:rPr>
                            <m:t>−1</m:t>
                          </m:r>
                        </m:den>
                      </m:f>
                    </m:oMath>
                  </m:oMathPara>
                </a14:m>
                <a:endParaRPr kumimoji="1" lang="zh-CN" altLang="en-US" sz="32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307436" y="839333"/>
                <a:ext cx="5692649" cy="999120"/>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6976510" y="836850"/>
                <a:ext cx="3909468" cy="1052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i="1" smtClean="0">
                          <a:latin typeface="Cambria Math" charset="0"/>
                        </a:rPr>
                        <m:t>=</m:t>
                      </m:r>
                      <m:f>
                        <m:fPr>
                          <m:ctrlPr>
                            <a:rPr kumimoji="1" lang="mr-IN" altLang="zh-CN" sz="3200" b="0" i="1" smtClean="0">
                              <a:latin typeface="Cambria Math" panose="02040503050406030204" pitchFamily="18" charset="0"/>
                            </a:rPr>
                          </m:ctrlPr>
                        </m:fPr>
                        <m:num>
                          <m:r>
                            <a:rPr kumimoji="1" lang="en-US" altLang="zh-CN" sz="3200" b="0" i="1" smtClean="0">
                              <a:latin typeface="Cambria Math" charset="0"/>
                            </a:rPr>
                            <m:t>2</m:t>
                          </m:r>
                          <m:r>
                            <a:rPr kumimoji="1" lang="en-US" altLang="zh-CN" sz="3200" b="0" i="1" smtClean="0">
                              <a:latin typeface="Cambria Math" charset="0"/>
                              <a:ea typeface="Cambria Math" charset="0"/>
                              <a:cs typeface="Cambria Math" charset="0"/>
                            </a:rPr>
                            <m:t>𝜋</m:t>
                          </m:r>
                          <m:r>
                            <a:rPr kumimoji="1" lang="en-US" altLang="zh-CN" sz="3200" b="0" i="1" smtClean="0">
                              <a:latin typeface="Cambria Math" charset="0"/>
                              <a:ea typeface="Cambria Math" charset="0"/>
                              <a:cs typeface="Cambria Math" charset="0"/>
                            </a:rPr>
                            <m:t>h</m:t>
                          </m:r>
                          <m:sSup>
                            <m:sSupPr>
                              <m:ctrlPr>
                                <a:rPr kumimoji="1" lang="en-US" altLang="zh-CN" sz="3200" b="0" i="1" smtClean="0">
                                  <a:latin typeface="Cambria Math" panose="02040503050406030204" pitchFamily="18" charset="0"/>
                                  <a:ea typeface="Cambria Math" charset="0"/>
                                  <a:cs typeface="Cambria Math" charset="0"/>
                                </a:rPr>
                              </m:ctrlPr>
                            </m:sSupPr>
                            <m:e>
                              <m:r>
                                <a:rPr kumimoji="1" lang="en-US" altLang="zh-CN" sz="3200" b="0" i="1" smtClean="0">
                                  <a:latin typeface="Cambria Math" charset="0"/>
                                  <a:ea typeface="Cambria Math" charset="0"/>
                                  <a:cs typeface="Cambria Math" charset="0"/>
                                </a:rPr>
                                <m:t>𝑐</m:t>
                              </m:r>
                            </m:e>
                            <m:sup>
                              <m:r>
                                <a:rPr kumimoji="1" lang="en-US" altLang="zh-CN" sz="3200" b="0" i="1" smtClean="0">
                                  <a:latin typeface="Cambria Math" charset="0"/>
                                  <a:ea typeface="Cambria Math" charset="0"/>
                                  <a:cs typeface="Cambria Math" charset="0"/>
                                </a:rPr>
                                <m:t>2</m:t>
                              </m:r>
                            </m:sup>
                          </m:sSup>
                        </m:num>
                        <m:den>
                          <m:sSup>
                            <m:sSupPr>
                              <m:ctrlPr>
                                <a:rPr kumimoji="1" lang="mr-IN" altLang="zh-CN" sz="3200" b="0" i="1" smtClean="0">
                                  <a:latin typeface="Cambria Math" panose="02040503050406030204" pitchFamily="18" charset="0"/>
                                </a:rPr>
                              </m:ctrlPr>
                            </m:sSupPr>
                            <m:e>
                              <m:r>
                                <a:rPr kumimoji="1" lang="mr-IN" altLang="zh-CN" sz="3200" b="0" i="1" smtClean="0">
                                  <a:latin typeface="Cambria Math" charset="0"/>
                                  <a:ea typeface="Cambria Math" charset="0"/>
                                  <a:cs typeface="Cambria Math" charset="0"/>
                                </a:rPr>
                                <m:t>𝜆</m:t>
                              </m:r>
                            </m:e>
                            <m:sup>
                              <m:r>
                                <a:rPr kumimoji="1" lang="en-US" altLang="zh-CN" sz="3200" b="0" i="1" smtClean="0">
                                  <a:latin typeface="Cambria Math" charset="0"/>
                                </a:rPr>
                                <m:t>5</m:t>
                              </m:r>
                            </m:sup>
                          </m:sSup>
                        </m:den>
                      </m:f>
                      <m:nary>
                        <m:naryPr>
                          <m:chr m:val="∑"/>
                          <m:limLoc m:val="subSup"/>
                          <m:ctrlPr>
                            <a:rPr kumimoji="1" lang="is-IS" altLang="zh-CN" sz="3200" b="0" i="1" smtClean="0">
                              <a:latin typeface="Cambria Math" panose="02040503050406030204" pitchFamily="18" charset="0"/>
                            </a:rPr>
                          </m:ctrlPr>
                        </m:naryPr>
                        <m:sub>
                          <m:r>
                            <m:rPr>
                              <m:brk m:alnAt="25"/>
                            </m:rPr>
                            <a:rPr kumimoji="1" lang="en-US" altLang="zh-CN" sz="3200" b="0" i="1" smtClean="0">
                              <a:latin typeface="Cambria Math" charset="0"/>
                            </a:rPr>
                            <m:t>𝑛</m:t>
                          </m:r>
                          <m:r>
                            <a:rPr kumimoji="1" lang="en-US" altLang="zh-CN" sz="3200" b="0" i="1" smtClean="0">
                              <a:latin typeface="Cambria Math" charset="0"/>
                            </a:rPr>
                            <m:t>=1</m:t>
                          </m:r>
                        </m:sub>
                        <m:sup>
                          <m:r>
                            <a:rPr kumimoji="1" lang="is-IS" altLang="zh-CN" sz="3200" b="0" i="1" smtClean="0">
                              <a:latin typeface="Cambria Math" charset="0"/>
                              <a:ea typeface="Cambria Math" charset="0"/>
                              <a:cs typeface="Cambria Math" charset="0"/>
                            </a:rPr>
                            <m:t>∞</m:t>
                          </m:r>
                        </m:sup>
                        <m:e>
                          <m:sSup>
                            <m:sSupPr>
                              <m:ctrlPr>
                                <a:rPr kumimoji="1" lang="is-IS" altLang="zh-CN" sz="3200" b="0" i="1" smtClean="0">
                                  <a:latin typeface="Cambria Math" panose="02040503050406030204" pitchFamily="18" charset="0"/>
                                </a:rPr>
                              </m:ctrlPr>
                            </m:sSupPr>
                            <m:e>
                              <m:r>
                                <a:rPr kumimoji="1" lang="en-US" altLang="zh-CN" sz="3200" b="0" i="1" smtClean="0">
                                  <a:latin typeface="Cambria Math" charset="0"/>
                                </a:rPr>
                                <m:t>𝑒</m:t>
                              </m:r>
                            </m:e>
                            <m:sup>
                              <m:r>
                                <a:rPr kumimoji="1" lang="en-US" altLang="zh-CN" sz="3200" b="0" i="1" smtClean="0">
                                  <a:latin typeface="Cambria Math" charset="0"/>
                                </a:rPr>
                                <m:t>−</m:t>
                              </m:r>
                              <m:f>
                                <m:fPr>
                                  <m:ctrlPr>
                                    <a:rPr kumimoji="1" lang="mr-IN" altLang="zh-CN" sz="3200" b="0" i="1" smtClean="0">
                                      <a:latin typeface="Cambria Math" panose="02040503050406030204" pitchFamily="18" charset="0"/>
                                    </a:rPr>
                                  </m:ctrlPr>
                                </m:fPr>
                                <m:num>
                                  <m:r>
                                    <a:rPr kumimoji="1" lang="en-US" altLang="zh-CN" sz="3200" b="0" i="1" smtClean="0">
                                      <a:latin typeface="Cambria Math" charset="0"/>
                                    </a:rPr>
                                    <m:t>𝑛h𝑐</m:t>
                                  </m:r>
                                </m:num>
                                <m:den>
                                  <m:r>
                                    <a:rPr kumimoji="1" lang="mr-IN" altLang="zh-CN" sz="3200" b="0" i="1" smtClean="0">
                                      <a:latin typeface="Cambria Math" charset="0"/>
                                      <a:ea typeface="Cambria Math" charset="0"/>
                                      <a:cs typeface="Cambria Math" charset="0"/>
                                    </a:rPr>
                                    <m:t>𝜆</m:t>
                                  </m:r>
                                  <m:r>
                                    <a:rPr kumimoji="1" lang="en-US" altLang="zh-CN" sz="3200" b="0" i="1" smtClean="0">
                                      <a:latin typeface="Cambria Math" charset="0"/>
                                      <a:ea typeface="Cambria Math" charset="0"/>
                                      <a:cs typeface="Cambria Math" charset="0"/>
                                    </a:rPr>
                                    <m:t>𝑘𝑇</m:t>
                                  </m:r>
                                </m:den>
                              </m:f>
                            </m:sup>
                          </m:sSup>
                        </m:e>
                      </m:nary>
                    </m:oMath>
                  </m:oMathPara>
                </a14:m>
                <a:endParaRPr kumimoji="1" lang="zh-CN" altLang="en-US" sz="32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976510" y="836850"/>
                <a:ext cx="3909468" cy="1052211"/>
              </a:xfrm>
              <a:prstGeom prst="rect">
                <a:avLst/>
              </a:prstGeom>
              <a:blipFill rotWithShape="0">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828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12395</TotalTime>
  <Words>2925</Words>
  <Application>Microsoft Office PowerPoint</Application>
  <PresentationFormat>宽屏</PresentationFormat>
  <Paragraphs>481</Paragraphs>
  <Slides>34</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46" baseType="lpstr">
      <vt:lpstr>等线</vt:lpstr>
      <vt:lpstr>等线 Light</vt:lpstr>
      <vt:lpstr>SimHei</vt:lpstr>
      <vt:lpstr>华文行楷</vt:lpstr>
      <vt:lpstr>宋体</vt:lpstr>
      <vt:lpstr>Arial</vt:lpstr>
      <vt:lpstr>Cambria Math</vt:lpstr>
      <vt:lpstr>Symbol</vt:lpstr>
      <vt:lpstr>Times New Roman</vt:lpstr>
      <vt:lpstr>Office 主题​​</vt:lpstr>
      <vt:lpstr>公式</vt:lpstr>
      <vt:lpstr>BMP 图象</vt:lpstr>
      <vt:lpstr>第十四章 早期量子论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SHAOLIANG ZHANG</dc:creator>
  <cp:lastModifiedBy>Le'novo</cp:lastModifiedBy>
  <cp:revision>589</cp:revision>
  <cp:lastPrinted>2018-12-09T07:13:52Z</cp:lastPrinted>
  <dcterms:created xsi:type="dcterms:W3CDTF">2017-02-13T13:22:36Z</dcterms:created>
  <dcterms:modified xsi:type="dcterms:W3CDTF">2023-11-21T13:46:49Z</dcterms:modified>
</cp:coreProperties>
</file>